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4.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3" r:id="rId2"/>
    <p:sldMasterId id="2147484010" r:id="rId3"/>
    <p:sldMasterId id="2147484056" r:id="rId4"/>
    <p:sldMasterId id="2147484104" r:id="rId5"/>
    <p:sldMasterId id="2147484151" r:id="rId6"/>
  </p:sldMasterIdLst>
  <p:notesMasterIdLst>
    <p:notesMasterId r:id="rId40"/>
  </p:notesMasterIdLst>
  <p:handoutMasterIdLst>
    <p:handoutMasterId r:id="rId41"/>
  </p:handoutMasterIdLst>
  <p:sldIdLst>
    <p:sldId id="2142532839" r:id="rId7"/>
    <p:sldId id="2147482272" r:id="rId8"/>
    <p:sldId id="2147482294" r:id="rId9"/>
    <p:sldId id="2147482335" r:id="rId10"/>
    <p:sldId id="2147482301" r:id="rId11"/>
    <p:sldId id="2147482297" r:id="rId12"/>
    <p:sldId id="2147482296" r:id="rId13"/>
    <p:sldId id="2147482299" r:id="rId14"/>
    <p:sldId id="2147482300" r:id="rId15"/>
    <p:sldId id="2147482875" r:id="rId16"/>
    <p:sldId id="259" r:id="rId17"/>
    <p:sldId id="2147482801" r:id="rId18"/>
    <p:sldId id="2147483641" r:id="rId19"/>
    <p:sldId id="256" r:id="rId20"/>
    <p:sldId id="2147483647" r:id="rId21"/>
    <p:sldId id="261" r:id="rId22"/>
    <p:sldId id="260" r:id="rId23"/>
    <p:sldId id="2147483634" r:id="rId24"/>
    <p:sldId id="2147482809" r:id="rId25"/>
    <p:sldId id="2147482349" r:id="rId26"/>
    <p:sldId id="2147482353" r:id="rId27"/>
    <p:sldId id="2147482848" r:id="rId28"/>
    <p:sldId id="2147482351" r:id="rId29"/>
    <p:sldId id="2147482329" r:id="rId30"/>
    <p:sldId id="2147482358" r:id="rId31"/>
    <p:sldId id="2147482354" r:id="rId32"/>
    <p:sldId id="417" r:id="rId33"/>
    <p:sldId id="2147374667" r:id="rId34"/>
    <p:sldId id="2147482334" r:id="rId35"/>
    <p:sldId id="2147482330" r:id="rId36"/>
    <p:sldId id="2147482331" r:id="rId37"/>
    <p:sldId id="2147482332" r:id="rId38"/>
    <p:sldId id="2147482333" r:id="rId39"/>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7DBC33C-9AB3-9C47-BF01-B993AD8E026F}">
          <p14:sldIdLst>
            <p14:sldId id="2142532839"/>
          </p14:sldIdLst>
        </p14:section>
        <p14:section name="Vision" id="{089105EA-20B9-BB49-AE73-7CE0D1B5E0CE}">
          <p14:sldIdLst>
            <p14:sldId id="2147482272"/>
            <p14:sldId id="2147482294"/>
            <p14:sldId id="2147482335"/>
            <p14:sldId id="2147482301"/>
            <p14:sldId id="2147482297"/>
            <p14:sldId id="2147482296"/>
            <p14:sldId id="2147482299"/>
          </p14:sldIdLst>
        </p14:section>
        <p14:section name="watsonx Orchestrate" id="{9BF2DC18-0058-2343-99CB-1C58BAB68B5E}">
          <p14:sldIdLst>
            <p14:sldId id="2147482300"/>
            <p14:sldId id="2147482875"/>
            <p14:sldId id="259"/>
            <p14:sldId id="2147482801"/>
            <p14:sldId id="2147483641"/>
          </p14:sldIdLst>
        </p14:section>
        <p14:section name="Use Cases" id="{A1D70E49-FC9E-B54D-915D-18BFE47D2D9F}">
          <p14:sldIdLst>
            <p14:sldId id="256"/>
            <p14:sldId id="2147483647"/>
            <p14:sldId id="261"/>
            <p14:sldId id="260"/>
            <p14:sldId id="2147483634"/>
          </p14:sldIdLst>
        </p14:section>
        <p14:section name="Why watsonx Orchestrate" id="{7670503D-757E-CD4C-8ACA-96CA7EC485CF}">
          <p14:sldIdLst>
            <p14:sldId id="2147482809"/>
            <p14:sldId id="2147482349"/>
            <p14:sldId id="2147482353"/>
            <p14:sldId id="2147482848"/>
            <p14:sldId id="2147482351"/>
          </p14:sldIdLst>
        </p14:section>
        <p14:section name="Client Stories" id="{CECB3B92-88D5-5F41-AC69-E34E3F76100A}">
          <p14:sldIdLst>
            <p14:sldId id="2147482329"/>
            <p14:sldId id="2147482358"/>
          </p14:sldIdLst>
        </p14:section>
        <p14:section name="Getting Stated" id="{70F31CC0-464A-7248-982D-3AC19CCB9F79}">
          <p14:sldIdLst>
            <p14:sldId id="2147482354"/>
            <p14:sldId id="417"/>
            <p14:sldId id="2147374667"/>
          </p14:sldIdLst>
        </p14:section>
        <p14:section name="Appendix - AI assistant solutions by industry" id="{3E53B536-CE07-3347-9C87-9E3AB4F7906E}">
          <p14:sldIdLst>
            <p14:sldId id="2147482334"/>
            <p14:sldId id="2147482330"/>
            <p14:sldId id="2147482331"/>
            <p14:sldId id="2147482332"/>
            <p14:sldId id="2147482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EC580E-2728-428F-2A46-58A6FF550CD7}" name="David Grossman" initials="DG" userId="Rrnv0PP3yMc0zItvKHS9Cstm/7/oA5TueX6kgWh95Y8=" providerId="None"/>
  <p188:author id="{221CDB1A-A1B9-DC50-E306-D8459F1420E7}" name="Ryan O. Rivera" initials="RR" userId="vu0mP63cMCbsHWHUjMoixN5ao+rHm0kaLDtvTPIt/UA=" providerId="None"/>
  <p188:author id="{6080003E-8844-B70C-8D29-9B388FF8FA07}" name="Ryan Rivera" initials="RR" userId="S::ryan.rivera@ibm.com::0a055059-6872-40ff-870e-0353ad0067a1" providerId="AD"/>
  <p188:author id="{F9AC8C70-D406-D137-2A95-9ADECE30E77A}" name="THOMAS YANG" initials="TY" userId="S::thomas.yang@us.ibm.com::18d36dc0-4611-415c-b7c2-e9899ff78048" providerId="AD"/>
  <p188:author id="{0F0B8C8E-96FD-EA4A-CC60-7545515F4F56}" name="Ryan Rivera" initials="RR" userId="S::Ryan.Rivera@ibm.com::0a055059-6872-40ff-870e-0353ad0067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7FF"/>
    <a:srgbClr val="9EF0F0"/>
    <a:srgbClr val="001F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8"/>
    <p:restoredTop sz="72835"/>
  </p:normalViewPr>
  <p:slideViewPr>
    <p:cSldViewPr snapToObjects="1">
      <p:cViewPr varScale="1">
        <p:scale>
          <a:sx n="47" d="100"/>
          <a:sy n="47" d="100"/>
        </p:scale>
        <p:origin x="2632" y="240"/>
      </p:cViewPr>
      <p:guideLst/>
    </p:cSldViewPr>
  </p:slideViewPr>
  <p:outlineViewPr>
    <p:cViewPr>
      <p:scale>
        <a:sx n="33" d="100"/>
        <a:sy n="33" d="100"/>
      </p:scale>
      <p:origin x="0" y="-59992"/>
    </p:cViewPr>
  </p:outlineViewPr>
  <p:notesTextViewPr>
    <p:cViewPr>
      <p:scale>
        <a:sx n="100" d="100"/>
        <a:sy n="100" d="100"/>
      </p:scale>
      <p:origin x="0" y="0"/>
    </p:cViewPr>
  </p:notesTextViewPr>
  <p:sorterViewPr>
    <p:cViewPr>
      <p:scale>
        <a:sx n="110" d="100"/>
        <a:sy n="110" d="100"/>
      </p:scale>
      <p:origin x="0" y="0"/>
    </p:cViewPr>
  </p:sorterViewPr>
  <p:notesViewPr>
    <p:cSldViewPr snapToObjects="1">
      <p:cViewPr varScale="1">
        <p:scale>
          <a:sx n="128" d="100"/>
          <a:sy n="128" d="100"/>
        </p:scale>
        <p:origin x="365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FD-4851-A0E8-D5169135A42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FD-4851-A0E8-D5169135A42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FD-4851-A0E8-D5169135A429}"/>
              </c:ext>
            </c:extLst>
          </c:dPt>
          <c:val>
            <c:numRef>
              <c:f>Sheet1!$A$2:$A$4</c:f>
              <c:numCache>
                <c:formatCode>General</c:formatCode>
                <c:ptCount val="3"/>
              </c:numCache>
            </c:numRef>
          </c:val>
          <c:extLst>
            <c:ext xmlns:c16="http://schemas.microsoft.com/office/drawing/2014/chart" uri="{C3380CC4-5D6E-409C-BE32-E72D297353CC}">
              <c16:uniqueId val="{00000008-E1FD-4851-A0E8-D5169135A429}"/>
            </c:ext>
          </c:extLst>
        </c:ser>
        <c:ser>
          <c:idx val="1"/>
          <c:order val="1"/>
          <c:tx>
            <c:strRef>
              <c:f>Sheet1!$B$1</c:f>
              <c:strCache>
                <c:ptCount val="1"/>
                <c:pt idx="0">
                  <c:v>Column1</c:v>
                </c:pt>
              </c:strCache>
            </c:strRef>
          </c:tx>
          <c:dPt>
            <c:idx val="0"/>
            <c:bubble3D val="0"/>
            <c:spPr>
              <a:solidFill>
                <a:schemeClr val="accent1"/>
              </a:solidFill>
              <a:ln w="19050">
                <a:noFill/>
              </a:ln>
              <a:effectLst/>
            </c:spPr>
            <c:extLst>
              <c:ext xmlns:c16="http://schemas.microsoft.com/office/drawing/2014/chart" uri="{C3380CC4-5D6E-409C-BE32-E72D297353CC}">
                <c16:uniqueId val="{0000000B-E1FD-4851-A0E8-D5169135A429}"/>
              </c:ext>
            </c:extLst>
          </c:dPt>
          <c:dPt>
            <c:idx val="1"/>
            <c:bubble3D val="0"/>
            <c:spPr>
              <a:solidFill>
                <a:schemeClr val="accent2"/>
              </a:solidFill>
              <a:ln w="19050">
                <a:noFill/>
              </a:ln>
              <a:effectLst/>
            </c:spPr>
            <c:extLst>
              <c:ext xmlns:c16="http://schemas.microsoft.com/office/drawing/2014/chart" uri="{C3380CC4-5D6E-409C-BE32-E72D297353CC}">
                <c16:uniqueId val="{0000000C-E1FD-4851-A0E8-D5169135A429}"/>
              </c:ext>
            </c:extLst>
          </c:dPt>
          <c:dPt>
            <c:idx val="2"/>
            <c:bubble3D val="0"/>
            <c:spPr>
              <a:solidFill>
                <a:schemeClr val="accent3"/>
              </a:solidFill>
              <a:ln w="19050">
                <a:noFill/>
              </a:ln>
              <a:effectLst/>
            </c:spPr>
            <c:extLst>
              <c:ext xmlns:c16="http://schemas.microsoft.com/office/drawing/2014/chart" uri="{C3380CC4-5D6E-409C-BE32-E72D297353CC}">
                <c16:uniqueId val="{0000000A-E1FD-4851-A0E8-D5169135A429}"/>
              </c:ext>
            </c:extLst>
          </c:dPt>
          <c:val>
            <c:numRef>
              <c:f>Sheet1!$B$2:$B$4</c:f>
              <c:numCache>
                <c:formatCode>0%</c:formatCode>
                <c:ptCount val="3"/>
                <c:pt idx="0">
                  <c:v>0.01</c:v>
                </c:pt>
                <c:pt idx="1">
                  <c:v>0.01</c:v>
                </c:pt>
                <c:pt idx="2">
                  <c:v>0.01</c:v>
                </c:pt>
              </c:numCache>
            </c:numRef>
          </c:val>
          <c:extLst>
            <c:ext xmlns:c16="http://schemas.microsoft.com/office/drawing/2014/chart" uri="{C3380CC4-5D6E-409C-BE32-E72D297353CC}">
              <c16:uniqueId val="{00000009-E1FD-4851-A0E8-D5169135A429}"/>
            </c:ext>
          </c:extLst>
        </c:ser>
        <c:dLbls>
          <c:showLegendKey val="0"/>
          <c:showVal val="0"/>
          <c:showCatName val="0"/>
          <c:showSerName val="0"/>
          <c:showPercent val="0"/>
          <c:showBubbleSize val="0"/>
          <c:showLeaderLines val="1"/>
        </c:dLbls>
        <c:firstSliceAng val="0"/>
        <c:holeSize val="10"/>
      </c:doughnutChart>
      <c:spPr>
        <a:noFill/>
        <a:ln>
          <a:noFill/>
        </a:ln>
        <a:effectLst/>
      </c:spPr>
    </c:plotArea>
    <c:plotVisOnly val="1"/>
    <c:dispBlanksAs val="gap"/>
    <c:showDLblsOverMax val="0"/>
  </c:chart>
  <c:spPr>
    <a:noFill/>
    <a:ln>
      <a:noFill/>
    </a:ln>
    <a:effectLst/>
  </c:spPr>
  <c:txPr>
    <a:bodyPr/>
    <a:lstStyle/>
    <a:p>
      <a:pPr>
        <a:defRPr>
          <a:latin typeface="IBM Plex Sans" panose="020B0503050203000203"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67-4EC9-8F0D-7AA114F4ACF7}"/>
              </c:ext>
            </c:extLst>
          </c:dPt>
          <c:val>
            <c:numRef>
              <c:f>Sheet1!$A$2</c:f>
              <c:numCache>
                <c:formatCode>General</c:formatCode>
                <c:ptCount val="1"/>
              </c:numCache>
            </c:numRef>
          </c:val>
          <c:extLst>
            <c:ext xmlns:c16="http://schemas.microsoft.com/office/drawing/2014/chart" uri="{C3380CC4-5D6E-409C-BE32-E72D297353CC}">
              <c16:uniqueId val="{00000006-6D67-4EC9-8F0D-7AA114F4ACF7}"/>
            </c:ext>
          </c:extLst>
        </c:ser>
        <c:ser>
          <c:idx val="1"/>
          <c:order val="1"/>
          <c:tx>
            <c:strRef>
              <c:f>Sheet1!$B$1</c:f>
              <c:strCache>
                <c:ptCount val="1"/>
                <c:pt idx="0">
                  <c:v>Column1</c:v>
                </c:pt>
              </c:strCache>
            </c:strRef>
          </c:tx>
          <c:spPr>
            <a:ln>
              <a:noFill/>
            </a:ln>
          </c:spPr>
          <c:dPt>
            <c:idx val="0"/>
            <c:bubble3D val="0"/>
            <c:spPr>
              <a:solidFill>
                <a:srgbClr val="5C68FD"/>
              </a:solidFill>
              <a:ln w="19050">
                <a:noFill/>
              </a:ln>
              <a:effectLst/>
            </c:spPr>
            <c:extLst>
              <c:ext xmlns:c16="http://schemas.microsoft.com/office/drawing/2014/chart" uri="{C3380CC4-5D6E-409C-BE32-E72D297353CC}">
                <c16:uniqueId val="{00000008-6D67-4EC9-8F0D-7AA114F4ACF7}"/>
              </c:ext>
            </c:extLst>
          </c:dPt>
          <c:val>
            <c:numRef>
              <c:f>Sheet1!$B$2</c:f>
              <c:numCache>
                <c:formatCode>0%</c:formatCode>
                <c:ptCount val="1"/>
                <c:pt idx="0">
                  <c:v>0.01</c:v>
                </c:pt>
              </c:numCache>
            </c:numRef>
          </c:val>
          <c:extLst>
            <c:ext xmlns:c16="http://schemas.microsoft.com/office/drawing/2014/chart" uri="{C3380CC4-5D6E-409C-BE32-E72D297353CC}">
              <c16:uniqueId val="{0000000D-6D67-4EC9-8F0D-7AA114F4ACF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noFill/>
          <a:latin typeface="IBM Plex Sans" panose="020B0503050203000203"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FD-4851-A0E8-D5169135A42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FD-4851-A0E8-D5169135A42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FD-4851-A0E8-D5169135A429}"/>
              </c:ext>
            </c:extLst>
          </c:dPt>
          <c:val>
            <c:numRef>
              <c:f>Sheet1!$A$2:$A$4</c:f>
              <c:numCache>
                <c:formatCode>General</c:formatCode>
                <c:ptCount val="3"/>
              </c:numCache>
            </c:numRef>
          </c:val>
          <c:extLst>
            <c:ext xmlns:c16="http://schemas.microsoft.com/office/drawing/2014/chart" uri="{C3380CC4-5D6E-409C-BE32-E72D297353CC}">
              <c16:uniqueId val="{00000008-E1FD-4851-A0E8-D5169135A429}"/>
            </c:ext>
          </c:extLst>
        </c:ser>
        <c:ser>
          <c:idx val="1"/>
          <c:order val="1"/>
          <c:tx>
            <c:strRef>
              <c:f>Sheet1!$B$1</c:f>
              <c:strCache>
                <c:ptCount val="1"/>
                <c:pt idx="0">
                  <c:v>Column1</c:v>
                </c:pt>
              </c:strCache>
            </c:strRef>
          </c:tx>
          <c:dPt>
            <c:idx val="0"/>
            <c:bubble3D val="0"/>
            <c:spPr>
              <a:solidFill>
                <a:schemeClr val="accent1"/>
              </a:solidFill>
              <a:ln w="19050">
                <a:noFill/>
              </a:ln>
              <a:effectLst/>
            </c:spPr>
            <c:extLst>
              <c:ext xmlns:c16="http://schemas.microsoft.com/office/drawing/2014/chart" uri="{C3380CC4-5D6E-409C-BE32-E72D297353CC}">
                <c16:uniqueId val="{0000000B-E1FD-4851-A0E8-D5169135A429}"/>
              </c:ext>
            </c:extLst>
          </c:dPt>
          <c:dPt>
            <c:idx val="1"/>
            <c:bubble3D val="0"/>
            <c:spPr>
              <a:solidFill>
                <a:schemeClr val="accent2"/>
              </a:solidFill>
              <a:ln w="19050">
                <a:noFill/>
              </a:ln>
              <a:effectLst/>
            </c:spPr>
            <c:extLst>
              <c:ext xmlns:c16="http://schemas.microsoft.com/office/drawing/2014/chart" uri="{C3380CC4-5D6E-409C-BE32-E72D297353CC}">
                <c16:uniqueId val="{0000000C-E1FD-4851-A0E8-D5169135A429}"/>
              </c:ext>
            </c:extLst>
          </c:dPt>
          <c:dPt>
            <c:idx val="2"/>
            <c:bubble3D val="0"/>
            <c:spPr>
              <a:solidFill>
                <a:schemeClr val="accent3"/>
              </a:solidFill>
              <a:ln w="19050">
                <a:noFill/>
              </a:ln>
              <a:effectLst/>
            </c:spPr>
            <c:extLst>
              <c:ext xmlns:c16="http://schemas.microsoft.com/office/drawing/2014/chart" uri="{C3380CC4-5D6E-409C-BE32-E72D297353CC}">
                <c16:uniqueId val="{0000000A-E1FD-4851-A0E8-D5169135A429}"/>
              </c:ext>
            </c:extLst>
          </c:dPt>
          <c:val>
            <c:numRef>
              <c:f>Sheet1!$B$2:$B$4</c:f>
              <c:numCache>
                <c:formatCode>0%</c:formatCode>
                <c:ptCount val="3"/>
                <c:pt idx="0">
                  <c:v>0.01</c:v>
                </c:pt>
                <c:pt idx="1">
                  <c:v>0.01</c:v>
                </c:pt>
                <c:pt idx="2">
                  <c:v>0.01</c:v>
                </c:pt>
              </c:numCache>
            </c:numRef>
          </c:val>
          <c:extLst>
            <c:ext xmlns:c16="http://schemas.microsoft.com/office/drawing/2014/chart" uri="{C3380CC4-5D6E-409C-BE32-E72D297353CC}">
              <c16:uniqueId val="{00000009-E1FD-4851-A0E8-D5169135A429}"/>
            </c:ext>
          </c:extLst>
        </c:ser>
        <c:dLbls>
          <c:showLegendKey val="0"/>
          <c:showVal val="0"/>
          <c:showCatName val="0"/>
          <c:showSerName val="0"/>
          <c:showPercent val="0"/>
          <c:showBubbleSize val="0"/>
          <c:showLeaderLines val="1"/>
        </c:dLbls>
        <c:firstSliceAng val="0"/>
        <c:holeSize val="10"/>
      </c:doughnutChart>
      <c:spPr>
        <a:noFill/>
        <a:ln>
          <a:noFill/>
        </a:ln>
        <a:effectLst/>
      </c:spPr>
    </c:plotArea>
    <c:plotVisOnly val="1"/>
    <c:dispBlanksAs val="gap"/>
    <c:showDLblsOverMax val="0"/>
  </c:chart>
  <c:spPr>
    <a:noFill/>
    <a:ln>
      <a:noFill/>
    </a:ln>
    <a:effectLst/>
  </c:spPr>
  <c:txPr>
    <a:bodyPr/>
    <a:lstStyle/>
    <a:p>
      <a:pPr>
        <a:defRPr>
          <a:latin typeface="IBM Plex Sans" panose="020B050305020300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67-4EC9-8F0D-7AA114F4ACF7}"/>
              </c:ext>
            </c:extLst>
          </c:dPt>
          <c:val>
            <c:numRef>
              <c:f>Sheet1!$A$2</c:f>
              <c:numCache>
                <c:formatCode>General</c:formatCode>
                <c:ptCount val="1"/>
              </c:numCache>
            </c:numRef>
          </c:val>
          <c:extLst>
            <c:ext xmlns:c16="http://schemas.microsoft.com/office/drawing/2014/chart" uri="{C3380CC4-5D6E-409C-BE32-E72D297353CC}">
              <c16:uniqueId val="{00000006-6D67-4EC9-8F0D-7AA114F4ACF7}"/>
            </c:ext>
          </c:extLst>
        </c:ser>
        <c:ser>
          <c:idx val="1"/>
          <c:order val="1"/>
          <c:tx>
            <c:strRef>
              <c:f>Sheet1!$B$1</c:f>
              <c:strCache>
                <c:ptCount val="1"/>
                <c:pt idx="0">
                  <c:v>Column1</c:v>
                </c:pt>
              </c:strCache>
            </c:strRef>
          </c:tx>
          <c:spPr>
            <a:ln>
              <a:noFill/>
            </a:ln>
          </c:spPr>
          <c:dPt>
            <c:idx val="0"/>
            <c:bubble3D val="0"/>
            <c:spPr>
              <a:solidFill>
                <a:srgbClr val="5C68FD"/>
              </a:solidFill>
              <a:ln w="19050">
                <a:noFill/>
              </a:ln>
              <a:effectLst/>
            </c:spPr>
            <c:extLst>
              <c:ext xmlns:c16="http://schemas.microsoft.com/office/drawing/2014/chart" uri="{C3380CC4-5D6E-409C-BE32-E72D297353CC}">
                <c16:uniqueId val="{00000008-6D67-4EC9-8F0D-7AA114F4ACF7}"/>
              </c:ext>
            </c:extLst>
          </c:dPt>
          <c:val>
            <c:numRef>
              <c:f>Sheet1!$B$2</c:f>
              <c:numCache>
                <c:formatCode>0%</c:formatCode>
                <c:ptCount val="1"/>
                <c:pt idx="0">
                  <c:v>0.01</c:v>
                </c:pt>
              </c:numCache>
            </c:numRef>
          </c:val>
          <c:extLst>
            <c:ext xmlns:c16="http://schemas.microsoft.com/office/drawing/2014/chart" uri="{C3380CC4-5D6E-409C-BE32-E72D297353CC}">
              <c16:uniqueId val="{0000000D-6D67-4EC9-8F0D-7AA114F4ACF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noFill/>
          <a:latin typeface="IBM Plex Sans" panose="020B0503050203000203"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0A6-4BBD-86D3-336A4156FBD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0A6-4BBD-86D3-336A4156FBD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0A6-4BBD-86D3-336A4156FBD8}"/>
              </c:ext>
            </c:extLst>
          </c:dPt>
          <c:val>
            <c:numRef>
              <c:f>Sheet1!$A$2:$A$4</c:f>
              <c:numCache>
                <c:formatCode>General</c:formatCode>
                <c:ptCount val="3"/>
              </c:numCache>
            </c:numRef>
          </c:val>
          <c:extLst>
            <c:ext xmlns:c16="http://schemas.microsoft.com/office/drawing/2014/chart" uri="{C3380CC4-5D6E-409C-BE32-E72D297353CC}">
              <c16:uniqueId val="{00000006-F0A6-4BBD-86D3-336A4156FBD8}"/>
            </c:ext>
          </c:extLst>
        </c:ser>
        <c:ser>
          <c:idx val="1"/>
          <c:order val="1"/>
          <c:tx>
            <c:strRef>
              <c:f>Sheet1!$B$1</c:f>
              <c:strCache>
                <c:ptCount val="1"/>
                <c:pt idx="0">
                  <c:v>Column1</c:v>
                </c:pt>
              </c:strCache>
            </c:strRef>
          </c:tx>
          <c:dPt>
            <c:idx val="0"/>
            <c:bubble3D val="0"/>
            <c:spPr>
              <a:solidFill>
                <a:schemeClr val="accent1"/>
              </a:solidFill>
              <a:ln w="19050">
                <a:noFill/>
              </a:ln>
              <a:effectLst/>
            </c:spPr>
            <c:extLst>
              <c:ext xmlns:c16="http://schemas.microsoft.com/office/drawing/2014/chart" uri="{C3380CC4-5D6E-409C-BE32-E72D297353CC}">
                <c16:uniqueId val="{00000008-F0A6-4BBD-86D3-336A4156FBD8}"/>
              </c:ext>
            </c:extLst>
          </c:dPt>
          <c:dPt>
            <c:idx val="1"/>
            <c:bubble3D val="0"/>
            <c:spPr>
              <a:solidFill>
                <a:schemeClr val="accent2"/>
              </a:solidFill>
              <a:ln w="19050">
                <a:noFill/>
              </a:ln>
              <a:effectLst/>
            </c:spPr>
            <c:extLst>
              <c:ext xmlns:c16="http://schemas.microsoft.com/office/drawing/2014/chart" uri="{C3380CC4-5D6E-409C-BE32-E72D297353CC}">
                <c16:uniqueId val="{0000000A-F0A6-4BBD-86D3-336A4156FBD8}"/>
              </c:ext>
            </c:extLst>
          </c:dPt>
          <c:dPt>
            <c:idx val="2"/>
            <c:bubble3D val="0"/>
            <c:spPr>
              <a:solidFill>
                <a:schemeClr val="accent3"/>
              </a:solidFill>
              <a:ln w="19050">
                <a:noFill/>
              </a:ln>
              <a:effectLst/>
            </c:spPr>
            <c:extLst>
              <c:ext xmlns:c16="http://schemas.microsoft.com/office/drawing/2014/chart" uri="{C3380CC4-5D6E-409C-BE32-E72D297353CC}">
                <c16:uniqueId val="{0000000C-F0A6-4BBD-86D3-336A4156FBD8}"/>
              </c:ext>
            </c:extLst>
          </c:dPt>
          <c:val>
            <c:numRef>
              <c:f>Sheet1!$B$2:$B$4</c:f>
              <c:numCache>
                <c:formatCode>0%</c:formatCode>
                <c:ptCount val="3"/>
                <c:pt idx="0">
                  <c:v>0.01</c:v>
                </c:pt>
                <c:pt idx="1">
                  <c:v>0.01</c:v>
                </c:pt>
                <c:pt idx="2">
                  <c:v>0.01</c:v>
                </c:pt>
              </c:numCache>
            </c:numRef>
          </c:val>
          <c:extLst>
            <c:ext xmlns:c16="http://schemas.microsoft.com/office/drawing/2014/chart" uri="{C3380CC4-5D6E-409C-BE32-E72D297353CC}">
              <c16:uniqueId val="{0000000D-F0A6-4BBD-86D3-336A4156FBD8}"/>
            </c:ext>
          </c:extLst>
        </c:ser>
        <c:dLbls>
          <c:showLegendKey val="0"/>
          <c:showVal val="0"/>
          <c:showCatName val="0"/>
          <c:showSerName val="0"/>
          <c:showPercent val="0"/>
          <c:showBubbleSize val="0"/>
          <c:showLeaderLines val="1"/>
        </c:dLbls>
        <c:firstSliceAng val="0"/>
        <c:holeSize val="10"/>
      </c:doughnutChart>
      <c:spPr>
        <a:noFill/>
        <a:ln>
          <a:noFill/>
        </a:ln>
        <a:effectLst/>
      </c:spPr>
    </c:plotArea>
    <c:plotVisOnly val="1"/>
    <c:dispBlanksAs val="gap"/>
    <c:showDLblsOverMax val="0"/>
  </c:chart>
  <c:spPr>
    <a:noFill/>
    <a:ln>
      <a:noFill/>
    </a:ln>
    <a:effectLst/>
  </c:spPr>
  <c:txPr>
    <a:bodyPr/>
    <a:lstStyle/>
    <a:p>
      <a:pPr>
        <a:defRPr>
          <a:latin typeface="IBM Plex Sans" panose="020B0503050203000203"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976-459A-AC64-93CE8367BED2}"/>
              </c:ext>
            </c:extLst>
          </c:dPt>
          <c:val>
            <c:numRef>
              <c:f>Sheet1!$A$2</c:f>
              <c:numCache>
                <c:formatCode>General</c:formatCode>
                <c:ptCount val="1"/>
              </c:numCache>
            </c:numRef>
          </c:val>
          <c:extLst>
            <c:ext xmlns:c16="http://schemas.microsoft.com/office/drawing/2014/chart" uri="{C3380CC4-5D6E-409C-BE32-E72D297353CC}">
              <c16:uniqueId val="{00000002-9976-459A-AC64-93CE8367BED2}"/>
            </c:ext>
          </c:extLst>
        </c:ser>
        <c:ser>
          <c:idx val="1"/>
          <c:order val="1"/>
          <c:tx>
            <c:strRef>
              <c:f>Sheet1!$B$1</c:f>
              <c:strCache>
                <c:ptCount val="1"/>
                <c:pt idx="0">
                  <c:v>Column1</c:v>
                </c:pt>
              </c:strCache>
            </c:strRef>
          </c:tx>
          <c:spPr>
            <a:ln>
              <a:noFill/>
            </a:ln>
          </c:spPr>
          <c:dPt>
            <c:idx val="0"/>
            <c:bubble3D val="0"/>
            <c:spPr>
              <a:solidFill>
                <a:srgbClr val="5C68FD"/>
              </a:solidFill>
              <a:ln w="19050">
                <a:noFill/>
              </a:ln>
              <a:effectLst/>
            </c:spPr>
            <c:extLst>
              <c:ext xmlns:c16="http://schemas.microsoft.com/office/drawing/2014/chart" uri="{C3380CC4-5D6E-409C-BE32-E72D297353CC}">
                <c16:uniqueId val="{00000004-9976-459A-AC64-93CE8367BED2}"/>
              </c:ext>
            </c:extLst>
          </c:dPt>
          <c:val>
            <c:numRef>
              <c:f>Sheet1!$B$2</c:f>
              <c:numCache>
                <c:formatCode>0%</c:formatCode>
                <c:ptCount val="1"/>
                <c:pt idx="0">
                  <c:v>0.01</c:v>
                </c:pt>
              </c:numCache>
            </c:numRef>
          </c:val>
          <c:extLst>
            <c:ext xmlns:c16="http://schemas.microsoft.com/office/drawing/2014/chart" uri="{C3380CC4-5D6E-409C-BE32-E72D297353CC}">
              <c16:uniqueId val="{00000005-9976-459A-AC64-93CE8367BED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noFill/>
          <a:latin typeface="IBM Plex Sans" panose="020B0503050203000203"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FD-4851-A0E8-D5169135A42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FD-4851-A0E8-D5169135A42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FD-4851-A0E8-D5169135A429}"/>
              </c:ext>
            </c:extLst>
          </c:dPt>
          <c:val>
            <c:numRef>
              <c:f>Sheet1!$A$2:$A$4</c:f>
              <c:numCache>
                <c:formatCode>General</c:formatCode>
                <c:ptCount val="3"/>
              </c:numCache>
            </c:numRef>
          </c:val>
          <c:extLst>
            <c:ext xmlns:c16="http://schemas.microsoft.com/office/drawing/2014/chart" uri="{C3380CC4-5D6E-409C-BE32-E72D297353CC}">
              <c16:uniqueId val="{00000008-E1FD-4851-A0E8-D5169135A429}"/>
            </c:ext>
          </c:extLst>
        </c:ser>
        <c:ser>
          <c:idx val="1"/>
          <c:order val="1"/>
          <c:tx>
            <c:strRef>
              <c:f>Sheet1!$B$1</c:f>
              <c:strCache>
                <c:ptCount val="1"/>
                <c:pt idx="0">
                  <c:v>Column1</c:v>
                </c:pt>
              </c:strCache>
            </c:strRef>
          </c:tx>
          <c:dPt>
            <c:idx val="0"/>
            <c:bubble3D val="0"/>
            <c:spPr>
              <a:solidFill>
                <a:schemeClr val="accent1"/>
              </a:solidFill>
              <a:ln w="19050">
                <a:noFill/>
              </a:ln>
              <a:effectLst/>
            </c:spPr>
            <c:extLst>
              <c:ext xmlns:c16="http://schemas.microsoft.com/office/drawing/2014/chart" uri="{C3380CC4-5D6E-409C-BE32-E72D297353CC}">
                <c16:uniqueId val="{0000000B-E1FD-4851-A0E8-D5169135A429}"/>
              </c:ext>
            </c:extLst>
          </c:dPt>
          <c:dPt>
            <c:idx val="1"/>
            <c:bubble3D val="0"/>
            <c:spPr>
              <a:solidFill>
                <a:schemeClr val="accent2"/>
              </a:solidFill>
              <a:ln w="19050">
                <a:noFill/>
              </a:ln>
              <a:effectLst/>
            </c:spPr>
            <c:extLst>
              <c:ext xmlns:c16="http://schemas.microsoft.com/office/drawing/2014/chart" uri="{C3380CC4-5D6E-409C-BE32-E72D297353CC}">
                <c16:uniqueId val="{0000000C-E1FD-4851-A0E8-D5169135A429}"/>
              </c:ext>
            </c:extLst>
          </c:dPt>
          <c:dPt>
            <c:idx val="2"/>
            <c:bubble3D val="0"/>
            <c:spPr>
              <a:solidFill>
                <a:schemeClr val="accent3"/>
              </a:solidFill>
              <a:ln w="19050">
                <a:noFill/>
              </a:ln>
              <a:effectLst/>
            </c:spPr>
            <c:extLst>
              <c:ext xmlns:c16="http://schemas.microsoft.com/office/drawing/2014/chart" uri="{C3380CC4-5D6E-409C-BE32-E72D297353CC}">
                <c16:uniqueId val="{0000000A-E1FD-4851-A0E8-D5169135A429}"/>
              </c:ext>
            </c:extLst>
          </c:dPt>
          <c:val>
            <c:numRef>
              <c:f>Sheet1!$B$2:$B$4</c:f>
              <c:numCache>
                <c:formatCode>0%</c:formatCode>
                <c:ptCount val="3"/>
                <c:pt idx="0">
                  <c:v>0.01</c:v>
                </c:pt>
                <c:pt idx="1">
                  <c:v>0.01</c:v>
                </c:pt>
                <c:pt idx="2">
                  <c:v>0.01</c:v>
                </c:pt>
              </c:numCache>
            </c:numRef>
          </c:val>
          <c:extLst>
            <c:ext xmlns:c16="http://schemas.microsoft.com/office/drawing/2014/chart" uri="{C3380CC4-5D6E-409C-BE32-E72D297353CC}">
              <c16:uniqueId val="{00000009-E1FD-4851-A0E8-D5169135A429}"/>
            </c:ext>
          </c:extLst>
        </c:ser>
        <c:dLbls>
          <c:showLegendKey val="0"/>
          <c:showVal val="0"/>
          <c:showCatName val="0"/>
          <c:showSerName val="0"/>
          <c:showPercent val="0"/>
          <c:showBubbleSize val="0"/>
          <c:showLeaderLines val="1"/>
        </c:dLbls>
        <c:firstSliceAng val="0"/>
        <c:holeSize val="10"/>
      </c:doughnutChart>
      <c:spPr>
        <a:noFill/>
        <a:ln>
          <a:noFill/>
        </a:ln>
        <a:effectLst/>
      </c:spPr>
    </c:plotArea>
    <c:plotVisOnly val="1"/>
    <c:dispBlanksAs val="gap"/>
    <c:showDLblsOverMax val="0"/>
  </c:chart>
  <c:spPr>
    <a:noFill/>
    <a:ln>
      <a:noFill/>
    </a:ln>
    <a:effectLst/>
  </c:spPr>
  <c:txPr>
    <a:bodyPr/>
    <a:lstStyle/>
    <a:p>
      <a:pPr>
        <a:defRPr>
          <a:latin typeface="IBM Plex Sans" panose="020B0503050203000203"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67-4EC9-8F0D-7AA114F4ACF7}"/>
              </c:ext>
            </c:extLst>
          </c:dPt>
          <c:val>
            <c:numRef>
              <c:f>Sheet1!$A$2</c:f>
              <c:numCache>
                <c:formatCode>General</c:formatCode>
                <c:ptCount val="1"/>
              </c:numCache>
            </c:numRef>
          </c:val>
          <c:extLst>
            <c:ext xmlns:c16="http://schemas.microsoft.com/office/drawing/2014/chart" uri="{C3380CC4-5D6E-409C-BE32-E72D297353CC}">
              <c16:uniqueId val="{00000006-6D67-4EC9-8F0D-7AA114F4ACF7}"/>
            </c:ext>
          </c:extLst>
        </c:ser>
        <c:ser>
          <c:idx val="1"/>
          <c:order val="1"/>
          <c:tx>
            <c:strRef>
              <c:f>Sheet1!$B$1</c:f>
              <c:strCache>
                <c:ptCount val="1"/>
                <c:pt idx="0">
                  <c:v>Column1</c:v>
                </c:pt>
              </c:strCache>
            </c:strRef>
          </c:tx>
          <c:spPr>
            <a:ln>
              <a:noFill/>
            </a:ln>
          </c:spPr>
          <c:dPt>
            <c:idx val="0"/>
            <c:bubble3D val="0"/>
            <c:spPr>
              <a:solidFill>
                <a:srgbClr val="5C68FD"/>
              </a:solidFill>
              <a:ln w="19050">
                <a:noFill/>
              </a:ln>
              <a:effectLst/>
            </c:spPr>
            <c:extLst>
              <c:ext xmlns:c16="http://schemas.microsoft.com/office/drawing/2014/chart" uri="{C3380CC4-5D6E-409C-BE32-E72D297353CC}">
                <c16:uniqueId val="{00000008-6D67-4EC9-8F0D-7AA114F4ACF7}"/>
              </c:ext>
            </c:extLst>
          </c:dPt>
          <c:val>
            <c:numRef>
              <c:f>Sheet1!$B$2</c:f>
              <c:numCache>
                <c:formatCode>0%</c:formatCode>
                <c:ptCount val="1"/>
                <c:pt idx="0">
                  <c:v>0.01</c:v>
                </c:pt>
              </c:numCache>
            </c:numRef>
          </c:val>
          <c:extLst>
            <c:ext xmlns:c16="http://schemas.microsoft.com/office/drawing/2014/chart" uri="{C3380CC4-5D6E-409C-BE32-E72D297353CC}">
              <c16:uniqueId val="{0000000D-6D67-4EC9-8F0D-7AA114F4ACF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noFill/>
          <a:latin typeface="IBM Plex Sans" panose="020B0503050203000203"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bm.com/watsonx" TargetMode="External"/><Relationship Id="rId7" Type="http://schemas.openxmlformats.org/officeDocument/2006/relationships/hyperlink" Target="https://www.credly.com/org/ibm/badge/watsonx-orchestrate-sales-found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learn.ibm.com/course/view.php?id=13175" TargetMode="External"/><Relationship Id="rId5" Type="http://schemas.openxmlformats.org/officeDocument/2006/relationships/hyperlink" Target="https://yourlearning.ibm.com/activity/PLAN-402D037C5668" TargetMode="External"/><Relationship Id="rId4" Type="http://schemas.openxmlformats.org/officeDocument/2006/relationships/hyperlink" Target="https://ibm.seismic.com/Link/Content/DCbHf2RCFTPf3G9Cc2PBGggJWfG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bm.com/case-studies/avid-solutions-internationa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ibm.com/case-studies/ibm-human-resources-watsonx-orchestrate" TargetMode="External"/><Relationship Id="rId5" Type="http://schemas.openxmlformats.org/officeDocument/2006/relationships/hyperlink" Target="https://www.ibm.com/case-studies/flocareer" TargetMode="External"/><Relationship Id="rId4" Type="http://schemas.openxmlformats.org/officeDocument/2006/relationships/hyperlink" Target="https://www.ibm.com/case-studies/sport-clip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bm.com/account/reg/us-en/signup?formid=urx-5241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Welcome to the IBM watsonx Orchestrate client presentation. </a:t>
            </a:r>
            <a:r>
              <a:rPr lang="en-US" sz="1000" b="0" i="0" kern="1200" dirty="0">
                <a:solidFill>
                  <a:schemeClr val="bg1"/>
                </a:solidFill>
                <a:latin typeface="+mn-lt"/>
                <a:ea typeface="+mn-ea"/>
                <a:cs typeface="Arial" panose="020B0604020202020204" pitchFamily="34" charset="0"/>
              </a:rPr>
              <a:t>The objective of this presentation is to enable sellers how to present watson</a:t>
            </a:r>
            <a:r>
              <a:rPr lang="en-US" dirty="0">
                <a:latin typeface="+mn-lt"/>
                <a:cs typeface="Arial" panose="020B0604020202020204" pitchFamily="34" charset="0"/>
              </a:rPr>
              <a:t>x Orchestrate to prospective and existing clients.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presentation assumes that both the seller and their target audience are familiar with watsonx, IBM’s AI and data platform, and how clients across many different industries are using it to augment their business performance and productivity to effectively compete in the marketplace.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Clients wishing to learn more about IBM watsonx Orchestrate can access the link below.</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hlinkClick r:id="rId3"/>
              </a:rPr>
              <a:t>https://www.ibm.com/watsonx</a:t>
            </a: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Note to sellers:</a:t>
            </a:r>
            <a:r>
              <a:rPr lang="en-US" b="1" dirty="0">
                <a:latin typeface="+mn-lt"/>
              </a:rPr>
              <a:t> </a:t>
            </a: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latin typeface="+mn-lt"/>
              </a:rPr>
              <a:t>Replace the current contact information with your name, title, and contact details on the title slide.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For the most recent client presentation, please reference the watsonX Orchestrate Sales Kit on Seismic:</a:t>
            </a:r>
            <a:br>
              <a:rPr lang="en-US" dirty="0">
                <a:latin typeface="+mn-lt"/>
              </a:rPr>
            </a:br>
            <a:r>
              <a:rPr lang="en-US" dirty="0">
                <a:effectLst/>
                <a:latin typeface="+mn-lt"/>
                <a:hlinkClick r:id="rId4"/>
              </a:rPr>
              <a:t>https://ibm.seismic.com/Link/Content/DCbHf2RCFTPf3G9Cc2PBGggJWfGV</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AI Fundamentals Level 1 course:</a:t>
            </a:r>
            <a:br>
              <a:rPr lang="en-US" dirty="0">
                <a:latin typeface="+mn-lt"/>
              </a:rPr>
            </a:br>
            <a:r>
              <a:rPr lang="en-US" dirty="0">
                <a:latin typeface="+mn-lt"/>
                <a:hlinkClick r:id="rId5"/>
              </a:rPr>
              <a:t>https://yourlearning.ibm.com/activity/PLAN-402D037C5668</a:t>
            </a:r>
            <a:r>
              <a:rPr lang="en-US" dirty="0">
                <a:latin typeface="+mn-lt"/>
              </a:rPr>
              <a:t> (IBM)</a:t>
            </a:r>
            <a:br>
              <a:rPr lang="en-US" dirty="0">
                <a:latin typeface="+mn-lt"/>
              </a:rPr>
            </a:br>
            <a:r>
              <a:rPr lang="en-US" dirty="0">
                <a:latin typeface="+mn-lt"/>
                <a:hlinkClick r:id="rId6"/>
              </a:rPr>
              <a:t>https://learn.ibm.com/course/view.php?id=13175</a:t>
            </a:r>
            <a:r>
              <a:rPr lang="en-US" dirty="0">
                <a:latin typeface="+mn-lt"/>
              </a:rPr>
              <a:t> (Partner Plus)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Badge related to the course:</a:t>
            </a:r>
            <a:br>
              <a:rPr lang="en-US" dirty="0">
                <a:latin typeface="+mn-lt"/>
              </a:rPr>
            </a:br>
            <a:r>
              <a:rPr lang="en-US" dirty="0">
                <a:latin typeface="+mn-lt"/>
                <a:hlinkClick r:id="rId7"/>
              </a:rPr>
              <a:t>https://www.credly.com/org/ibm/badge/watsonx-orchestrate-sales-foundation</a:t>
            </a:r>
            <a:br>
              <a:rPr lang="en-US" dirty="0">
                <a:latin typeface="+mn-lt"/>
              </a:rPr>
            </a:b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sz="1000" b="1" u="sng" dirty="0">
                <a:latin typeface="+mn-lt"/>
              </a:rPr>
              <a:t>Acronyms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ACE </a:t>
            </a:r>
            <a:r>
              <a:rPr lang="en-US" dirty="0">
                <a:latin typeface="+mn-lt"/>
              </a:rPr>
              <a:t>- App Connect Enterprise</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i="0" u="none" strike="noStrike" dirty="0">
                <a:solidFill>
                  <a:srgbClr val="000000"/>
                </a:solidFill>
                <a:effectLst/>
                <a:latin typeface="+mn-lt"/>
              </a:rPr>
              <a:t>API - </a:t>
            </a:r>
            <a:r>
              <a:rPr lang="en-US" sz="1000" i="0" u="none" strike="noStrike" dirty="0">
                <a:solidFill>
                  <a:srgbClr val="000000"/>
                </a:solidFill>
                <a:effectLst/>
                <a:latin typeface="+mn-lt"/>
              </a:rPr>
              <a:t>Application Programming Interface</a:t>
            </a:r>
            <a:endParaRPr lang="en-US" sz="1000" b="1" i="0" u="none" strike="noStrike" dirty="0">
              <a:solidFill>
                <a:srgbClr val="000000"/>
              </a:solidFill>
              <a:effectLst/>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AI</a:t>
            </a:r>
            <a:r>
              <a:rPr lang="en-US" dirty="0">
                <a:latin typeface="+mn-lt"/>
              </a:rPr>
              <a:t> – Artificial Intelligence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Gen AI </a:t>
            </a:r>
            <a:r>
              <a:rPr lang="en-US" dirty="0">
                <a:latin typeface="+mn-lt"/>
              </a:rPr>
              <a:t>– generative AI</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HR</a:t>
            </a:r>
            <a:r>
              <a:rPr lang="en-US" dirty="0">
                <a:latin typeface="+mn-lt"/>
              </a:rPr>
              <a:t> – Human Resources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IT </a:t>
            </a:r>
            <a:r>
              <a:rPr lang="en-US" dirty="0">
                <a:latin typeface="+mn-lt"/>
              </a:rPr>
              <a:t>– Information Technology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LLM</a:t>
            </a:r>
            <a:r>
              <a:rPr lang="en-US" dirty="0">
                <a:latin typeface="+mn-lt"/>
              </a:rPr>
              <a:t> – Large Language Model</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OOTB</a:t>
            </a:r>
            <a:r>
              <a:rPr lang="en-US" b="0" dirty="0">
                <a:latin typeface="+mn-lt"/>
              </a:rPr>
              <a:t> – Out-of-the-box</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Orchestrate </a:t>
            </a:r>
            <a:r>
              <a:rPr lang="en-US" dirty="0">
                <a:latin typeface="+mn-lt"/>
              </a:rPr>
              <a:t>– IBM watsonx Orchestrate™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OS</a:t>
            </a:r>
            <a:r>
              <a:rPr lang="en-US" dirty="0">
                <a:latin typeface="+mn-lt"/>
              </a:rPr>
              <a:t> - OpenScale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Req</a:t>
            </a:r>
            <a:r>
              <a:rPr lang="en-US" dirty="0">
                <a:latin typeface="+mn-lt"/>
              </a:rPr>
              <a:t> – Requisition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RPA</a:t>
            </a:r>
            <a:r>
              <a:rPr lang="en-US" dirty="0">
                <a:latin typeface="+mn-lt"/>
              </a:rPr>
              <a:t> – Robotic Process Automation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SaaS</a:t>
            </a:r>
            <a:r>
              <a:rPr lang="en-US" dirty="0">
                <a:latin typeface="+mn-lt"/>
              </a:rPr>
              <a:t> – Software as a Service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i="0" u="none" strike="noStrike" dirty="0">
                <a:solidFill>
                  <a:srgbClr val="000000"/>
                </a:solidFill>
                <a:effectLst/>
                <a:latin typeface="+mn-lt"/>
              </a:rPr>
              <a:t>SDK</a:t>
            </a:r>
            <a:r>
              <a:rPr lang="en-US" sz="1000" i="0" u="none" strike="noStrike" dirty="0">
                <a:solidFill>
                  <a:srgbClr val="000000"/>
                </a:solidFill>
                <a:effectLst/>
                <a:latin typeface="+mn-lt"/>
              </a:rPr>
              <a:t> -</a:t>
            </a:r>
            <a:r>
              <a:rPr lang="en-US" sz="1000" b="1" i="0" u="none" strike="noStrike" dirty="0">
                <a:solidFill>
                  <a:srgbClr val="000000"/>
                </a:solidFill>
                <a:effectLst/>
                <a:latin typeface="+mn-lt"/>
              </a:rPr>
              <a:t> </a:t>
            </a:r>
            <a:r>
              <a:rPr lang="en-US" sz="1000" b="0" i="0" u="none" strike="noStrike" dirty="0">
                <a:solidFill>
                  <a:srgbClr val="000000"/>
                </a:solidFill>
                <a:effectLst/>
                <a:latin typeface="+mn-lt"/>
              </a:rPr>
              <a:t>Software Development Kit</a:t>
            </a:r>
            <a:endParaRPr lang="en-US" sz="1000" b="0" i="0" dirty="0">
              <a:solidFill>
                <a:srgbClr val="444444"/>
              </a:solidFill>
              <a:effectLst/>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WO</a:t>
            </a:r>
            <a:r>
              <a:rPr lang="en-US" dirty="0">
                <a:latin typeface="+mn-lt"/>
              </a:rPr>
              <a:t> – IBM watsonx Orchestrate™</a:t>
            </a: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70939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8000" dirty="0"/>
              <a:t>IBM’s AI Assistants are designed to help customers, employees, and knowledge workers fulfill complex tasks. These are not meant to be co-pilots.  These AI Assistants augment existing productivity tools, bring in critical knowledge, infuse Gen AI to fast track users through tasks to ensure highest levels of productivity and quality outcome.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1098298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2065" lvl="1" indent="0" defTabSz="914416">
              <a:buNone/>
              <a:defRPr/>
            </a:pPr>
            <a:r>
              <a:rPr lang="en-US" dirty="0">
                <a:latin typeface="IBM Plex Sans Light"/>
                <a:cs typeface="Calibri"/>
              </a:rPr>
              <a:t>Employees and customers can leverage AI Assistants like watsonx Orchestrate to automate complex processes involving the multiple tools they already use everyday. The AI Assistants leverage large language models to understand and guide the users through complex processes and orchestrate the existing and new automations to get things done. </a:t>
            </a:r>
          </a:p>
          <a:p>
            <a:pPr marL="12065" lvl="1" indent="0" defTabSz="914416">
              <a:buNone/>
              <a:defRPr/>
            </a:pPr>
            <a:endParaRPr lang="en-US" dirty="0">
              <a:latin typeface="IBM Plex Sans Light"/>
              <a:cs typeface="Calibri"/>
            </a:endParaRPr>
          </a:p>
          <a:p>
            <a:pPr marL="12065" marR="0" lvl="1" indent="0" algn="l" defTabSz="914416" rtl="0" eaLnBrk="1" fontAlgn="auto" latinLnBrk="0" hangingPunct="1">
              <a:lnSpc>
                <a:spcPct val="110000"/>
              </a:lnSpc>
              <a:spcBef>
                <a:spcPts val="0"/>
              </a:spcBef>
              <a:spcAft>
                <a:spcPts val="0"/>
              </a:spcAft>
              <a:buClr>
                <a:schemeClr val="bg1"/>
              </a:buClr>
              <a:buSzTx/>
              <a:buFont typeface="Arial" panose="020B0604020202020204" pitchFamily="34" charset="0"/>
              <a:buNone/>
              <a:tabLst/>
              <a:defRPr/>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Picture an HR Talent Recruiter – typically they’re jumping from Workday to Excel to Outlook to LinkedIn, stitching and manipulating data, switching screens, waiting for manager’s approvals. It’s a frustrating experience for employees and hampers enterprise productivity.</a:t>
            </a:r>
            <a:endParaRPr lang="en-US" dirty="0">
              <a:latin typeface="IBM Plex Sans Light"/>
              <a:cs typeface="Calibri"/>
            </a:endParaRPr>
          </a:p>
          <a:p>
            <a:pPr marL="12065" lvl="1" indent="0" defTabSz="914416">
              <a:buNone/>
              <a:defRPr/>
            </a:pPr>
            <a:endParaRPr lang="en-US" dirty="0">
              <a:latin typeface="IBM Plex Sans Light"/>
              <a:cs typeface="Calibri"/>
            </a:endParaRPr>
          </a:p>
          <a:p>
            <a:pPr marL="12065" lvl="1" indent="0" defTabSz="914416">
              <a:buNone/>
              <a:defRPr/>
            </a:pPr>
            <a:r>
              <a:rPr lang="en-US" dirty="0">
                <a:latin typeface="IBM Plex Sans Light"/>
                <a:cs typeface="Calibri"/>
              </a:rPr>
              <a:t>AI Assistants use foundation models to manage skill execution – skills being digital automations that wrapper integrations to applications, systems, workflows and AI models – and ultimately reduce the time and effort the employee spends accomplishing a single task.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309536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effectLst/>
                <a:latin typeface="+mn-lt"/>
              </a:rPr>
              <a:t>IBM watsonx Orchestrate is the platform through which IBM delivers AI assistants for enterprise productivity.</a:t>
            </a:r>
          </a:p>
          <a:p>
            <a:endParaRPr lang="en-US" b="0" dirty="0">
              <a:effectLst/>
              <a:latin typeface="+mn-lt"/>
            </a:endParaRPr>
          </a:p>
          <a:p>
            <a:r>
              <a:rPr lang="en-US" b="0" dirty="0">
                <a:effectLst/>
                <a:latin typeface="+mn-lt"/>
              </a:rPr>
              <a:t>Orchestrate has a highly conversational front-end experience for customers, employees, and experts. Through that conversational experience, Orchestrate is able to invoke advanced skills of various types, including generative AI and automation skills. Automation skills will execute automations, allowing the expert or employee to fast track through the outcome they set out to achieve. </a:t>
            </a:r>
          </a:p>
          <a:p>
            <a:endParaRPr lang="en-US" b="0" dirty="0">
              <a:effectLst/>
              <a:latin typeface="+mn-lt"/>
            </a:endParaRPr>
          </a:p>
          <a:p>
            <a:r>
              <a:rPr lang="en-US" b="0" dirty="0">
                <a:effectLst/>
                <a:latin typeface="+mn-lt"/>
              </a:rPr>
              <a:t>Using Orchestrate, enterprises are now able to democratize the availability of those automations through a simple natural language interface, which all users can easily access. Generative AI comes in handy as it powers the conversational experience, and it can also power different levels of self-service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cs typeface="Calibri"/>
              </a:rPr>
              <a:t>Acronyms: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cs typeface="Calibri"/>
              </a:rPr>
              <a:t>SME</a:t>
            </a:r>
            <a:r>
              <a:rPr lang="en-US" dirty="0">
                <a:latin typeface="+mn-lt"/>
                <a:cs typeface="Calibri"/>
              </a:rPr>
              <a:t> – Subject matter expert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745135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200" b="0" dirty="0">
                <a:effectLst/>
                <a:latin typeface="+mn-lt"/>
              </a:rPr>
              <a:t>IBM watsonx Orchestrate offers a unified platform for builders to launch and manage AI assistants at </a:t>
            </a:r>
            <a:r>
              <a:rPr lang="en-US" sz="1200" b="0" dirty="0" err="1">
                <a:effectLst/>
                <a:latin typeface="+mn-lt"/>
              </a:rPr>
              <a:t>scale.It</a:t>
            </a:r>
            <a:r>
              <a:rPr lang="en-US" sz="1200" b="0" dirty="0">
                <a:effectLst/>
                <a:latin typeface="+mn-lt"/>
              </a:rPr>
              <a:t> includes an assistant assembler to design and build sophisticated AI assistants that can actually guide users through complex actions. Orchestrate contains a comprehensive skills catalog with thousands of prebuilt skills across HR, finance, procurement, and sales. Orchestrate can also connect to IBM automation systems as well as third party vendor automation systems. If those automations don't exist, builders have access to a low-code, simplified offering automation builder. Builders can then build automations and trigger them as skills directly from Orchestrate. Orchestrate has enterprise readiness components that includes catalog management, analytics and access and federated controls to ensure that the implementation remains aligned to the security and compliance controls of an enterprise.</a:t>
            </a:r>
          </a:p>
          <a:p>
            <a:endParaRPr lang="en-US" sz="1200" dirty="0">
              <a:latin typeface="+mn-lt"/>
              <a:cs typeface="Calibri"/>
            </a:endParaRPr>
          </a:p>
          <a:p>
            <a:r>
              <a:rPr lang="en-US" sz="1200" b="1" dirty="0">
                <a:latin typeface="+mn-lt"/>
                <a:cs typeface="Calibri"/>
              </a:rPr>
              <a:t>Acronyms: </a:t>
            </a:r>
          </a:p>
          <a:p>
            <a:pPr marL="171450" indent="-171450">
              <a:buFont typeface="Arial" panose="020B0604020202020204" pitchFamily="34" charset="0"/>
              <a:buChar char="•"/>
            </a:pPr>
            <a:r>
              <a:rPr lang="en-US" sz="1200" b="1" dirty="0">
                <a:latin typeface="+mn-lt"/>
                <a:cs typeface="Calibri"/>
              </a:rPr>
              <a:t>CP4BA</a:t>
            </a:r>
            <a:r>
              <a:rPr lang="en-US" sz="1200" dirty="0">
                <a:latin typeface="+mn-lt"/>
                <a:cs typeface="Calibri"/>
              </a:rPr>
              <a:t> – Cloud Pak for Business Automation</a:t>
            </a:r>
          </a:p>
          <a:p>
            <a:pPr marL="171450" indent="-171450">
              <a:buFont typeface="Arial" panose="020B0604020202020204" pitchFamily="34" charset="0"/>
              <a:buChar char="•"/>
            </a:pPr>
            <a:r>
              <a:rPr lang="en-US" sz="1200" b="1" dirty="0">
                <a:latin typeface="+mn-lt"/>
                <a:cs typeface="Calibri"/>
              </a:rPr>
              <a:t>SaaS</a:t>
            </a:r>
            <a:r>
              <a:rPr lang="en-US" sz="1200" dirty="0">
                <a:latin typeface="+mn-lt"/>
                <a:cs typeface="Calibri"/>
              </a:rPr>
              <a:t> – Software as a Service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22199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8EDE5-0AB7-F942-9966-AF571474B6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a:endParaRPr>
          </a:p>
        </p:txBody>
      </p:sp>
    </p:spTree>
    <p:extLst>
      <p:ext uri="{BB962C8B-B14F-4D97-AF65-F5344CB8AC3E}">
        <p14:creationId xmlns:p14="http://schemas.microsoft.com/office/powerpoint/2010/main" val="3171945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99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994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128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994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4846598"/>
          </a:xfrm>
        </p:spPr>
        <p:txBody>
          <a:bodyPr/>
          <a:lstStyle/>
          <a:p>
            <a:r>
              <a:rPr lang="en-US" b="0" dirty="0">
                <a:effectLst/>
                <a:latin typeface="+mn-lt"/>
              </a:rPr>
              <a:t>IBM watsonx </a:t>
            </a:r>
            <a:r>
              <a:rPr lang="en-US" dirty="0">
                <a:latin typeface="+mn-lt"/>
              </a:rPr>
              <a:t>O</a:t>
            </a:r>
            <a:r>
              <a:rPr lang="en-US" b="0" dirty="0">
                <a:effectLst/>
                <a:latin typeface="+mn-lt"/>
              </a:rPr>
              <a:t>rchestrate deliver AI assistants that go beyond what traditional bots or copilots can do. </a:t>
            </a:r>
            <a:r>
              <a:rPr lang="en-US" dirty="0">
                <a:latin typeface="+mn-lt"/>
              </a:rPr>
              <a:t>AI assistants </a:t>
            </a:r>
            <a:r>
              <a:rPr lang="en-US" b="0" dirty="0">
                <a:effectLst/>
                <a:latin typeface="+mn-lt"/>
              </a:rPr>
              <a:t>are focused on end-to-end enterprise productivity, not just a simple augmentation of a productivity tool. Orchestrate is a platform that allows enterprise to drive intelligent interactions for consumers, internal employees, and internal experts all through one single platform. It allows enterprises to expand expertise and drive productivity for all those personas. The platform itself is designed to accelerate time to value for those same enterprises.</a:t>
            </a:r>
          </a:p>
          <a:p>
            <a:endParaRPr lang="en-US" dirty="0">
              <a:latin typeface="+mn-lt"/>
            </a:endParaRPr>
          </a:p>
          <a:p>
            <a:r>
              <a:rPr lang="en-US" dirty="0">
                <a:latin typeface="+mn-lt"/>
              </a:rPr>
              <a:t>W</a:t>
            </a:r>
            <a:r>
              <a:rPr lang="en-US" b="0" dirty="0">
                <a:effectLst/>
                <a:latin typeface="+mn-lt"/>
              </a:rPr>
              <a:t>hen it comes to intelligent interactions, </a:t>
            </a:r>
            <a:r>
              <a:rPr lang="en-US" dirty="0">
                <a:latin typeface="+mn-lt"/>
              </a:rPr>
              <a:t>generative AI</a:t>
            </a:r>
            <a:r>
              <a:rPr lang="en-US" b="0" dirty="0">
                <a:effectLst/>
                <a:latin typeface="+mn-lt"/>
              </a:rPr>
              <a:t> is the main player. Orchestrate uses a transformer-based model so that it can truly understand what users are looking for. Orchestrate can clarify and topic switch and use those techniques to make sure the conversation feels seamless. </a:t>
            </a:r>
            <a:r>
              <a:rPr lang="en-US" dirty="0">
                <a:latin typeface="+mn-lt"/>
              </a:rPr>
              <a:t>Orchestrate</a:t>
            </a:r>
            <a:r>
              <a:rPr lang="en-US" b="0" dirty="0">
                <a:effectLst/>
                <a:latin typeface="+mn-lt"/>
              </a:rPr>
              <a:t> can understand and hold context </a:t>
            </a:r>
            <a:r>
              <a:rPr lang="en-US" dirty="0">
                <a:latin typeface="+mn-lt"/>
              </a:rPr>
              <a:t>so that it can be </a:t>
            </a:r>
            <a:r>
              <a:rPr lang="en-US" b="0" dirty="0">
                <a:effectLst/>
                <a:latin typeface="+mn-lt"/>
              </a:rPr>
              <a:t>aware of what the user is really looking to do and it can use that context to generate personalized experiences.</a:t>
            </a:r>
          </a:p>
          <a:p>
            <a:endParaRPr lang="en-US" b="0" dirty="0">
              <a:effectLst/>
              <a:latin typeface="+mn-lt"/>
            </a:endParaRPr>
          </a:p>
          <a:p>
            <a:r>
              <a:rPr lang="en-US" dirty="0">
                <a:latin typeface="+mn-lt"/>
              </a:rPr>
              <a:t>O</a:t>
            </a:r>
            <a:r>
              <a:rPr lang="en-US" b="0" dirty="0">
                <a:effectLst/>
                <a:latin typeface="+mn-lt"/>
              </a:rPr>
              <a:t>rchestrate can even guide users to complete tasks so that enterprises not necessarily duplicating automations or providing complex information responses when the digital self-serve capability already exists and we just want to guide and teach users through how to go through it.</a:t>
            </a:r>
          </a:p>
          <a:p>
            <a:endParaRPr lang="en-US" dirty="0">
              <a:latin typeface="+mn-lt"/>
            </a:endParaRPr>
          </a:p>
          <a:p>
            <a:r>
              <a:rPr lang="en-US" b="0" dirty="0">
                <a:effectLst/>
                <a:latin typeface="+mn-lt"/>
              </a:rPr>
              <a:t>The main and core way by which users are going to be productive is that they're able to expand their expertise and unlock thousands of prebuilt and custom skills. Those custom skills are surfaced with generative AI so that they can advance user tasks. Tasks can be run in parallel allowing users to multitask as they go through their day-to-day job. </a:t>
            </a:r>
          </a:p>
          <a:p>
            <a:endParaRPr lang="en-US" dirty="0">
              <a:latin typeface="+mn-lt"/>
            </a:endParaRPr>
          </a:p>
          <a:p>
            <a:r>
              <a:rPr lang="en-US" b="0" dirty="0">
                <a:effectLst/>
                <a:latin typeface="+mn-lt"/>
              </a:rPr>
              <a:t>The Orchestrate platform includes builder modules to accelerate and fast track users to standing these AI assistants up and having them go live across the enterprise. It allows teams to design flows for complex and nuanced journeys with an assistant builder. Orchestrate allows to build automations within a simplified low-code experience and we use generative AI to accelerate training and enhance those skills in order to make them production ready.</a:t>
            </a:r>
          </a:p>
          <a:p>
            <a:pPr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42995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effectLst/>
                <a:latin typeface="+mn-lt"/>
              </a:rPr>
              <a:t>As many people may already know or will learn through out this presentation, watsonx Orchestrate is IBM’s AI assistant platform designed to transform enterprise productivity. It does so by combining generative AI with best in class business automation capabilities and surfacing these through a highly conversational interface. This type of solution is top of mind for leaders across a variety of domains - ranging from the CIO (Chief Information Officer) to the CHRO (Chief Human Resources Officer) to the CPO (Chief Procurement Officer). They all have one thing in common - they are expected to drive productivity across their teams by leveraging generative AI and automation.</a:t>
            </a:r>
          </a:p>
          <a:p>
            <a:br>
              <a:rPr lang="en-US" dirty="0">
                <a:effectLst/>
                <a:latin typeface="+mn-lt"/>
              </a:rPr>
            </a:br>
            <a:endParaRPr lang="en-US" dirty="0">
              <a:effectLst/>
              <a:latin typeface="+mn-lt"/>
            </a:endParaRPr>
          </a:p>
          <a:p>
            <a:endParaRPr lang="en-BR">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157602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IBM leads the market in business automation with AI as seen in top rankings by IDC, Forrester, Gartner, and so on. IBM has leveraged decades of experience in business automation and AI, bringing them together to deliver this next generation of AI </a:t>
            </a:r>
            <a:r>
              <a:rPr lang="en-US" kern="100" dirty="0">
                <a:latin typeface="+mn-lt"/>
                <a:ea typeface="Calibri" panose="020F0502020204030204" pitchFamily="34" charset="0"/>
                <a:cs typeface="Times New Roman" panose="02020603050405020304" pitchFamily="18" charset="0"/>
              </a:rPr>
              <a:t>a</a:t>
            </a:r>
            <a:r>
              <a:rPr lang="en-US" kern="100" dirty="0">
                <a:effectLst/>
                <a:latin typeface="+mn-lt"/>
                <a:ea typeface="Calibri" panose="020F0502020204030204" pitchFamily="34" charset="0"/>
                <a:cs typeface="Times New Roman" panose="02020603050405020304" pitchFamily="18" charset="0"/>
              </a:rPr>
              <a:t>ssistants.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Tree>
    <p:extLst>
      <p:ext uri="{BB962C8B-B14F-4D97-AF65-F5344CB8AC3E}">
        <p14:creationId xmlns:p14="http://schemas.microsoft.com/office/powerpoint/2010/main" val="2292256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cs typeface="Calibri"/>
              </a:rPr>
              <a:t>Users can access generative AI capabilities in watsonx Orchestrate through watsonx.ai or 3</a:t>
            </a:r>
            <a:r>
              <a:rPr lang="en-US" baseline="30000" dirty="0">
                <a:latin typeface="+mn-lt"/>
                <a:cs typeface="Calibri"/>
              </a:rPr>
              <a:t>rd</a:t>
            </a:r>
            <a:r>
              <a:rPr lang="en-US" dirty="0">
                <a:latin typeface="+mn-lt"/>
                <a:cs typeface="Calibri"/>
              </a:rPr>
              <a:t> party LLMs (Large Language Models). IBM watsonx.ai delivers IBM developed fine-tuned models prebuilt in watsonx Orchestrate. Users of watsonx.ai can also serve OpenScale (OS) or custom models to Orchestrate. And users of 3</a:t>
            </a:r>
            <a:r>
              <a:rPr lang="en-US" baseline="30000" dirty="0">
                <a:latin typeface="+mn-lt"/>
                <a:cs typeface="Calibri"/>
              </a:rPr>
              <a:t>rd</a:t>
            </a:r>
            <a:r>
              <a:rPr lang="en-US" dirty="0">
                <a:latin typeface="+mn-lt"/>
                <a:cs typeface="Calibri"/>
              </a:rPr>
              <a:t> party LLMs can serve their models to Orchestrate (via OpenAI endpoint), making it easy to customize Orchestrate to unique employee needs.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4548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effectLst/>
                <a:latin typeface="+mn-lt"/>
              </a:rPr>
              <a:t>Skills are a core capability of IBM watsonx Orchestrate. IBM continues to invest in building thousands of prebuilt skills to align them to key entry point use cases. Orchestrate allows the ability to discover and train automations that already exist because they've been built after years and years of investments.</a:t>
            </a:r>
          </a:p>
          <a:p>
            <a:endParaRPr lang="en-US" dirty="0">
              <a:latin typeface="+mn-lt"/>
            </a:endParaRPr>
          </a:p>
          <a:p>
            <a:r>
              <a:rPr lang="en-US" b="0" dirty="0">
                <a:effectLst/>
                <a:latin typeface="+mn-lt"/>
              </a:rPr>
              <a:t>When automations don't exist, users can build them and they can build their own automations in the simplified automation builder low-code interface. By doing so, enterprises can bring thousands of personalized skills within each Orchestrate AI assistant and fast track users to the outcome they're looking for.</a:t>
            </a:r>
          </a:p>
          <a:p>
            <a:endParaRPr lang="en-US" dirty="0">
              <a:latin typeface="+mn-lt"/>
            </a:endParaRPr>
          </a:p>
          <a:p>
            <a:r>
              <a:rPr lang="en-US" dirty="0">
                <a:latin typeface="+mn-lt"/>
              </a:rPr>
              <a:t>S</a:t>
            </a:r>
            <a:r>
              <a:rPr lang="en-US" b="0" dirty="0">
                <a:effectLst/>
                <a:latin typeface="+mn-lt"/>
              </a:rPr>
              <a:t>kills originate from three sources:</a:t>
            </a:r>
          </a:p>
          <a:p>
            <a:pPr marL="228600" indent="-228600">
              <a:buFont typeface="+mj-lt"/>
              <a:buAutoNum type="arabicPeriod"/>
            </a:pPr>
            <a:r>
              <a:rPr lang="en-US" b="0" dirty="0">
                <a:effectLst/>
                <a:latin typeface="+mn-lt"/>
              </a:rPr>
              <a:t>Users can access a catalog with thousands of prebuilt skills aligned to domains and use cases that are repeatable and therefore no specialized training is needed to unlock those skills.</a:t>
            </a:r>
          </a:p>
          <a:p>
            <a:pPr marL="228600" indent="-228600">
              <a:buFont typeface="+mj-lt"/>
              <a:buAutoNum type="arabicPeriod"/>
            </a:pPr>
            <a:r>
              <a:rPr lang="en-US" b="0" dirty="0">
                <a:effectLst/>
                <a:latin typeface="+mn-lt"/>
              </a:rPr>
              <a:t>The second source is that with the new Automation </a:t>
            </a:r>
            <a:r>
              <a:rPr lang="en-US" dirty="0">
                <a:latin typeface="+mn-lt"/>
              </a:rPr>
              <a:t>B</a:t>
            </a:r>
            <a:r>
              <a:rPr lang="en-US" b="0" dirty="0">
                <a:effectLst/>
                <a:latin typeface="+mn-lt"/>
              </a:rPr>
              <a:t>uilder released in December 2023, users can discover and train automations from existing automation systems such as IBM RPA or third-party vendors.</a:t>
            </a:r>
          </a:p>
          <a:p>
            <a:pPr marL="228600" indent="-228600">
              <a:buFont typeface="+mj-lt"/>
              <a:buAutoNum type="arabicPeriod"/>
            </a:pPr>
            <a:r>
              <a:rPr lang="en-US" b="0" dirty="0">
                <a:effectLst/>
                <a:latin typeface="+mn-lt"/>
              </a:rPr>
              <a:t>And the third source is users can now build their own within IBM’s newly released Automation </a:t>
            </a:r>
            <a:r>
              <a:rPr lang="en-US" dirty="0">
                <a:latin typeface="+mn-lt"/>
              </a:rPr>
              <a:t>S</a:t>
            </a:r>
            <a:r>
              <a:rPr lang="en-US" b="0" dirty="0">
                <a:effectLst/>
                <a:latin typeface="+mn-lt"/>
              </a:rPr>
              <a:t>ervice </a:t>
            </a:r>
            <a:r>
              <a:rPr lang="en-US" dirty="0">
                <a:latin typeface="+mn-lt"/>
              </a:rPr>
              <a:t>B</a:t>
            </a:r>
            <a:r>
              <a:rPr lang="en-US" b="0" dirty="0">
                <a:effectLst/>
                <a:latin typeface="+mn-lt"/>
              </a:rPr>
              <a:t>uilder. Automation Service </a:t>
            </a:r>
            <a:r>
              <a:rPr lang="en-US" dirty="0">
                <a:latin typeface="+mn-lt"/>
              </a:rPr>
              <a:t>B</a:t>
            </a:r>
            <a:r>
              <a:rPr lang="en-US" b="0" dirty="0">
                <a:effectLst/>
                <a:latin typeface="+mn-lt"/>
              </a:rPr>
              <a:t>uilder is a low-code authoring experience that allows teams to combine decisions, tasks and workflows and codify them as skills that can then be triggered by users.</a:t>
            </a:r>
          </a:p>
          <a:p>
            <a:br>
              <a:rPr lang="en-US" b="0" dirty="0">
                <a:effectLst/>
                <a:latin typeface="+mn-lt"/>
              </a:rPr>
            </a:br>
            <a:br>
              <a:rPr lang="en-US" dirty="0">
                <a:latin typeface="+mn-lt"/>
              </a:rPr>
            </a:br>
            <a:r>
              <a:rPr lang="en-US" dirty="0">
                <a:latin typeface="+mn-lt"/>
              </a:rPr>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3954600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The assistant builder in </a:t>
            </a:r>
            <a:r>
              <a:rPr lang="en-US" sz="1200" dirty="0" err="1">
                <a:cs typeface="Calibri"/>
              </a:rPr>
              <a:t>watsonx</a:t>
            </a:r>
            <a:r>
              <a:rPr lang="en-US" sz="1200" dirty="0">
                <a:cs typeface="Calibri"/>
              </a:rPr>
              <a:t> Orchestrate allows teams to accomplish complex journeys by guiding users to self serve when navigation is complex. When users are working through complex digital experiences, they can leverage state of the art natural language understanding to help resolve ambiguous conversations. The assistant builder enables you to design a variety of self serve experiences with no-code tooling, guiding users through existing digital journeys, offering up information, and completing transactions on their behalf. And the no-code extension framework enables you to call back end systems or leverage existing automations – making the most of what you already have.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rPr>
              <a:t>Footer</a:t>
            </a:r>
          </a:p>
        </p:txBody>
      </p:sp>
    </p:spTree>
    <p:extLst>
      <p:ext uri="{BB962C8B-B14F-4D97-AF65-F5344CB8AC3E}">
        <p14:creationId xmlns:p14="http://schemas.microsoft.com/office/powerpoint/2010/main" val="217212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19456" y="4107000"/>
            <a:ext cx="6419088" cy="4826688"/>
          </a:xfrm>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sz="1000" dirty="0">
                <a:latin typeface="+mn-lt"/>
              </a:rPr>
              <a:t>IBM’s own experience in digitizing HR functions allowed IBM to bring AI and automation closer together. Orchestrate helped IBM understand the type of conversational and generative AI that is needed to work at scale, and the value that automation brings to expert knowledge workers to automate the daily functions of their lives. Th</a:t>
            </a:r>
            <a:r>
              <a:rPr lang="en-US" dirty="0">
                <a:latin typeface="+mn-lt"/>
              </a:rPr>
              <a:t>e HR team at IBM (a company that has over 200,000 employees across 177 countries) has successfully deployed watsonx Orchestrate across their enterprise, saving thousands of hours for workers each year. </a:t>
            </a: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b="0" dirty="0">
                <a:effectLst/>
                <a:latin typeface="+mn-lt"/>
              </a:rPr>
              <a:t>All of these capabilities are currently being used within IBM transforming productivity with the power of generative AI and automation. From AskHR to </a:t>
            </a:r>
            <a:r>
              <a:rPr lang="en-US" b="0" dirty="0" err="1">
                <a:effectLst/>
                <a:latin typeface="+mn-lt"/>
              </a:rPr>
              <a:t>AskIT</a:t>
            </a:r>
            <a:r>
              <a:rPr lang="en-US" b="0" dirty="0">
                <a:effectLst/>
                <a:latin typeface="+mn-lt"/>
              </a:rPr>
              <a:t> to </a:t>
            </a:r>
            <a:r>
              <a:rPr lang="en-US" b="0" dirty="0" err="1">
                <a:effectLst/>
                <a:latin typeface="+mn-lt"/>
              </a:rPr>
              <a:t>AskIBM</a:t>
            </a:r>
            <a:r>
              <a:rPr lang="en-US" b="0" dirty="0">
                <a:effectLst/>
                <a:latin typeface="+mn-lt"/>
              </a:rPr>
              <a:t>, IBM watsonx Orchestrate is used in the daily lives of IBMers to drive productivity, whether it's supporting clients or internal talent transformation processes.</a:t>
            </a: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defTabSz="4876800">
              <a:lnSpc>
                <a:spcPct val="100000"/>
              </a:lnSpc>
            </a:pPr>
            <a:r>
              <a:rPr lang="en-US" sz="1000" kern="0" dirty="0">
                <a:solidFill>
                  <a:srgbClr val="000000"/>
                </a:solidFill>
                <a:latin typeface="+mn-lt"/>
              </a:rPr>
              <a:t>Digitizing supply chain</a:t>
            </a:r>
          </a:p>
          <a:p>
            <a:pPr indent="-171450" defTabSz="4876800">
              <a:lnSpc>
                <a:spcPct val="100000"/>
              </a:lnSpc>
              <a:buFont typeface="Arial" panose="020B0604020202020204" pitchFamily="34" charset="0"/>
              <a:buChar char="•"/>
            </a:pPr>
            <a:r>
              <a:rPr lang="en-US" sz="1000" kern="0" dirty="0">
                <a:solidFill>
                  <a:srgbClr val="000000"/>
                </a:solidFill>
                <a:latin typeface="+mn-lt"/>
              </a:rPr>
              <a:t>98% on-time client deliveries during market disruption</a:t>
            </a:r>
          </a:p>
          <a:p>
            <a:pPr indent="-171450" defTabSz="4876800">
              <a:lnSpc>
                <a:spcPct val="100000"/>
              </a:lnSpc>
              <a:buFont typeface="Arial" panose="020B0604020202020204" pitchFamily="34" charset="0"/>
              <a:buChar char="•"/>
            </a:pPr>
            <a:r>
              <a:rPr lang="en-US" sz="1000" kern="0" dirty="0">
                <a:solidFill>
                  <a:srgbClr val="000000"/>
                </a:solidFill>
                <a:latin typeface="+mn-lt"/>
              </a:rPr>
              <a:t>200K+ lbs. reduction in non-essential plastics</a:t>
            </a:r>
          </a:p>
          <a:p>
            <a:pPr indent="-171450" defTabSz="4876800">
              <a:lnSpc>
                <a:spcPct val="100000"/>
              </a:lnSpc>
              <a:buFont typeface="Arial" panose="020B0604020202020204" pitchFamily="34" charset="0"/>
              <a:buChar char="•"/>
            </a:pPr>
            <a:endParaRPr lang="en-US" sz="1000" kern="0" dirty="0">
              <a:solidFill>
                <a:srgbClr val="000000"/>
              </a:solidFill>
              <a:latin typeface="+mn-lt"/>
            </a:endParaRPr>
          </a:p>
          <a:p>
            <a:pPr defTabSz="4876800">
              <a:lnSpc>
                <a:spcPct val="100000"/>
              </a:lnSpc>
            </a:pPr>
            <a:r>
              <a:rPr lang="en-US" sz="1000" kern="0" dirty="0">
                <a:solidFill>
                  <a:srgbClr val="000000"/>
                </a:solidFill>
                <a:latin typeface="+mn-lt"/>
              </a:rPr>
              <a:t>Modernizing lead to cash</a:t>
            </a:r>
          </a:p>
          <a:p>
            <a:pPr indent="-171450" defTabSz="4876800">
              <a:lnSpc>
                <a:spcPct val="100000"/>
              </a:lnSpc>
              <a:buFont typeface="Arial" panose="020B0604020202020204" pitchFamily="34" charset="0"/>
              <a:buChar char="•"/>
            </a:pPr>
            <a:r>
              <a:rPr lang="en-US" sz="1000" kern="0" dirty="0">
                <a:solidFill>
                  <a:srgbClr val="000000"/>
                </a:solidFill>
                <a:latin typeface="+mn-lt"/>
              </a:rPr>
              <a:t>252K seller hours saved with pricing analytics</a:t>
            </a:r>
          </a:p>
          <a:p>
            <a:pPr indent="-171450" defTabSz="4876800">
              <a:lnSpc>
                <a:spcPct val="100000"/>
              </a:lnSpc>
              <a:buFont typeface="Arial" panose="020B0604020202020204" pitchFamily="34" charset="0"/>
              <a:buChar char="•"/>
            </a:pPr>
            <a:r>
              <a:rPr lang="en-US" sz="1000" kern="0" dirty="0">
                <a:solidFill>
                  <a:srgbClr val="000000"/>
                </a:solidFill>
                <a:latin typeface="+mn-lt"/>
              </a:rPr>
              <a:t>97% reduction in billing and invoicing cycle time</a:t>
            </a:r>
            <a:endParaRPr lang="en-US" sz="1000" dirty="0">
              <a:latin typeface="+mn-lt"/>
            </a:endParaRP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a:lnSpc>
                <a:spcPct val="100000"/>
              </a:lnSpc>
            </a:pPr>
            <a:r>
              <a:rPr lang="en-US" sz="1000" b="1" kern="0" dirty="0">
                <a:latin typeface="+mn-lt"/>
              </a:rPr>
              <a:t>External customer support</a:t>
            </a:r>
          </a:p>
          <a:p>
            <a:pPr indent="-171450">
              <a:lnSpc>
                <a:spcPct val="100000"/>
              </a:lnSpc>
              <a:buFont typeface="Arial" panose="020B0604020202020204" pitchFamily="34" charset="0"/>
              <a:buChar char="•"/>
            </a:pPr>
            <a:r>
              <a:rPr lang="en-US" sz="1000" kern="0" dirty="0">
                <a:latin typeface="+mn-lt"/>
              </a:rPr>
              <a:t>Summarization of cases to automatically create knowledge articles and for use in case handoffs</a:t>
            </a:r>
          </a:p>
          <a:p>
            <a:pPr indent="-171450">
              <a:lnSpc>
                <a:spcPct val="100000"/>
              </a:lnSpc>
              <a:buFont typeface="Arial" panose="020B0604020202020204" pitchFamily="34" charset="0"/>
              <a:buChar char="•"/>
            </a:pPr>
            <a:r>
              <a:rPr lang="en-US" sz="1000" kern="0" dirty="0">
                <a:latin typeface="+mn-lt"/>
              </a:rPr>
              <a:t>Additional self-serve topics for clients with improved conversational capabilities via chatbots, with less effort </a:t>
            </a:r>
            <a:br>
              <a:rPr lang="en-US" sz="1000" kern="0" dirty="0">
                <a:latin typeface="+mn-lt"/>
              </a:rPr>
            </a:br>
            <a:r>
              <a:rPr lang="en-US" sz="1000" kern="0" dirty="0">
                <a:latin typeface="+mn-lt"/>
              </a:rPr>
              <a:t>in training</a:t>
            </a:r>
          </a:p>
          <a:p>
            <a:pPr indent="-171450">
              <a:lnSpc>
                <a:spcPct val="100000"/>
              </a:lnSpc>
              <a:buFont typeface="Arial" panose="020B0604020202020204" pitchFamily="34" charset="0"/>
              <a:buChar char="•"/>
            </a:pPr>
            <a:r>
              <a:rPr lang="en-US" sz="1000" kern="0" dirty="0">
                <a:latin typeface="+mn-lt"/>
              </a:rPr>
              <a:t>Improved quality of search results</a:t>
            </a: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a:lnSpc>
                <a:spcPct val="100000"/>
              </a:lnSpc>
            </a:pPr>
            <a:r>
              <a:rPr lang="en-US" sz="1000" b="1" kern="0" dirty="0">
                <a:latin typeface="+mn-lt"/>
              </a:rPr>
              <a:t>Internal operations</a:t>
            </a:r>
          </a:p>
          <a:p>
            <a:pPr indent="-171450">
              <a:lnSpc>
                <a:spcPct val="100000"/>
              </a:lnSpc>
              <a:buFont typeface="Arial" panose="020B0604020202020204" pitchFamily="34" charset="0"/>
              <a:buChar char="•"/>
            </a:pPr>
            <a:r>
              <a:rPr lang="en-US" sz="1000" kern="0" dirty="0">
                <a:latin typeface="+mn-lt"/>
              </a:rPr>
              <a:t>Enable internal users to find solutions and get answers through an easy, compelling conversational UX (User Experience)</a:t>
            </a:r>
          </a:p>
          <a:p>
            <a:pPr marR="0" lvl="0" indent="0" algn="l" defTabSz="2438522" rtl="0" eaLnBrk="1" fontAlgn="auto" latinLnBrk="0" hangingPunct="1">
              <a:lnSpc>
                <a:spcPct val="100000"/>
              </a:lnSpc>
              <a:spcAft>
                <a:spcPts val="0"/>
              </a:spcAft>
              <a:buClrTx/>
              <a:buSzTx/>
              <a:buFontTx/>
              <a:buNone/>
              <a:tabLst/>
              <a:defRPr/>
            </a:pPr>
            <a:endParaRPr lang="en-US" sz="1000" dirty="0">
              <a:latin typeface="+mn-lt"/>
            </a:endParaRPr>
          </a:p>
          <a:p>
            <a:pPr>
              <a:lnSpc>
                <a:spcPct val="100000"/>
              </a:lnSpc>
            </a:pPr>
            <a:r>
              <a:rPr lang="en-US" sz="1000" b="1" kern="0" dirty="0">
                <a:latin typeface="+mn-lt"/>
              </a:rPr>
              <a:t>Promotion management</a:t>
            </a:r>
          </a:p>
          <a:p>
            <a:pPr indent="-171450">
              <a:lnSpc>
                <a:spcPct val="100000"/>
              </a:lnSpc>
              <a:buFont typeface="Arial" panose="020B0604020202020204" pitchFamily="34" charset="0"/>
              <a:buChar char="•"/>
            </a:pPr>
            <a:r>
              <a:rPr lang="en-US" sz="1000" kern="0" dirty="0">
                <a:latin typeface="+mn-lt"/>
              </a:rPr>
              <a:t>Simplify, standardize, and automate HR promotions processing</a:t>
            </a:r>
          </a:p>
          <a:p>
            <a:pPr>
              <a:lnSpc>
                <a:spcPct val="100000"/>
              </a:lnSpc>
            </a:pPr>
            <a:endParaRPr lang="en-US" sz="1000" kern="0" dirty="0">
              <a:latin typeface="+mn-lt"/>
            </a:endParaRPr>
          </a:p>
          <a:p>
            <a:pPr>
              <a:lnSpc>
                <a:spcPct val="100000"/>
              </a:lnSpc>
            </a:pPr>
            <a:r>
              <a:rPr lang="en-US" sz="1000" b="1" kern="0" dirty="0">
                <a:latin typeface="+mn-lt"/>
              </a:rPr>
              <a:t>Staff augmentation automation</a:t>
            </a:r>
          </a:p>
          <a:p>
            <a:pPr indent="-171450">
              <a:lnSpc>
                <a:spcPct val="100000"/>
              </a:lnSpc>
              <a:buFont typeface="Arial" panose="020B0604020202020204" pitchFamily="34" charset="0"/>
              <a:buChar char="•"/>
            </a:pPr>
            <a:r>
              <a:rPr lang="en-US" sz="1000" kern="0" dirty="0">
                <a:latin typeface="+mn-lt"/>
              </a:rPr>
              <a:t>Automate identify-select-onboard end-to-end workflow with speed and quality</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728326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Clients are already delivering new productive experiences to their employees and customers with watsonx Orchestrate.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Avid Solutions uses Orchestrate to improve employee and customer happiness and has seen a 25% reduction in the time </a:t>
            </a:r>
            <a:r>
              <a:rPr lang="en-US" dirty="0">
                <a:solidFill>
                  <a:srgbClr val="000000"/>
                </a:solidFill>
                <a:latin typeface="+mn-lt"/>
              </a:rPr>
              <a:t>it takes to onboard new customers.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Case Study: </a:t>
            </a:r>
            <a:r>
              <a:rPr lang="en-US" dirty="0">
                <a:solidFill>
                  <a:srgbClr val="000000"/>
                </a:solidFill>
                <a:latin typeface="+mn-lt"/>
                <a:hlinkClick r:id="rId3"/>
              </a:rPr>
              <a:t>https://www.ibm.com/case-studies/avid-solutions-international</a:t>
            </a: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Sport Clips is using AI to expand staff and drive employee engagement and is aiming to grow their staff by 30% with the help of responsible AI and intelligent automation delivered through watsonx Orchestrate.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Case Study: </a:t>
            </a:r>
            <a:r>
              <a:rPr lang="en-US" dirty="0">
                <a:solidFill>
                  <a:srgbClr val="000000"/>
                </a:solidFill>
                <a:latin typeface="+mn-lt"/>
                <a:hlinkClick r:id="rId4"/>
              </a:rPr>
              <a:t>https://www.ibm.com/case-studies/sport-clips</a:t>
            </a: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FloCareer is supporting job candidate satisfaction with intelligent automation and aims to grow their staff by 10-20%.</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Case Study: </a:t>
            </a:r>
            <a:r>
              <a:rPr lang="en-US" dirty="0">
                <a:solidFill>
                  <a:srgbClr val="000000"/>
                </a:solidFill>
                <a:latin typeface="+mn-lt"/>
                <a:hlinkClick r:id="rId5"/>
              </a:rPr>
              <a:t>https://www.ibm.com/case-studies/flocareer</a:t>
            </a: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mn-lt"/>
              </a:rPr>
              <a:t>And lastly, IBM HR empowers human staff to devote more of their time to high value work by saving them 12,000 hours in manual tasks in 1 quarter.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Case Study: </a:t>
            </a:r>
            <a:r>
              <a:rPr lang="en-US" dirty="0">
                <a:latin typeface="+mn-lt"/>
                <a:hlinkClick r:id="rId6"/>
              </a:rPr>
              <a:t>https://www.ibm.com/case-studies/ibm-human-resources-watsonx-orchestrate</a:t>
            </a: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886282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Getting started with watsonx Orchestrate </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Tree>
    <p:extLst>
      <p:ext uri="{BB962C8B-B14F-4D97-AF65-F5344CB8AC3E}">
        <p14:creationId xmlns:p14="http://schemas.microsoft.com/office/powerpoint/2010/main" val="345708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defRPr/>
            </a:pPr>
            <a:r>
              <a:rPr lang="en-US" dirty="0">
                <a:solidFill>
                  <a:srgbClr val="000000"/>
                </a:solidFill>
                <a:effectLst/>
                <a:latin typeface="+mn-lt"/>
                <a:ea typeface="Calibri" panose="020F0502020204030204" pitchFamily="34" charset="0"/>
                <a:cs typeface="Times New Roman (Body CS)"/>
              </a:rPr>
              <a:t>Every enterprise across every industry is pursuing productivity. In the same way IBM helps enterprises, IBM is driving extreme productivity by living in IBM hybrid cloud and AI strategy and digitally transforming IBM as Client Zero. </a:t>
            </a:r>
            <a:endParaRPr lang="en-US" dirty="0">
              <a:effectLst/>
              <a:latin typeface="+mn-lt"/>
              <a:ea typeface="Calibri" panose="020F0502020204030204" pitchFamily="34" charset="0"/>
              <a:cs typeface="Times New Roman (Body CS)"/>
            </a:endParaRPr>
          </a:p>
          <a:p>
            <a:endParaRPr lang="en-US" dirty="0">
              <a:latin typeface="+mn-lt"/>
            </a:endParaRPr>
          </a:p>
          <a:p>
            <a:r>
              <a:rPr lang="en-US" dirty="0">
                <a:effectLst/>
                <a:latin typeface="+mn-lt"/>
                <a:ea typeface="Calibri" panose="020F0502020204030204" pitchFamily="34" charset="0"/>
                <a:cs typeface="Times New Roman (Body CS)"/>
              </a:rPr>
              <a:t>Eliminating operational complexity, simplifying end-to-end workflows, automating manual tasks, and deploying AI across all operations is unleashing the productivity of IBM’s people and fueling investments in IBM’s growth.</a:t>
            </a:r>
          </a:p>
          <a:p>
            <a:endParaRPr lang="en-US" dirty="0">
              <a:solidFill>
                <a:srgbClr val="1849BD"/>
              </a:solidFill>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Enterprises </a:t>
            </a:r>
            <a:r>
              <a:rPr lang="en-US" dirty="0">
                <a:effectLst/>
                <a:latin typeface="+mn-lt"/>
              </a:rPr>
              <a:t>look to IBM to help deliver innovative and meaningful solutions with speed and efficiency. There is no better place to test IBM solutions than internally, with the leading offerings and capabilities from IBM Technology, IBM Research, and strategic partners; and the business transformation expertise from IBM Consulting.</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r>
              <a:rPr lang="en-US" b="0" dirty="0">
                <a:effectLst/>
                <a:latin typeface="+mn-lt"/>
              </a:rPr>
              <a:t>The best way to understand what AI assistants can do for an organization is to try them directly.</a:t>
            </a:r>
            <a:r>
              <a:rPr lang="en-US" dirty="0">
                <a:latin typeface="+mn-lt"/>
              </a:rPr>
              <a:t> </a:t>
            </a:r>
            <a:r>
              <a:rPr lang="en-US" b="0" dirty="0">
                <a:effectLst/>
                <a:latin typeface="+mn-lt"/>
              </a:rPr>
              <a:t>To get started, IBM offers a variety of ways by which enterprises can access and unlock productivity. Clients can take interactive tours to learn more about IBM AI assistant platform – IBM watsonx Orchestrate. Clients can schedule deep-dives with IBM experts, or they can engage with a set of IBM experts and define their use cases through a best in class strategy session.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rPr>
              <a:t>Product Tour:</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hlinkClick r:id="rId3"/>
              </a:rPr>
              <a:t>https://www.ibm.com/account/reg/us-en/signup?formid=urx-52411</a:t>
            </a: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a:p>
        </p:txBody>
      </p:sp>
    </p:spTree>
    <p:extLst>
      <p:ext uri="{BB962C8B-B14F-4D97-AF65-F5344CB8AC3E}">
        <p14:creationId xmlns:p14="http://schemas.microsoft.com/office/powerpoint/2010/main" val="4043782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latin typeface="+mn-lt"/>
              </a:rPr>
              <a:t>This slide is self explanatory and requires no speaker notes.</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4109034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a:p>
        </p:txBody>
      </p:sp>
    </p:spTree>
    <p:extLst>
      <p:ext uri="{BB962C8B-B14F-4D97-AF65-F5344CB8AC3E}">
        <p14:creationId xmlns:p14="http://schemas.microsoft.com/office/powerpoint/2010/main" val="42154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0" dirty="0">
                <a:latin typeface="+mn-lt"/>
              </a:rPr>
              <a:t>Over the last decade, technology has played an increasingly critical role in every moment and transaction in our lives. Enterprises have leaned into AI and automation based experiences across the daily life of consumers to stand out amongst ever-growing customer expectations. At the end of the day, customers are expecting experiences that match the technological innovations available on the market – they will pick the insurance provider that gives them near-instant access to a personalized auto insurance quote, they will choose the financial institution that makes it easy for them to be pre-approved for a loan, they will stick around for the business that lets them return orders with ease.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864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Within customer care we see an opportunity for conversational and generative AI to transform the way your consumers self serve.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265503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98358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08342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51892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advent of generative AI and the continued evolution of automation technologies have ushered in a new wave of what experiences will look like. The emergence of AI assistants (aka co-pilots) that sits alongside consumers and employees and fast-tracks them to that gratifying self-serve moment – the real outcome that businesses all seek to offer. These AI assistants need to work with the variety of back-end systems and processes required to automate experiences. Augmented by generative AI, these AI assistants offer a path to deliver personalized, contextualized, and business grounded informational help at every step of the way.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path to adopt these AI assistants at scale has been paved from years of experience put into production AI and automation.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09829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latin typeface="+mn-lt"/>
              </a:rPr>
              <a:t>While brands have explored the use of AI Assistants to drive frictionless customer experiences, we believe there is an opportunity to maximize ROI on your AI and automation investments by tackling the next big challenge: driving employee productivity. Across enterprises worldwide, the </a:t>
            </a:r>
            <a:r>
              <a:rPr lang="en-US" dirty="0">
                <a:effectLst/>
                <a:latin typeface="+mn-lt"/>
              </a:rPr>
              <a:t>need to boost productivity is growing quickly, it has become a key imperative to keep brands healthy and competitive in the market</a:t>
            </a:r>
            <a:r>
              <a:rPr lang="en-US" b="1" dirty="0">
                <a:effectLst/>
                <a:latin typeface="+mn-lt"/>
              </a:rPr>
              <a:t>. </a:t>
            </a:r>
            <a:r>
              <a:rPr lang="en-US" dirty="0">
                <a:latin typeface="+mn-lt"/>
              </a:rPr>
              <a:t>B</a:t>
            </a:r>
            <a:r>
              <a:rPr lang="en-US" b="0" dirty="0">
                <a:effectLst/>
                <a:latin typeface="+mn-lt"/>
              </a:rPr>
              <a:t>etween the thousands of internal applications that need to be used, gigabytes of data, and knowledge required, it is becoming increasingly more difficult for employees to stay productive in the workplace.</a:t>
            </a: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15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effectLst/>
                <a:latin typeface="+mn-lt"/>
                <a:cs typeface="Calibri"/>
              </a:rPr>
              <a:t>Picture an expert across any domain of an organization. Let’s pick the best HR Talent Recruiter in a company – their passion and focus is to discover, hire, onboard, and retain net new talent. The best recruiters need to spend their time reviewing candidates and building a strong relationship with qualified talent to accelerate them to that critical moment of getting them hired. Recruiters realize that behind each task there are a lot of manual steps as automations for that specific flow and </a:t>
            </a:r>
            <a:r>
              <a:rPr lang="en-US" dirty="0">
                <a:latin typeface="+mn-lt"/>
              </a:rPr>
              <a:t>their requirements are unique and don’t bubble up to the corporate priority list of standard repetitive tasks. </a:t>
            </a:r>
            <a:r>
              <a:rPr lang="en-US" dirty="0">
                <a:effectLst/>
                <a:latin typeface="+mn-lt"/>
                <a:cs typeface="Calibri"/>
              </a:rPr>
              <a:t>This leaves the recruiter having to jump from application to application, stitching and manipulating data like important fields of a job requisition between those tools and then reconciling that data to ensure that the job posting is truly reflective. </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effectLst/>
              <a:latin typeface="+mn-lt"/>
              <a:cs typeface="Calibri"/>
            </a:endParaRPr>
          </a:p>
          <a:p>
            <a:pPr defTabSz="914416">
              <a:defRPr/>
            </a:pPr>
            <a:r>
              <a:rPr lang="en-US" dirty="0">
                <a:effectLst/>
                <a:latin typeface="+mn-lt"/>
                <a:cs typeface="Calibri"/>
              </a:rPr>
              <a:t>On top of that, </a:t>
            </a:r>
            <a:r>
              <a:rPr lang="en-US" dirty="0">
                <a:latin typeface="+mn-lt"/>
                <a:cs typeface="Calibri"/>
              </a:rPr>
              <a:t>recruiters</a:t>
            </a:r>
            <a:r>
              <a:rPr lang="en-US" dirty="0">
                <a:effectLst/>
                <a:latin typeface="+mn-lt"/>
                <a:cs typeface="Calibri"/>
              </a:rPr>
              <a:t> are faced with the challenge of using tools in which they are unfamiliar and spend too much of their time trying to understand processes in which they are not an expert. </a:t>
            </a:r>
            <a:r>
              <a:rPr lang="en-US" b="0" dirty="0">
                <a:effectLst/>
                <a:latin typeface="+mn-lt"/>
              </a:rPr>
              <a:t>And when they're about to reach that conclusion, they realize they don't know how to handle exceptions and they need to seek further approvals, thus delaying their outcome one more time.</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a:p>
            <a:pPr defTabSz="914416">
              <a:defRPr/>
            </a:pPr>
            <a:r>
              <a:rPr lang="en-US" dirty="0">
                <a:effectLst/>
                <a:latin typeface="+mn-lt"/>
                <a:cs typeface="Calibri"/>
              </a:rPr>
              <a:t>This same </a:t>
            </a:r>
            <a:r>
              <a:rPr lang="en-US" dirty="0">
                <a:latin typeface="+mn-lt"/>
                <a:cs typeface="Calibri"/>
              </a:rPr>
              <a:t>pattern applies to other experts across the enterprise. For example, for </a:t>
            </a:r>
            <a:r>
              <a:rPr lang="en-US" dirty="0">
                <a:effectLst/>
                <a:latin typeface="+mn-lt"/>
                <a:cs typeface="Calibri"/>
              </a:rPr>
              <a:t>sellers looking to prospect and engage with customers and having to reconcile prospecting data with existing CRM (Customer Relationship Management) clien</a:t>
            </a:r>
            <a:r>
              <a:rPr lang="en-US" dirty="0">
                <a:latin typeface="+mn-lt"/>
                <a:cs typeface="Calibri"/>
              </a:rPr>
              <a:t>t data. It also applies to </a:t>
            </a:r>
            <a:r>
              <a:rPr lang="en-US" dirty="0">
                <a:effectLst/>
                <a:latin typeface="+mn-lt"/>
                <a:cs typeface="Calibri"/>
              </a:rPr>
              <a:t>procurement specialists inundated </a:t>
            </a:r>
            <a:r>
              <a:rPr lang="en-US" b="0" dirty="0">
                <a:effectLst/>
                <a:latin typeface="+mn-lt"/>
              </a:rPr>
              <a:t>with requests from both vendors and suppliers.</a:t>
            </a:r>
          </a:p>
          <a:p>
            <a:pPr marL="0" marR="0" lvl="0" indent="0" algn="l" defTabSz="914416" rtl="0" eaLnBrk="1" fontAlgn="auto" latinLnBrk="0" hangingPunct="1">
              <a:lnSpc>
                <a:spcPct val="110000"/>
              </a:lnSpc>
              <a:spcBef>
                <a:spcPts val="0"/>
              </a:spcBef>
              <a:spcAft>
                <a:spcPts val="0"/>
              </a:spcAft>
              <a:buClrTx/>
              <a:buSzTx/>
              <a:buFontTx/>
              <a:buNone/>
              <a:tabLst/>
              <a:defRP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1841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16" rtl="0" eaLnBrk="1" fontAlgn="auto" latinLnBrk="0" hangingPunct="1">
              <a:lnSpc>
                <a:spcPct val="110000"/>
              </a:lnSpc>
              <a:spcBef>
                <a:spcPts val="0"/>
              </a:spcBef>
              <a:spcAft>
                <a:spcPts val="0"/>
              </a:spcAft>
              <a:buClrTx/>
              <a:buSzTx/>
              <a:buFontTx/>
              <a:buNone/>
              <a:tabLst/>
              <a:defRPr/>
            </a:pPr>
            <a:r>
              <a:rPr lang="en-US" dirty="0">
                <a:latin typeface="+mn-lt"/>
              </a:rPr>
              <a:t>The need for automation is growing faster than technology can be rolled out. Traditional automation solutions are focused on streamlining mission-critical business processes; however, employees still face productivity issues in their day-to-day work. Employee needs for accessible and intelligent automation are unmet because their requirements are unique and don’t typically bubble up to the corporate priority list of standard repetitive tasks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43832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914416">
              <a:spcBef>
                <a:spcPts val="0"/>
              </a:spcBef>
              <a:spcAft>
                <a:spcPts val="0"/>
              </a:spcAft>
              <a:buClrTx/>
              <a:buSzTx/>
              <a:defRPr/>
            </a:pPr>
            <a:r>
              <a:rPr lang="en-US" dirty="0">
                <a:latin typeface="+mn-lt"/>
                <a:cs typeface="Calibri"/>
              </a:rPr>
              <a:t>Looking closely at the friction points hindering employee productivity, it’s easy to see that employees are tasked with using multiple tools and systems in which they are sometimes unfamiliar with how to use, completing manual tasks and hunting for information, and trying to complete tasks that they are not experts in - wasting time just trying to figure out how to get something done. </a:t>
            </a:r>
          </a:p>
          <a:p>
            <a:pPr defTabSz="914416">
              <a:spcBef>
                <a:spcPts val="0"/>
              </a:spcBef>
              <a:spcAft>
                <a:spcPts val="0"/>
              </a:spcAft>
              <a:buClrTx/>
              <a:buSzTx/>
              <a:defRPr/>
            </a:pPr>
            <a:endParaRPr lang="en-US" dirty="0">
              <a:latin typeface="+mn-lt"/>
              <a:cs typeface="Calibri"/>
            </a:endParaRPr>
          </a:p>
          <a:p>
            <a:r>
              <a:rPr lang="en-US" b="0" dirty="0">
                <a:effectLst/>
                <a:latin typeface="+mn-lt"/>
              </a:rPr>
              <a:t>On the left-hand side, there are experts performing expert level tasks and they need to spend hours performing manual stitching of data and flows. They need to learn to use typically 13+ applications and systems and try to remain expert and proficient with all of them. </a:t>
            </a:r>
            <a:r>
              <a:rPr lang="en-US" dirty="0">
                <a:latin typeface="+mn-lt"/>
              </a:rPr>
              <a:t>O</a:t>
            </a:r>
            <a:r>
              <a:rPr lang="en-US" b="0" dirty="0">
                <a:effectLst/>
                <a:latin typeface="+mn-lt"/>
              </a:rPr>
              <a:t>ften, they struggle to stay up to date on relevant information as it continuously evolves.</a:t>
            </a:r>
          </a:p>
          <a:p>
            <a:endParaRPr lang="en-US" b="0" dirty="0">
              <a:effectLst/>
              <a:latin typeface="+mn-lt"/>
            </a:endParaRPr>
          </a:p>
          <a:p>
            <a:r>
              <a:rPr lang="en-US" b="0" dirty="0">
                <a:effectLst/>
                <a:latin typeface="+mn-lt"/>
              </a:rPr>
              <a:t>On the right-hand side, those same employees are very often not experts in other tasks that the enterprise requires of them. For example, they'll spend hours figuring out how to fulfill a simple HR or IT administrative task. They have no idea where they can get help because there's hundreds and hundreds and thousands of applications that could help them. However, it is difficult for them to keep up and they feel stuck because they don't even know what kind of information, they need to fulfill those kind of tasks.</a:t>
            </a:r>
          </a:p>
          <a:p>
            <a:pPr defTabSz="914416">
              <a:spcBef>
                <a:spcPts val="0"/>
              </a:spcBef>
              <a:spcAft>
                <a:spcPts val="0"/>
              </a:spcAft>
              <a:buClrTx/>
              <a:buSzTx/>
              <a:defRPr/>
            </a:pP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9001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2065" lvl="1" indent="0" defTabSz="914416">
              <a:buNone/>
              <a:defRPr/>
            </a:pPr>
            <a:r>
              <a:rPr lang="en-US" dirty="0">
                <a:latin typeface="+mn-lt"/>
              </a:rPr>
              <a:t>It is time to </a:t>
            </a:r>
            <a:r>
              <a:rPr lang="en-US" b="1" dirty="0">
                <a:latin typeface="+mn-lt"/>
              </a:rPr>
              <a:t>REIMAGINE WORK. </a:t>
            </a:r>
            <a:r>
              <a:rPr lang="en-US" b="0" dirty="0">
                <a:latin typeface="+mn-lt"/>
              </a:rPr>
              <a:t>With</a:t>
            </a:r>
            <a:r>
              <a:rPr lang="en-US" b="1" dirty="0">
                <a:latin typeface="+mn-lt"/>
              </a:rPr>
              <a:t> </a:t>
            </a:r>
            <a:r>
              <a:rPr lang="en-US" dirty="0">
                <a:latin typeface="+mn-lt"/>
              </a:rPr>
              <a:t>AI Assistants, enterprises can harness the power of AI and automation, and free up individuals from the drudgery of work: copy and pasting or editing data in applications, clicking from system to system, chasing after work and people</a:t>
            </a:r>
            <a:r>
              <a:rPr lang="en-US" dirty="0">
                <a:latin typeface="+mn-lt"/>
                <a:cs typeface="Calibri" panose="020F0502020204030204"/>
              </a:rPr>
              <a:t>. </a:t>
            </a:r>
            <a:r>
              <a:rPr lang="en-US" dirty="0">
                <a:latin typeface="+mn-lt"/>
              </a:rPr>
              <a:t>Individuals no longer need to build expert knowledge of how to run software applications, execute business processes, or adhere to enterprise policies. Rather, employees can stay focused on business development and innovation – the higher-level work that is important to the business.</a:t>
            </a:r>
            <a:endParaRPr lang="en-US"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1014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3.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7458778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5"/>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304722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541634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518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79" indent="0">
              <a:buNone/>
              <a:defRPr/>
            </a:lvl3pPr>
            <a:lvl4pPr marL="1159818" indent="0">
              <a:buNone/>
              <a:defRPr/>
            </a:lvl4pPr>
            <a:lvl5pPr marL="16846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579" indent="0">
              <a:buNone/>
              <a:defRPr/>
            </a:lvl3pPr>
            <a:lvl4pPr marL="1159818" indent="0">
              <a:buNone/>
              <a:defRPr/>
            </a:lvl4pPr>
            <a:lvl5pPr marL="16846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69109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7"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85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7"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07184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1" y="243840"/>
            <a:ext cx="23411507" cy="11744960"/>
          </a:xfrm>
        </p:spPr>
        <p:txBody>
          <a:bodyPr/>
          <a:lstStyle>
            <a:lvl1pPr>
              <a:defRPr sz="2559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2188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3"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63421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450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3"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34339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238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92600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58914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73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1"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6024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58505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87810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21388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p:nvCxnSpPr>
        <p:spPr bwMode="auto">
          <a:xfrm flipV="1">
            <a:off x="18280871"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0112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p:nvCxnSpPr>
        <p:spPr bwMode="auto">
          <a:xfrm>
            <a:off x="609684"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p:nvCxnSpPr>
        <p:spPr bwMode="auto">
          <a:xfrm>
            <a:off x="1278130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p:nvCxnSpPr>
        <p:spPr bwMode="auto">
          <a:xfrm flipV="1">
            <a:off x="18284428"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47226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4"/>
            <a:ext cx="24387175" cy="6851901"/>
          </a:xfrm>
          <a:noFill/>
        </p:spPr>
        <p:txBody>
          <a:bodyPr lIns="182880" tIns="164592" rIns="228600" bIns="228600"/>
          <a:lstStyle>
            <a:lvl1pPr>
              <a:defRPr sz="12799">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p:nvCxnSpPr>
        <p:spPr bwMode="auto">
          <a:xfrm flipV="1">
            <a:off x="6096794"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p:nvCxnSpPr>
        <p:spPr bwMode="auto">
          <a:xfrm flipV="1">
            <a:off x="12193588"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p:nvCxnSpPr>
        <p:spPr bwMode="auto">
          <a:xfrm flipV="1">
            <a:off x="18290381" y="7444380"/>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53182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50400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4"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52901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p:nvCxnSpPr>
        <p:spPr bwMode="auto">
          <a:xfrm flipV="1">
            <a:off x="12193588"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p:nvCxnSpPr>
        <p:spPr bwMode="auto">
          <a:xfrm flipV="1">
            <a:off x="6090844"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p:nvCxnSpPr>
        <p:spPr bwMode="auto">
          <a:xfrm flipV="1">
            <a:off x="18284431" y="626538"/>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0624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4"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16698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86453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23751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54525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5036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2706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4621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579" indent="0">
              <a:buNone/>
              <a:defRPr/>
            </a:lvl3pPr>
            <a:lvl4pPr marL="1159818" indent="0">
              <a:buNone/>
              <a:defRPr/>
            </a:lvl4pPr>
            <a:lvl5pPr marL="1684698"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09046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bm sign-off (blue6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4" y="6167695"/>
            <a:ext cx="3460733" cy="1380616"/>
          </a:xfrm>
          <a:prstGeom prst="rect">
            <a:avLst/>
          </a:prstGeom>
        </p:spPr>
      </p:pic>
    </p:spTree>
    <p:extLst>
      <p:ext uri="{BB962C8B-B14F-4D97-AF65-F5344CB8AC3E}">
        <p14:creationId xmlns:p14="http://schemas.microsoft.com/office/powerpoint/2010/main" val="389189506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bm sign-off (blue8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7" y="6167695"/>
            <a:ext cx="3460728" cy="1380616"/>
          </a:xfrm>
          <a:prstGeom prst="rect">
            <a:avLst/>
          </a:prstGeom>
        </p:spPr>
      </p:pic>
    </p:spTree>
    <p:extLst>
      <p:ext uri="{BB962C8B-B14F-4D97-AF65-F5344CB8AC3E}">
        <p14:creationId xmlns:p14="http://schemas.microsoft.com/office/powerpoint/2010/main" val="29392545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ibm sign-off (black)">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4" y="6167695"/>
            <a:ext cx="3460733" cy="1380619"/>
          </a:xfrm>
          <a:prstGeom prst="rect">
            <a:avLst/>
          </a:prstGeom>
        </p:spPr>
      </p:pic>
    </p:spTree>
    <p:extLst>
      <p:ext uri="{BB962C8B-B14F-4D97-AF65-F5344CB8AC3E}">
        <p14:creationId xmlns:p14="http://schemas.microsoft.com/office/powerpoint/2010/main" val="274838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38498" y="383877"/>
            <a:ext cx="11050588" cy="2859088"/>
          </a:xfrm>
        </p:spPr>
        <p:txBody>
          <a:bodyPr rIns="457200"/>
          <a:lstStyle>
            <a:lvl1pPr>
              <a:lnSpc>
                <a:spcPct val="100000"/>
              </a:lnSpc>
              <a:defRPr sz="5687">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3" y="12952565"/>
            <a:ext cx="240482" cy="218779"/>
          </a:xfrm>
          <a:prstGeom prst="rect">
            <a:avLst/>
          </a:prstGeom>
          <a:ln w="12700">
            <a:miter lim="400000"/>
          </a:ln>
        </p:spPr>
        <p:txBody>
          <a:bodyPr wrap="none" lIns="0" tIns="0" rIns="0" bIns="0" anchor="ctr">
            <a:spAutoFit/>
          </a:bodyPr>
          <a:lstStyle>
            <a:lvl1pPr algn="r">
              <a:defRPr sz="1421"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8" y="12804239"/>
            <a:ext cx="4956176" cy="381000"/>
          </a:xfrm>
        </p:spPr>
        <p:txBody>
          <a:bodyPr/>
          <a:lstStyle/>
          <a:p>
            <a:r>
              <a:rPr lang="en-US"/>
              <a:t>IBM watsonx Orchestrate / © 2024 IBM Corporation</a:t>
            </a:r>
          </a:p>
        </p:txBody>
      </p:sp>
    </p:spTree>
    <p:extLst>
      <p:ext uri="{BB962C8B-B14F-4D97-AF65-F5344CB8AC3E}">
        <p14:creationId xmlns:p14="http://schemas.microsoft.com/office/powerpoint/2010/main" val="3504444989"/>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4239" y="3184"/>
          <a:ext cx="4233" cy="3173"/>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4" name="Object 3" hidden="1"/>
                      <p:cNvPicPr/>
                      <p:nvPr/>
                    </p:nvPicPr>
                    <p:blipFill>
                      <a:blip r:embed="rId4"/>
                      <a:stretch>
                        <a:fillRect/>
                      </a:stretch>
                    </p:blipFill>
                    <p:spPr>
                      <a:xfrm>
                        <a:off x="4239" y="3184"/>
                        <a:ext cx="4233" cy="3173"/>
                      </a:xfrm>
                      <a:prstGeom prst="rect">
                        <a:avLst/>
                      </a:prstGeom>
                    </p:spPr>
                  </p:pic>
                </p:oleObj>
              </mc:Fallback>
            </mc:AlternateContent>
          </a:graphicData>
        </a:graphic>
      </p:graphicFrame>
      <p:sp>
        <p:nvSpPr>
          <p:cNvPr id="2" name="Title 1"/>
          <p:cNvSpPr>
            <a:spLocks noGrp="1"/>
          </p:cNvSpPr>
          <p:nvPr>
            <p:ph type="title"/>
          </p:nvPr>
        </p:nvSpPr>
        <p:spPr>
          <a:xfrm>
            <a:off x="518155" y="250339"/>
            <a:ext cx="22549669" cy="1148976"/>
          </a:xfrm>
        </p:spPr>
        <p:txBody>
          <a:bodyPr/>
          <a:lstStyle>
            <a:lvl1pPr>
              <a:defRPr>
                <a:latin typeface="IBM Plex Sans" panose="020B0503050203000203"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buClr>
                <a:schemeClr val="tx1"/>
              </a:buClr>
              <a:defRPr>
                <a:solidFill>
                  <a:schemeClr val="tx1"/>
                </a:solidFill>
                <a:latin typeface="IBM Plex Sans" panose="020B0503050203000203" pitchFamily="34" charset="0"/>
                <a:cs typeface="Arial" pitchFamily="34" charset="0"/>
              </a:defRPr>
            </a:lvl1pPr>
            <a:lvl2pPr>
              <a:buClr>
                <a:schemeClr val="tx1"/>
              </a:buClr>
              <a:defRPr>
                <a:solidFill>
                  <a:schemeClr val="tx1"/>
                </a:solidFill>
                <a:latin typeface="IBM Plex Sans" panose="020B0503050203000203" pitchFamily="34" charset="0"/>
                <a:cs typeface="Arial" pitchFamily="34" charset="0"/>
              </a:defRPr>
            </a:lvl2pPr>
            <a:lvl3pPr>
              <a:buClr>
                <a:schemeClr val="tx1"/>
              </a:buClr>
              <a:defRPr>
                <a:solidFill>
                  <a:schemeClr val="tx1"/>
                </a:solidFill>
                <a:latin typeface="IBM Plex Sans" panose="020B0503050203000203" pitchFamily="34" charset="0"/>
                <a:cs typeface="Arial" pitchFamily="34" charset="0"/>
              </a:defRPr>
            </a:lvl3pPr>
            <a:lvl4pPr>
              <a:buClr>
                <a:schemeClr val="tx1"/>
              </a:buClr>
              <a:defRPr>
                <a:solidFill>
                  <a:schemeClr val="tx1"/>
                </a:solidFill>
                <a:latin typeface="IBM Plex Sans" panose="020B0503050203000203" pitchFamily="34" charset="0"/>
              </a:defRPr>
            </a:lvl4pPr>
            <a:lvl5pPr>
              <a:defRPr>
                <a:latin typeface="HelvNeue Light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Box 4"/>
          <p:cNvSpPr txBox="1"/>
          <p:nvPr userDrawn="1"/>
        </p:nvSpPr>
        <p:spPr>
          <a:xfrm>
            <a:off x="876420" y="13256762"/>
            <a:ext cx="1960786" cy="341632"/>
          </a:xfrm>
          <a:prstGeom prst="rect">
            <a:avLst/>
          </a:prstGeom>
          <a:noFill/>
        </p:spPr>
        <p:txBody>
          <a:bodyPr wrap="square" rtlCol="0" anchor="ctr">
            <a:spAutoFit/>
          </a:bodyPr>
          <a:lstStyle/>
          <a:p>
            <a:pPr fontAlgn="base">
              <a:lnSpc>
                <a:spcPct val="90000"/>
              </a:lnSpc>
              <a:spcBef>
                <a:spcPct val="0"/>
              </a:spcBef>
              <a:spcAft>
                <a:spcPct val="0"/>
              </a:spcAft>
            </a:pPr>
            <a:fld id="{9E5EBD0D-1F63-4584-AD74-0E25721BCF58}" type="slidenum">
              <a:rPr lang="en-US" sz="1800">
                <a:solidFill>
                  <a:srgbClr val="000000"/>
                </a:solidFill>
                <a:latin typeface="IBM Plex Sans" panose="020B0503050203000203" pitchFamily="34" charset="0"/>
                <a:cs typeface="Arial" panose="020B0604020202020204" pitchFamily="34" charset="0"/>
              </a:rPr>
              <a:pPr fontAlgn="base">
                <a:lnSpc>
                  <a:spcPct val="90000"/>
                </a:lnSpc>
                <a:spcBef>
                  <a:spcPct val="0"/>
                </a:spcBef>
                <a:spcAft>
                  <a:spcPct val="0"/>
                </a:spcAft>
              </a:pPr>
              <a:t>‹#›</a:t>
            </a:fld>
            <a:endParaRPr lang="en-US" sz="1800">
              <a:solidFill>
                <a:srgbClr val="000000"/>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50325925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44693" y="12951799"/>
            <a:ext cx="270907" cy="246222"/>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6668371"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3"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59"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6" y="569917"/>
            <a:ext cx="4950471" cy="1525590"/>
          </a:xfrm>
          <a:prstGeom prst="rect">
            <a:avLst/>
          </a:prstGeom>
        </p:spPr>
        <p:txBody>
          <a:bodyPr/>
          <a:lstStyle>
            <a:lvl1pPr>
              <a:defRPr sz="2800"/>
            </a:lvl1pPr>
          </a:lstStyle>
          <a:p>
            <a:r>
              <a:t>28/36/44pt short headline, 3 lines maximum, sentence case</a:t>
            </a:r>
          </a:p>
        </p:txBody>
      </p:sp>
      <p:sp>
        <p:nvSpPr>
          <p:cNvPr id="190" name="Text Placeholder 2"/>
          <p:cNvSpPr txBox="1">
            <a:spLocks noGrp="1"/>
          </p:cNvSpPr>
          <p:nvPr>
            <p:ph type="body" sz="quarter" idx="25"/>
          </p:nvPr>
        </p:nvSpPr>
        <p:spPr>
          <a:xfrm>
            <a:off x="568403"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1" y="12942156"/>
            <a:ext cx="8570442" cy="259752"/>
          </a:xfrm>
          <a:prstGeom prst="rect">
            <a:avLst/>
          </a:prstGeom>
        </p:spPr>
        <p:txBody>
          <a:bodyPr anchor="b">
            <a:spAutoFit/>
          </a:bodyPr>
          <a:lstStyle>
            <a:lvl1pPr defTabSz="1828465">
              <a:lnSpc>
                <a:spcPct val="110000"/>
              </a:lnSpc>
              <a:defRPr sz="1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226001078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6288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3" y="12084740"/>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2575038233"/>
      </p:ext>
    </p:extLst>
  </p:cSld>
  <p:clrMapOvr>
    <a:masterClrMapping/>
  </p:clrMapOvr>
  <p:transition spd="med"/>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81280" tIns="81280" rIns="81280" bIns="81280" numCol="1" rtlCol="0" anchor="t" anchorCtr="0" compatLnSpc="1">
            <a:prstTxWarp prst="textNoShape">
              <a:avLst/>
            </a:prstTxWarp>
          </a:bodyPr>
          <a:lstStyle/>
          <a:p>
            <a:pPr marL="0" marR="0" indent="0" algn="l" defTabSz="812880" rtl="0" eaLnBrk="1" fontAlgn="base" latinLnBrk="0" hangingPunct="1">
              <a:lnSpc>
                <a:spcPct val="100000"/>
              </a:lnSpc>
              <a:spcBef>
                <a:spcPct val="0"/>
              </a:spcBef>
              <a:spcAft>
                <a:spcPct val="0"/>
              </a:spcAft>
              <a:buClrTx/>
              <a:buSzTx/>
              <a:buFont typeface="IBM Plex Sans Light"/>
              <a:buNone/>
              <a:tabLst/>
            </a:pPr>
            <a:endParaRPr kumimoji="0" lang="en-US" sz="1244"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3" y="12084740"/>
            <a:ext cx="4937887" cy="1143000"/>
          </a:xfrm>
        </p:spPr>
        <p:txBody>
          <a:bodyPr anchor="b"/>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723122382"/>
      </p:ext>
    </p:extLst>
  </p:cSld>
  <p:clrMapOvr>
    <a:masterClrMapping/>
  </p:clrMapOvr>
  <p:transition spd="med"/>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3214385319"/>
      </p:ext>
    </p:extLst>
  </p:cSld>
  <p:clrMapOvr>
    <a:masterClrMapping/>
  </p:clrMapOvr>
  <p:transition spd="med"/>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p:spPr>
        <p:txBody>
          <a:bodyPr anchor="b"/>
          <a:lstStyle>
            <a:lvl1pPr>
              <a:lnSpc>
                <a:spcPct val="110000"/>
              </a:lnSpc>
              <a:spcBef>
                <a:spcPts val="0"/>
              </a:spcBef>
              <a:defRPr sz="249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4" y="12526964"/>
            <a:ext cx="1638299" cy="609600"/>
          </a:xfrm>
          <a:prstGeom prst="rect">
            <a:avLst/>
          </a:prstGeom>
        </p:spPr>
      </p:pic>
    </p:spTree>
    <p:extLst>
      <p:ext uri="{BB962C8B-B14F-4D97-AF65-F5344CB8AC3E}">
        <p14:creationId xmlns:p14="http://schemas.microsoft.com/office/powerpoint/2010/main" val="1177618236"/>
      </p:ext>
    </p:extLst>
  </p:cSld>
  <p:clrMapOvr>
    <a:masterClrMapping/>
  </p:clrMapOvr>
  <p:transition spd="med"/>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3" cy="10479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573129004"/>
      </p:ext>
    </p:extLst>
  </p:cSld>
  <p:clrMapOvr>
    <a:masterClrMapping/>
  </p:clrMapOvr>
  <p:transition spd="med"/>
  <p:hf sldNum="0"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49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039040171"/>
      </p:ext>
    </p:extLst>
  </p:cSld>
  <p:clrMapOvr>
    <a:masterClrMapping/>
  </p:clrMapOvr>
  <p:transition spd="med"/>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3" y="569912"/>
            <a:ext cx="4952999" cy="11431588"/>
          </a:xfrm>
        </p:spPr>
        <p:txBody>
          <a:bodyPr/>
          <a:lstStyle>
            <a:lvl1pPr defTabSz="1032360">
              <a:spcBef>
                <a:spcPts val="0"/>
              </a:spcBef>
              <a:defRPr>
                <a:solidFill>
                  <a:schemeClr val="tx1"/>
                </a:solidFill>
              </a:defRPr>
            </a:lvl1pPr>
            <a:lvl2pPr defTabSz="1032360">
              <a:spcBef>
                <a:spcPts val="0"/>
              </a:spcBef>
              <a:defRPr>
                <a:solidFill>
                  <a:schemeClr val="tx1"/>
                </a:solidFill>
              </a:defRPr>
            </a:lvl2pPr>
            <a:lvl3pPr defTabSz="1032360">
              <a:spcBef>
                <a:spcPts val="0"/>
              </a:spcBef>
              <a:defRPr>
                <a:solidFill>
                  <a:schemeClr val="tx1"/>
                </a:solidFill>
              </a:defRPr>
            </a:lvl3pPr>
            <a:lvl4pPr defTabSz="1032360">
              <a:spcBef>
                <a:spcPts val="0"/>
              </a:spcBef>
              <a:defRPr>
                <a:solidFill>
                  <a:schemeClr val="tx1"/>
                </a:solidFill>
              </a:defRPr>
            </a:lvl4pPr>
            <a:lvl5pPr defTabSz="103236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2"/>
            <a:ext cx="4949824" cy="11431588"/>
          </a:xfrm>
        </p:spPr>
        <p:txBody>
          <a:bodyPr/>
          <a:lstStyle>
            <a:lvl1pPr defTabSz="1032360">
              <a:spcBef>
                <a:spcPts val="0"/>
              </a:spcBef>
              <a:defRPr>
                <a:solidFill>
                  <a:schemeClr val="tx1"/>
                </a:solidFill>
              </a:defRPr>
            </a:lvl1pPr>
            <a:lvl2pPr defTabSz="1032360">
              <a:spcBef>
                <a:spcPts val="0"/>
              </a:spcBef>
              <a:defRPr>
                <a:solidFill>
                  <a:schemeClr val="tx1"/>
                </a:solidFill>
              </a:defRPr>
            </a:lvl2pPr>
            <a:lvl3pPr defTabSz="1032360">
              <a:spcBef>
                <a:spcPts val="0"/>
              </a:spcBef>
              <a:defRPr>
                <a:solidFill>
                  <a:schemeClr val="tx1"/>
                </a:solidFill>
              </a:defRPr>
            </a:lvl3pPr>
            <a:lvl4pPr defTabSz="1032360">
              <a:spcBef>
                <a:spcPts val="0"/>
              </a:spcBef>
              <a:defRPr>
                <a:solidFill>
                  <a:schemeClr val="tx1"/>
                </a:solidFill>
              </a:defRPr>
            </a:lvl4pPr>
            <a:lvl5pPr defTabSz="1032360">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37573345"/>
      </p:ext>
    </p:extLst>
  </p:cSld>
  <p:clrMapOvr>
    <a:masterClrMapping/>
  </p:clrMapOvr>
  <p:transition spd="med"/>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569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83230459"/>
      </p:ext>
    </p:extLst>
  </p:cSld>
  <p:clrMapOvr>
    <a:masterClrMapping/>
  </p:clrMapOvr>
  <p:transition spd="med"/>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529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27404729"/>
      </p:ext>
    </p:extLst>
  </p:cSld>
  <p:clrMapOvr>
    <a:masterClrMapping/>
  </p:clrMapOvr>
  <p:transition spd="med"/>
  <p:hf sldNum="0"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6" cy="2859088"/>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4" y="448056"/>
            <a:ext cx="11042074" cy="8574088"/>
          </a:xfrm>
        </p:spPr>
        <p:txBody>
          <a:bodyPr/>
          <a:lstStyle>
            <a:lvl1pPr>
              <a:lnSpc>
                <a:spcPct val="100000"/>
              </a:lnSpc>
              <a:spcBef>
                <a:spcPts val="0"/>
              </a:spcBef>
              <a:defRPr sz="5690">
                <a:solidFill>
                  <a:schemeClr val="tx2"/>
                </a:solidFill>
              </a:defRPr>
            </a:lvl1pPr>
            <a:lvl2pPr marL="520244" indent="-520244">
              <a:lnSpc>
                <a:spcPct val="100000"/>
              </a:lnSpc>
              <a:spcBef>
                <a:spcPts val="0"/>
              </a:spcBef>
              <a:defRPr sz="5690">
                <a:solidFill>
                  <a:schemeClr val="tx2"/>
                </a:solidFill>
              </a:defRPr>
            </a:lvl2pPr>
            <a:lvl3pPr marL="975458" indent="-520244">
              <a:lnSpc>
                <a:spcPct val="100000"/>
              </a:lnSpc>
              <a:spcBef>
                <a:spcPts val="0"/>
              </a:spcBef>
              <a:defRPr sz="5690">
                <a:solidFill>
                  <a:schemeClr val="tx2"/>
                </a:solidFill>
              </a:defRPr>
            </a:lvl3pPr>
            <a:lvl4pPr marL="1560732">
              <a:lnSpc>
                <a:spcPct val="100000"/>
              </a:lnSpc>
              <a:spcBef>
                <a:spcPts val="0"/>
              </a:spcBef>
              <a:defRPr sz="5690">
                <a:solidFill>
                  <a:schemeClr val="tx2"/>
                </a:solidFill>
              </a:defRPr>
            </a:lvl4pPr>
            <a:lvl5pPr>
              <a:lnSpc>
                <a:spcPct val="100000"/>
              </a:lnSpc>
              <a:spcBef>
                <a:spcPts val="0"/>
              </a:spcBef>
              <a:defRPr sz="569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91137923"/>
      </p:ext>
    </p:extLst>
  </p:cSld>
  <p:clrMapOvr>
    <a:masterClrMapping/>
  </p:clrMapOvr>
  <p:transition spd="med"/>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420624"/>
            <a:ext cx="14662151" cy="9717088"/>
          </a:xfrm>
        </p:spPr>
        <p:txBody>
          <a:bodyPr/>
          <a:lstStyle>
            <a:lvl1pPr>
              <a:lnSpc>
                <a:spcPct val="100000"/>
              </a:lnSpc>
              <a:defRPr sz="7646">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3625152"/>
      </p:ext>
    </p:extLst>
  </p:cSld>
  <p:clrMapOvr>
    <a:masterClrMapping/>
  </p:clrMapOvr>
  <p:transition spd="med"/>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4" y="9299448"/>
            <a:ext cx="11050589" cy="3543300"/>
          </a:xfrm>
        </p:spPr>
        <p:txBody>
          <a:bodyPr anchor="b"/>
          <a:lstStyle>
            <a:lvl1pPr>
              <a:lnSpc>
                <a:spcPct val="90000"/>
              </a:lnSpc>
              <a:spcBef>
                <a:spcPts val="0"/>
              </a:spcBef>
              <a:defRPr sz="22936"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3" y="9296400"/>
            <a:ext cx="11049000" cy="3543300"/>
          </a:xfrm>
        </p:spPr>
        <p:txBody>
          <a:bodyPr anchor="b"/>
          <a:lstStyle>
            <a:lvl1pPr>
              <a:lnSpc>
                <a:spcPct val="90000"/>
              </a:lnSpc>
              <a:spcBef>
                <a:spcPts val="0"/>
              </a:spcBef>
              <a:defRPr sz="22936"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37825707"/>
      </p:ext>
    </p:extLst>
  </p:cSld>
  <p:clrMapOvr>
    <a:masterClrMapping/>
  </p:clrMapOvr>
  <p:transition spd="med"/>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4"/>
            <a:ext cx="4949824" cy="28590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1556">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70"/>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1556">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3" y="2334656"/>
            <a:ext cx="4952999" cy="96668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1556">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2" y="2333070"/>
            <a:ext cx="4952999" cy="96668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9084758"/>
      </p:ext>
    </p:extLst>
  </p:cSld>
  <p:clrMapOvr>
    <a:masterClrMapping/>
  </p:clrMapOvr>
  <p:transition spd="med"/>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7" y="402338"/>
            <a:ext cx="4949824" cy="5335588"/>
          </a:xfrm>
        </p:spPr>
        <p:txBody>
          <a:bodyPr/>
          <a:lstStyle>
            <a:lvl1pPr>
              <a:lnSpc>
                <a:spcPct val="100000"/>
              </a:lnSpc>
              <a:defRPr sz="7646">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7646">
                <a:solidFill>
                  <a:schemeClr val="tx1"/>
                </a:solidFill>
              </a:defRPr>
            </a:lvl1pPr>
            <a:lvl2pPr marL="699078" indent="-699078">
              <a:lnSpc>
                <a:spcPct val="100000"/>
              </a:lnSpc>
              <a:spcBef>
                <a:spcPts val="0"/>
              </a:spcBef>
              <a:defRPr sz="7646">
                <a:solidFill>
                  <a:schemeClr val="tx1"/>
                </a:solidFill>
              </a:defRPr>
            </a:lvl2pPr>
            <a:lvl3pPr marL="1333126" indent="-699078">
              <a:lnSpc>
                <a:spcPct val="100000"/>
              </a:lnSpc>
              <a:spcBef>
                <a:spcPts val="0"/>
              </a:spcBef>
              <a:defRPr sz="7646">
                <a:solidFill>
                  <a:schemeClr val="tx1"/>
                </a:solidFill>
              </a:defRPr>
            </a:lvl3pPr>
            <a:lvl4pPr marL="2032202" indent="-699078">
              <a:lnSpc>
                <a:spcPct val="100000"/>
              </a:lnSpc>
              <a:spcBef>
                <a:spcPts val="0"/>
              </a:spcBef>
              <a:defRPr sz="7646">
                <a:solidFill>
                  <a:schemeClr val="tx1"/>
                </a:solidFill>
              </a:defRPr>
            </a:lvl4pPr>
            <a:lvl5pPr>
              <a:lnSpc>
                <a:spcPct val="100000"/>
              </a:lnSpc>
              <a:spcBef>
                <a:spcPts val="0"/>
              </a:spcBef>
              <a:defRPr sz="764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7" y="6477000"/>
            <a:ext cx="4949824" cy="5334000"/>
          </a:xfrm>
        </p:spPr>
        <p:txBody>
          <a:bodyPr/>
          <a:lstStyle>
            <a:lvl1pPr>
              <a:lnSpc>
                <a:spcPct val="100000"/>
              </a:lnSpc>
              <a:defRPr sz="7646">
                <a:solidFill>
                  <a:schemeClr val="accent1"/>
                </a:solidFill>
              </a:defRPr>
            </a:lvl1pPr>
            <a:lvl2pPr>
              <a:lnSpc>
                <a:spcPct val="100000"/>
              </a:lnSpc>
              <a:defRPr sz="7646">
                <a:solidFill>
                  <a:schemeClr val="accent1"/>
                </a:solidFill>
              </a:defRPr>
            </a:lvl2pPr>
            <a:lvl3pPr>
              <a:lnSpc>
                <a:spcPct val="100000"/>
              </a:lnSpc>
              <a:defRPr sz="7646">
                <a:solidFill>
                  <a:schemeClr val="accent1"/>
                </a:solidFill>
              </a:defRPr>
            </a:lvl3pPr>
            <a:lvl4pPr>
              <a:lnSpc>
                <a:spcPct val="100000"/>
              </a:lnSpc>
              <a:defRPr sz="7646">
                <a:solidFill>
                  <a:schemeClr val="accent1"/>
                </a:solidFill>
              </a:defRPr>
            </a:lvl4pPr>
            <a:lvl5pPr>
              <a:lnSpc>
                <a:spcPct val="100000"/>
              </a:lnSpc>
              <a:defRPr sz="7646">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7646">
                <a:solidFill>
                  <a:schemeClr val="tx1"/>
                </a:solidFill>
              </a:defRPr>
            </a:lvl1pPr>
            <a:lvl2pPr marL="699078" indent="-699078">
              <a:lnSpc>
                <a:spcPct val="100000"/>
              </a:lnSpc>
              <a:spcBef>
                <a:spcPts val="0"/>
              </a:spcBef>
              <a:defRPr sz="7646">
                <a:solidFill>
                  <a:schemeClr val="tx1"/>
                </a:solidFill>
              </a:defRPr>
            </a:lvl2pPr>
            <a:lvl3pPr marL="1333126" indent="-699078">
              <a:lnSpc>
                <a:spcPct val="100000"/>
              </a:lnSpc>
              <a:spcBef>
                <a:spcPts val="0"/>
              </a:spcBef>
              <a:defRPr sz="7646">
                <a:solidFill>
                  <a:schemeClr val="tx1"/>
                </a:solidFill>
              </a:defRPr>
            </a:lvl3pPr>
            <a:lvl4pPr marL="2032202" indent="-699078">
              <a:lnSpc>
                <a:spcPct val="100000"/>
              </a:lnSpc>
              <a:spcBef>
                <a:spcPts val="0"/>
              </a:spcBef>
              <a:defRPr sz="7646">
                <a:solidFill>
                  <a:schemeClr val="tx1"/>
                </a:solidFill>
              </a:defRPr>
            </a:lvl4pPr>
            <a:lvl5pPr>
              <a:lnSpc>
                <a:spcPct val="100000"/>
              </a:lnSpc>
              <a:spcBef>
                <a:spcPts val="0"/>
              </a:spcBef>
              <a:defRPr sz="764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98860880"/>
      </p:ext>
    </p:extLst>
  </p:cSld>
  <p:clrMapOvr>
    <a:masterClrMapping/>
  </p:clrMapOvr>
  <p:transition spd="med"/>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4"/>
            <a:ext cx="4949824" cy="28590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1556">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1556">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1556">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422" b="0" i="0">
                <a:solidFill>
                  <a:schemeClr val="tx1"/>
                </a:solidFill>
                <a:latin typeface="IBM Plex Sans" panose="020B0503050203000203" pitchFamily="34" charset="0"/>
              </a:defRPr>
            </a:lvl1pPr>
            <a:lvl2pPr>
              <a:lnSpc>
                <a:spcPct val="120000"/>
              </a:lnSpc>
              <a:spcBef>
                <a:spcPts val="0"/>
              </a:spcBef>
              <a:defRPr sz="1422" b="0" i="0">
                <a:solidFill>
                  <a:schemeClr val="tx1"/>
                </a:solidFill>
                <a:latin typeface="IBM Plex Sans" panose="020B0503050203000203" pitchFamily="34" charset="0"/>
              </a:defRPr>
            </a:lvl2pPr>
            <a:lvl3pPr>
              <a:lnSpc>
                <a:spcPct val="120000"/>
              </a:lnSpc>
              <a:spcBef>
                <a:spcPts val="0"/>
              </a:spcBef>
              <a:defRPr sz="1422" b="0" i="0">
                <a:solidFill>
                  <a:schemeClr val="tx1"/>
                </a:solidFill>
                <a:latin typeface="IBM Plex Sans" panose="020B0503050203000203" pitchFamily="34" charset="0"/>
              </a:defRPr>
            </a:lvl3pPr>
            <a:lvl4pPr>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2621313"/>
      </p:ext>
    </p:extLst>
  </p:cSld>
  <p:clrMapOvr>
    <a:masterClrMapping/>
  </p:clrMapOvr>
  <p:transition spd="med"/>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3437403"/>
      </p:ext>
    </p:extLst>
  </p:cSld>
  <p:clrMapOvr>
    <a:masterClrMapping/>
  </p:clrMapOvr>
  <p:transition spd="med"/>
  <p:hf sldNum="0"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7999"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2889825"/>
      </p:ext>
    </p:extLst>
  </p:cSld>
  <p:clrMapOvr>
    <a:masterClrMapping/>
  </p:clrMapOvr>
  <p:transition spd="med"/>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6894642"/>
      </p:ext>
    </p:extLst>
  </p:cSld>
  <p:clrMapOvr>
    <a:masterClrMapping/>
  </p:clrMapOvr>
  <p:transition spd="med"/>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13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2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422">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422">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2"/>
            <a:ext cx="1216152" cy="1216152"/>
          </a:xfrm>
        </p:spPr>
        <p:txBody>
          <a:bodyPr anchor="ctr"/>
          <a:lstStyle>
            <a:lvl1pPr algn="ctr">
              <a:defRPr sz="1422">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3747466"/>
      </p:ext>
    </p:extLst>
  </p:cSld>
  <p:clrMapOvr>
    <a:masterClrMapping/>
  </p:clrMapOvr>
  <p:transition spd="med"/>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8"/>
            <a:ext cx="4956175" cy="1141412"/>
          </a:xfrm>
        </p:spPr>
        <p:txBody>
          <a:bodyPr/>
          <a:lstStyle>
            <a:lvl1pPr>
              <a:lnSpc>
                <a:spcPct val="100000"/>
              </a:lnSpc>
              <a:spcBef>
                <a:spcPts val="0"/>
              </a:spcBef>
              <a:defRPr sz="5690">
                <a:solidFill>
                  <a:schemeClr val="tx2"/>
                </a:solidFill>
              </a:defRPr>
            </a:lvl1pPr>
            <a:lvl2pPr>
              <a:spcBef>
                <a:spcPts val="0"/>
              </a:spcBef>
              <a:defRPr sz="2490"/>
            </a:lvl2pPr>
            <a:lvl3pPr>
              <a:spcBef>
                <a:spcPts val="0"/>
              </a:spcBef>
              <a:defRPr sz="2490"/>
            </a:lvl3pPr>
            <a:lvl4pPr>
              <a:spcBef>
                <a:spcPts val="0"/>
              </a:spcBef>
              <a:defRPr sz="2490"/>
            </a:lvl4pPr>
            <a:lvl5pPr>
              <a:spcBef>
                <a:spcPts val="0"/>
              </a:spcBef>
              <a:defRPr sz="249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3" y="3429000"/>
            <a:ext cx="10096500"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7406337"/>
      </p:ext>
    </p:extLst>
  </p:cSld>
  <p:clrMapOvr>
    <a:masterClrMapping/>
  </p:clrMapOvr>
  <p:transition spd="med"/>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4"/>
            <a:ext cx="7424927" cy="1906588"/>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3"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6992284"/>
      </p:ext>
    </p:extLst>
  </p:cSld>
  <p:clrMapOvr>
    <a:masterClrMapping/>
  </p:clrMapOvr>
  <p:transition spd="med"/>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7607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7607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35220515"/>
      </p:ext>
    </p:extLst>
  </p:cSld>
  <p:clrMapOvr>
    <a:masterClrMapping/>
  </p:clrMapOvr>
  <p:transition spd="med"/>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576072"/>
            <a:ext cx="4952999" cy="4573588"/>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3" y="56991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2" y="569912"/>
            <a:ext cx="4952999" cy="11431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9934091"/>
      </p:ext>
    </p:extLst>
  </p:cSld>
  <p:clrMapOvr>
    <a:masterClrMapping/>
  </p:clrMapOvr>
  <p:transition spd="med"/>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7"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0867354"/>
      </p:ext>
    </p:extLst>
  </p:cSld>
  <p:clrMapOvr>
    <a:masterClrMapping/>
  </p:clrMapOvr>
  <p:transition spd="med"/>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576072"/>
            <a:ext cx="4949826" cy="4573588"/>
          </a:xfrm>
        </p:spPr>
        <p:txBody>
          <a:bodyPr rIns="0"/>
          <a:lstStyle>
            <a:lvl1pPr>
              <a:lnSpc>
                <a:spcPct val="100000"/>
              </a:lnSpc>
              <a:defRPr sz="249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3" y="576072"/>
            <a:ext cx="4952999"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1" y="576072"/>
            <a:ext cx="4959350" cy="1525588"/>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3" y="3429000"/>
            <a:ext cx="4952999" cy="8572500"/>
          </a:xfrm>
        </p:spPr>
        <p:txBody>
          <a:bodyPr/>
          <a:lstStyle>
            <a:lvl1pPr>
              <a:lnSpc>
                <a:spcPct val="110000"/>
              </a:lnSpc>
              <a:spcBef>
                <a:spcPts val="0"/>
              </a:spcBef>
              <a:defRPr sz="1778" b="0" i="0">
                <a:solidFill>
                  <a:schemeClr val="tx1"/>
                </a:solidFill>
                <a:latin typeface="IBM Plex Sans" panose="020B0503050203000203" pitchFamily="34" charset="0"/>
              </a:defRPr>
            </a:lvl1pPr>
            <a:lvl2pPr marL="162576" indent="-162576">
              <a:lnSpc>
                <a:spcPct val="110000"/>
              </a:lnSpc>
              <a:spcBef>
                <a:spcPts val="0"/>
              </a:spcBef>
              <a:defRPr sz="1778" b="0" i="0">
                <a:solidFill>
                  <a:schemeClr val="tx1"/>
                </a:solidFill>
                <a:latin typeface="IBM Plex Sans" panose="020B0503050203000203" pitchFamily="34" charset="0"/>
              </a:defRPr>
            </a:lvl2pPr>
            <a:lvl3pPr marL="325152" indent="-162576">
              <a:lnSpc>
                <a:spcPct val="110000"/>
              </a:lnSpc>
              <a:spcBef>
                <a:spcPts val="0"/>
              </a:spcBef>
              <a:defRPr sz="1778" b="0" i="0">
                <a:solidFill>
                  <a:schemeClr val="tx1"/>
                </a:solidFill>
                <a:latin typeface="IBM Plex Sans" panose="020B0503050203000203" pitchFamily="34" charset="0"/>
              </a:defRPr>
            </a:lvl3pPr>
            <a:lvl4pPr marL="487728" indent="-162576">
              <a:lnSpc>
                <a:spcPct val="110000"/>
              </a:lnSpc>
              <a:spcBef>
                <a:spcPts val="0"/>
              </a:spcBef>
              <a:defRPr sz="1778" b="0" i="0">
                <a:solidFill>
                  <a:schemeClr val="tx1"/>
                </a:solidFill>
                <a:latin typeface="IBM Plex Sans" panose="020B0503050203000203" pitchFamily="34" charset="0"/>
              </a:defRPr>
            </a:lvl4pPr>
            <a:lvl5pPr>
              <a:lnSpc>
                <a:spcPct val="110000"/>
              </a:lnSpc>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2024 IBM Corporation / IBM Client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923663"/>
      </p:ext>
    </p:extLst>
  </p:cSld>
  <p:clrMapOvr>
    <a:masterClrMapping/>
  </p:clrMapOvr>
  <p:transition spd="med"/>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56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5690">
                <a:solidFill>
                  <a:schemeClr val="tx2"/>
                </a:solidFill>
              </a:defRPr>
            </a:lvl1pPr>
            <a:lvl2pPr>
              <a:lnSpc>
                <a:spcPct val="90000"/>
              </a:lnSpc>
              <a:spcBef>
                <a:spcPts val="0"/>
              </a:spcBef>
              <a:defRPr sz="2490"/>
            </a:lvl2pPr>
            <a:lvl3pPr>
              <a:lnSpc>
                <a:spcPct val="90000"/>
              </a:lnSpc>
              <a:spcBef>
                <a:spcPts val="0"/>
              </a:spcBef>
              <a:defRPr sz="2490"/>
            </a:lvl3pPr>
            <a:lvl4pPr>
              <a:lnSpc>
                <a:spcPct val="90000"/>
              </a:lnSpc>
              <a:spcBef>
                <a:spcPts val="0"/>
              </a:spcBef>
              <a:defRPr sz="2490"/>
            </a:lvl4pPr>
            <a:lvl5pPr>
              <a:lnSpc>
                <a:spcPct val="90000"/>
              </a:lnSpc>
              <a:spcBef>
                <a:spcPts val="0"/>
              </a:spcBef>
              <a:defRPr sz="249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490" b="0" i="0">
                <a:solidFill>
                  <a:schemeClr val="tx1"/>
                </a:solidFill>
                <a:latin typeface="IBM Plex Sans Light" panose="020B0403050203000203" pitchFamily="34" charset="0"/>
              </a:defRPr>
            </a:lvl1pPr>
            <a:lvl2pPr marL="227608" indent="-227608">
              <a:spcBef>
                <a:spcPts val="0"/>
              </a:spcBef>
              <a:defRPr sz="2490" b="0" i="0">
                <a:solidFill>
                  <a:schemeClr val="tx1"/>
                </a:solidFill>
                <a:latin typeface="IBM Plex Sans Light" panose="020B0403050203000203" pitchFamily="34" charset="0"/>
              </a:defRPr>
            </a:lvl2pPr>
            <a:lvl3pPr marL="455214" indent="-227608">
              <a:spcBef>
                <a:spcPts val="0"/>
              </a:spcBef>
              <a:defRPr sz="2490" b="0" i="0">
                <a:solidFill>
                  <a:schemeClr val="tx1"/>
                </a:solidFill>
                <a:latin typeface="IBM Plex Sans Light" panose="020B0403050203000203" pitchFamily="34" charset="0"/>
              </a:defRPr>
            </a:lvl3pPr>
            <a:lvl4pPr marL="682820" indent="-227608">
              <a:spcBef>
                <a:spcPts val="0"/>
              </a:spcBef>
              <a:defRPr sz="2490" b="0" i="0">
                <a:solidFill>
                  <a:schemeClr val="tx1"/>
                </a:solidFill>
                <a:latin typeface="IBM Plex Sans Light" panose="020B0403050203000203" pitchFamily="34" charset="0"/>
              </a:defRPr>
            </a:lvl4pPr>
            <a:lvl5pPr>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3" y="576073"/>
            <a:ext cx="1216152" cy="1214462"/>
          </a:xfrm>
        </p:spPr>
        <p:txBody>
          <a:bodyPr anchor="ctr"/>
          <a:lstStyle>
            <a:lvl1pPr algn="ctr">
              <a:defRPr sz="1422">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9" y="3429000"/>
            <a:ext cx="4952999"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2"/>
            <a:ext cx="1217845" cy="1216152"/>
          </a:xfrm>
        </p:spPr>
        <p:txBody>
          <a:bodyPr anchor="ctr"/>
          <a:lstStyle>
            <a:lvl1pPr algn="ctr">
              <a:defRPr sz="1422">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1778" b="0" i="0">
                <a:solidFill>
                  <a:schemeClr val="tx1"/>
                </a:solidFill>
                <a:latin typeface="IBM Plex Sans" panose="020B0503050203000203" pitchFamily="34" charset="0"/>
              </a:defRPr>
            </a:lvl1pPr>
            <a:lvl2pPr marL="162576" indent="-162576">
              <a:spcBef>
                <a:spcPts val="0"/>
              </a:spcBef>
              <a:defRPr sz="1778" b="0" i="0">
                <a:solidFill>
                  <a:schemeClr val="tx1"/>
                </a:solidFill>
                <a:latin typeface="IBM Plex Sans" panose="020B0503050203000203" pitchFamily="34" charset="0"/>
              </a:defRPr>
            </a:lvl2pPr>
            <a:lvl3pPr marL="325152" indent="-162576">
              <a:spcBef>
                <a:spcPts val="0"/>
              </a:spcBef>
              <a:defRPr sz="1778" b="0" i="0">
                <a:solidFill>
                  <a:schemeClr val="tx1"/>
                </a:solidFill>
                <a:latin typeface="IBM Plex Sans" panose="020B0503050203000203" pitchFamily="34" charset="0"/>
              </a:defRPr>
            </a:lvl3pPr>
            <a:lvl4pPr marL="487728" indent="-162576">
              <a:spcBef>
                <a:spcPts val="0"/>
              </a:spcBef>
              <a:defRPr sz="1778" b="0" i="0">
                <a:solidFill>
                  <a:schemeClr val="tx1"/>
                </a:solidFill>
                <a:latin typeface="IBM Plex Sans" panose="020B0503050203000203" pitchFamily="34" charset="0"/>
              </a:defRPr>
            </a:lvl4pPr>
            <a:lvl5pPr>
              <a:spcBef>
                <a:spcPts val="0"/>
              </a:spcBef>
              <a:defRPr sz="177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2024 IBM Corporation / IBM Client Confidential</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2277246"/>
      </p:ext>
    </p:extLst>
  </p:cSld>
  <p:clrMapOvr>
    <a:masterClrMapping/>
  </p:clrMapOvr>
  <p:transition spd="med"/>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2"/>
            <a:ext cx="1216152" cy="1216152"/>
          </a:xfrm>
        </p:spPr>
        <p:txBody>
          <a:bodyPr anchor="ctr"/>
          <a:lstStyle>
            <a:lvl1pPr algn="ctr">
              <a:defRPr sz="1422"/>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1"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3" y="576072"/>
            <a:ext cx="1216152" cy="1216152"/>
          </a:xfrm>
        </p:spPr>
        <p:txBody>
          <a:bodyPr anchor="ctr"/>
          <a:lstStyle>
            <a:lvl1pPr algn="ctr">
              <a:defRPr sz="1422"/>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0"/>
            <a:ext cx="1216152" cy="1216152"/>
          </a:xfrm>
        </p:spPr>
        <p:txBody>
          <a:bodyPr anchor="ctr"/>
          <a:lstStyle>
            <a:lvl1pPr algn="ctr">
              <a:defRPr sz="1422"/>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3" y="8385048"/>
            <a:ext cx="6670676"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3" y="6477000"/>
            <a:ext cx="1216152" cy="1216152"/>
          </a:xfrm>
        </p:spPr>
        <p:txBody>
          <a:bodyPr anchor="ctr"/>
          <a:lstStyle>
            <a:lvl1pPr algn="ctr">
              <a:defRPr sz="1422"/>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0" y="8382000"/>
            <a:ext cx="6667500" cy="3048000"/>
          </a:xfrm>
        </p:spPr>
        <p:txBody>
          <a:bodyPr/>
          <a:lstStyle>
            <a:lvl1pPr>
              <a:lnSpc>
                <a:spcPct val="100000"/>
              </a:lnSpc>
              <a:spcBef>
                <a:spcPts val="0"/>
              </a:spcBef>
              <a:defRPr sz="3910">
                <a:solidFill>
                  <a:schemeClr val="tx1"/>
                </a:solidFill>
              </a:defRPr>
            </a:lvl1pPr>
            <a:lvl2pPr marL="357668" indent="-357668">
              <a:lnSpc>
                <a:spcPct val="100000"/>
              </a:lnSpc>
              <a:spcBef>
                <a:spcPts val="0"/>
              </a:spcBef>
              <a:defRPr sz="3910">
                <a:solidFill>
                  <a:schemeClr val="tx1"/>
                </a:solidFill>
              </a:defRPr>
            </a:lvl2pPr>
            <a:lvl3pPr marL="715336" indent="-357668">
              <a:lnSpc>
                <a:spcPct val="100000"/>
              </a:lnSpc>
              <a:spcBef>
                <a:spcPts val="0"/>
              </a:spcBef>
              <a:defRPr sz="3910">
                <a:solidFill>
                  <a:schemeClr val="tx1"/>
                </a:solidFill>
              </a:defRPr>
            </a:lvl3pPr>
            <a:lvl4pPr marL="991714" indent="-357668">
              <a:lnSpc>
                <a:spcPct val="100000"/>
              </a:lnSpc>
              <a:spcBef>
                <a:spcPts val="0"/>
              </a:spcBef>
              <a:defRPr sz="3910">
                <a:solidFill>
                  <a:schemeClr val="tx1"/>
                </a:solidFill>
              </a:defRPr>
            </a:lvl4pPr>
            <a:lvl5pPr>
              <a:lnSpc>
                <a:spcPct val="100000"/>
              </a:lnSpc>
              <a:spcBef>
                <a:spcPts val="0"/>
              </a:spcBef>
              <a:defRPr sz="39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2024 IBM Corporation / IBM Client Confidential</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9095341"/>
      </p:ext>
    </p:extLst>
  </p:cSld>
  <p:clrMapOvr>
    <a:masterClrMapping/>
  </p:clrMapOvr>
  <p:transition spd="med"/>
  <p:hf sldNum="0"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49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6"/>
            <a:ext cx="5715000" cy="2276856"/>
          </a:xfrm>
        </p:spPr>
        <p:txBody>
          <a:bodyPr/>
          <a:lstStyle>
            <a:lvl1pPr>
              <a:lnSpc>
                <a:spcPct val="110000"/>
              </a:lnSpc>
              <a:defRPr sz="32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7"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7164591"/>
      </p:ext>
    </p:extLst>
  </p:cSld>
  <p:clrMapOvr>
    <a:masterClrMapping/>
  </p:clrMapOvr>
  <p:transition spd="med"/>
  <p:hf sldNum="0"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49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569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6991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6991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30837389"/>
      </p:ext>
    </p:extLst>
  </p:cSld>
  <p:clrMapOvr>
    <a:masterClrMapping/>
  </p:clrMapOvr>
  <p:transition spd="med"/>
  <p:hf sldNum="0"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49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4"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4121664"/>
      </p:ext>
    </p:extLst>
  </p:cSld>
  <p:clrMapOvr>
    <a:masterClrMapping/>
  </p:clrMapOvr>
  <p:transition spd="med"/>
  <p:hf sldNum="0"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7659208"/>
      </p:ext>
    </p:extLst>
  </p:cSld>
  <p:clrMapOvr>
    <a:masterClrMapping/>
  </p:clrMapOvr>
  <p:transition spd="med"/>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4"/>
            <a:ext cx="4949824" cy="4573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7"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2"/>
            <a:ext cx="4952999"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2"/>
            <a:ext cx="4959350" cy="5145088"/>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3"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2" y="6667500"/>
            <a:ext cx="4952999" cy="4953000"/>
          </a:xfrm>
        </p:spPr>
        <p:txBody>
          <a:bodyPr/>
          <a:lstStyle>
            <a:lvl1pPr>
              <a:lnSpc>
                <a:spcPct val="110000"/>
              </a:lnSpc>
              <a:spcBef>
                <a:spcPts val="0"/>
              </a:spcBef>
              <a:defRPr sz="2490" b="0" i="0">
                <a:solidFill>
                  <a:schemeClr val="tx1"/>
                </a:solidFill>
                <a:latin typeface="IBM Plex Sans Light" panose="020B0403050203000203" pitchFamily="34" charset="0"/>
              </a:defRPr>
            </a:lvl1pPr>
            <a:lvl2pPr marL="227608" indent="-227608">
              <a:lnSpc>
                <a:spcPct val="110000"/>
              </a:lnSpc>
              <a:spcBef>
                <a:spcPts val="0"/>
              </a:spcBef>
              <a:defRPr sz="2490" b="0" i="0">
                <a:solidFill>
                  <a:schemeClr val="tx1"/>
                </a:solidFill>
                <a:latin typeface="IBM Plex Sans Light" panose="020B0403050203000203" pitchFamily="34" charset="0"/>
              </a:defRPr>
            </a:lvl2pPr>
            <a:lvl3pPr marL="455214" indent="-227608">
              <a:lnSpc>
                <a:spcPct val="110000"/>
              </a:lnSpc>
              <a:spcBef>
                <a:spcPts val="0"/>
              </a:spcBef>
              <a:defRPr sz="2490" b="0" i="0">
                <a:solidFill>
                  <a:schemeClr val="tx1"/>
                </a:solidFill>
                <a:latin typeface="IBM Plex Sans Light" panose="020B0403050203000203" pitchFamily="34" charset="0"/>
              </a:defRPr>
            </a:lvl3pPr>
            <a:lvl4pPr marL="682820" indent="-227608">
              <a:lnSpc>
                <a:spcPct val="110000"/>
              </a:lnSpc>
              <a:spcBef>
                <a:spcPts val="0"/>
              </a:spcBef>
              <a:defRPr sz="2490" b="0" i="0">
                <a:solidFill>
                  <a:schemeClr val="tx1"/>
                </a:solidFill>
                <a:latin typeface="IBM Plex Sans Light" panose="020B0403050203000203" pitchFamily="34" charset="0"/>
              </a:defRPr>
            </a:lvl4pPr>
            <a:lvl5pPr>
              <a:lnSpc>
                <a:spcPct val="110000"/>
              </a:lnSpc>
              <a:spcBef>
                <a:spcPts val="0"/>
              </a:spcBef>
              <a:defRPr sz="249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82792610"/>
      </p:ext>
    </p:extLst>
  </p:cSld>
  <p:clrMapOvr>
    <a:masterClrMapping/>
  </p:clrMapOvr>
  <p:transition spd="med"/>
  <p:hf sldNum="0"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49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244">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244">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3" y="1333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244">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2" y="1333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3"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3"/>
            <a:ext cx="402336" cy="403226"/>
          </a:xfrm>
        </p:spPr>
        <p:txBody>
          <a:bodyPr/>
          <a:lstStyle>
            <a:lvl1pPr>
              <a:defRPr sz="1244">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3"/>
            <a:ext cx="402336" cy="403226"/>
          </a:xfrm>
        </p:spPr>
        <p:txBody>
          <a:bodyPr/>
          <a:lstStyle>
            <a:lvl1pPr>
              <a:defRPr sz="1244">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3"/>
            <a:ext cx="4951413" cy="3792682"/>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3"/>
            <a:ext cx="402336" cy="403226"/>
          </a:xfrm>
        </p:spPr>
        <p:txBody>
          <a:bodyPr/>
          <a:lstStyle>
            <a:lvl1pPr>
              <a:defRPr sz="1244">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2" y="7429500"/>
            <a:ext cx="4952999" cy="3810000"/>
          </a:xfrm>
        </p:spPr>
        <p:txBody>
          <a:bodyPr/>
          <a:lstStyle>
            <a:lvl1pPr>
              <a:lnSpc>
                <a:spcPct val="110000"/>
              </a:lnSpc>
              <a:spcBef>
                <a:spcPts val="0"/>
              </a:spcBef>
              <a:defRPr sz="2134">
                <a:solidFill>
                  <a:schemeClr val="tx1"/>
                </a:solidFill>
              </a:defRPr>
            </a:lvl1pPr>
            <a:lvl2pPr marL="195092" indent="-195092">
              <a:lnSpc>
                <a:spcPct val="110000"/>
              </a:lnSpc>
              <a:spcBef>
                <a:spcPts val="0"/>
              </a:spcBef>
              <a:defRPr sz="2134">
                <a:solidFill>
                  <a:schemeClr val="tx1"/>
                </a:solidFill>
              </a:defRPr>
            </a:lvl2pPr>
            <a:lvl3pPr marL="390184" indent="-195092">
              <a:lnSpc>
                <a:spcPct val="110000"/>
              </a:lnSpc>
              <a:spcBef>
                <a:spcPts val="0"/>
              </a:spcBef>
              <a:defRPr sz="2134">
                <a:solidFill>
                  <a:schemeClr val="tx1"/>
                </a:solidFill>
              </a:defRPr>
            </a:lvl3pPr>
            <a:lvl4pPr marL="585274" indent="-195092">
              <a:lnSpc>
                <a:spcPct val="110000"/>
              </a:lnSpc>
              <a:spcBef>
                <a:spcPts val="0"/>
              </a:spcBef>
              <a:defRPr sz="2134">
                <a:solidFill>
                  <a:schemeClr val="tx1"/>
                </a:solidFill>
              </a:defRPr>
            </a:lvl4pPr>
            <a:lvl5pPr>
              <a:lnSpc>
                <a:spcPct val="110000"/>
              </a:lnSpc>
              <a:spcBef>
                <a:spcPts val="0"/>
              </a:spcBef>
              <a:defRPr sz="21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2024 IBM Corporation / IBM Client Confidential</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6155943"/>
      </p:ext>
    </p:extLst>
  </p:cSld>
  <p:clrMapOvr>
    <a:masterClrMapping/>
  </p:clrMapOvr>
  <p:transition spd="med"/>
  <p:hf sldNum="0" hd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9"/>
            <a:ext cx="11039475" cy="3413126"/>
          </a:xfrm>
        </p:spPr>
        <p:txBody>
          <a:bodyPr rIns="457200"/>
          <a:lstStyle>
            <a:lvl1pPr>
              <a:lnSpc>
                <a:spcPct val="100000"/>
              </a:lnSpc>
              <a:defRPr sz="569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7"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4" y="6665976"/>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7"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4773754"/>
      </p:ext>
    </p:extLst>
  </p:cSld>
  <p:clrMapOvr>
    <a:masterClrMapping/>
  </p:clrMapOvr>
  <p:transition spd="med"/>
  <p:hf sldNum="0" hd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2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3"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7999" y="569912"/>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7" y="576072"/>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6"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2"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1"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3"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7" y="6667500"/>
            <a:ext cx="4952999" cy="4954588"/>
          </a:xfrm>
        </p:spPr>
        <p:txBody>
          <a:bodyPr/>
          <a:lstStyle>
            <a:lvl1pPr>
              <a:spcBef>
                <a:spcPts val="0"/>
              </a:spcBef>
              <a:defRPr sz="2490">
                <a:solidFill>
                  <a:schemeClr val="tx1"/>
                </a:solidFill>
              </a:defRPr>
            </a:lvl1pPr>
            <a:lvl2pPr marL="227608" indent="-227608">
              <a:spcBef>
                <a:spcPts val="0"/>
              </a:spcBef>
              <a:defRPr sz="2490">
                <a:solidFill>
                  <a:schemeClr val="tx1"/>
                </a:solidFill>
              </a:defRPr>
            </a:lvl2pPr>
            <a:lvl3pPr marL="455214" indent="-227608">
              <a:spcBef>
                <a:spcPts val="0"/>
              </a:spcBef>
              <a:defRPr sz="2490">
                <a:solidFill>
                  <a:schemeClr val="tx1"/>
                </a:solidFill>
              </a:defRPr>
            </a:lvl3pPr>
            <a:lvl4pPr marL="682820" indent="-227608">
              <a:spcBef>
                <a:spcPts val="0"/>
              </a:spcBef>
              <a:defRPr sz="2490">
                <a:solidFill>
                  <a:schemeClr val="tx1"/>
                </a:solidFill>
              </a:defRPr>
            </a:lvl4pPr>
            <a:lvl5pPr>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802845"/>
      </p:ext>
    </p:extLst>
  </p:cSld>
  <p:clrMapOvr>
    <a:masterClrMapping/>
  </p:clrMapOvr>
  <p:transition spd="med"/>
  <p:hf sldNum="0" hd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3"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2024 IBM Corporation / IBM Client Confidential</a:t>
            </a:r>
          </a:p>
        </p:txBody>
      </p:sp>
    </p:spTree>
    <p:extLst>
      <p:ext uri="{BB962C8B-B14F-4D97-AF65-F5344CB8AC3E}">
        <p14:creationId xmlns:p14="http://schemas.microsoft.com/office/powerpoint/2010/main" val="1697974706"/>
      </p:ext>
    </p:extLst>
  </p:cSld>
  <p:clrMapOvr>
    <a:masterClrMapping/>
  </p:clrMapOvr>
  <p:transition spd="med"/>
  <p:hf sldNum="0" hd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2024 IBM Corporation / IBM Client Confidential</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72020" y="12932073"/>
            <a:ext cx="240481" cy="21877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44775197"/>
      </p:ext>
    </p:extLst>
  </p:cSld>
  <p:clrMapOvr>
    <a:masterClrMapping/>
  </p:clrMapOvr>
  <p:transition spd="med"/>
  <p:hf sldNum="0"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2024 IBM Corporation / IBM Client Confidential</a:t>
            </a:r>
          </a:p>
        </p:txBody>
      </p:sp>
    </p:spTree>
    <p:extLst>
      <p:ext uri="{BB962C8B-B14F-4D97-AF65-F5344CB8AC3E}">
        <p14:creationId xmlns:p14="http://schemas.microsoft.com/office/powerpoint/2010/main" val="3483142111"/>
      </p:ext>
    </p:extLst>
  </p:cSld>
  <p:clrMapOvr>
    <a:masterClrMapping/>
  </p:clrMapOvr>
  <p:transition spd="med"/>
  <p:hf sldNum="0"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3" y="3"/>
            <a:ext cx="24387173" cy="13715998"/>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72020" y="12932073"/>
            <a:ext cx="240481" cy="21877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01361153"/>
      </p:ext>
    </p:extLst>
  </p:cSld>
  <p:clrMapOvr>
    <a:masterClrMapping/>
  </p:clrMapOvr>
  <p:transition spd="med"/>
  <p:hf sldNum="0"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4"/>
            <a:ext cx="23244176"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62173428"/>
      </p:ext>
    </p:extLst>
  </p:cSld>
  <p:clrMapOvr>
    <a:masterClrMapping/>
  </p:clrMapOvr>
  <p:transition spd="med"/>
  <p:hf sldNum="0"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4"/>
            <a:ext cx="4949824" cy="1525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167684"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167684"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490">
                <a:solidFill>
                  <a:schemeClr val="tx1"/>
                </a:solidFill>
              </a:defRPr>
            </a:lvl1pPr>
            <a:lvl2pPr marL="227608" indent="-227608">
              <a:lnSpc>
                <a:spcPct val="110000"/>
              </a:lnSpc>
              <a:spcBef>
                <a:spcPts val="0"/>
              </a:spcBef>
              <a:defRPr sz="2490">
                <a:solidFill>
                  <a:schemeClr val="tx1"/>
                </a:solidFill>
              </a:defRPr>
            </a:lvl2pPr>
            <a:lvl3pPr marL="455214" indent="-227608">
              <a:lnSpc>
                <a:spcPct val="110000"/>
              </a:lnSpc>
              <a:spcBef>
                <a:spcPts val="0"/>
              </a:spcBef>
              <a:defRPr sz="2490">
                <a:solidFill>
                  <a:schemeClr val="tx1"/>
                </a:solidFill>
              </a:defRPr>
            </a:lvl3pPr>
            <a:lvl4pPr marL="682820" indent="-227608">
              <a:lnSpc>
                <a:spcPct val="110000"/>
              </a:lnSpc>
              <a:spcBef>
                <a:spcPts val="0"/>
              </a:spcBef>
              <a:defRPr sz="2490">
                <a:solidFill>
                  <a:schemeClr val="tx1"/>
                </a:solidFill>
              </a:defRPr>
            </a:lvl4pPr>
            <a:lvl5pPr>
              <a:lnSpc>
                <a:spcPct val="110000"/>
              </a:lnSpc>
              <a:spcBef>
                <a:spcPts val="0"/>
              </a:spcBef>
              <a:defRPr sz="249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75824215"/>
      </p:ext>
    </p:extLst>
  </p:cSld>
  <p:clrMapOvr>
    <a:masterClrMapping/>
  </p:clrMapOvr>
  <p:transition spd="med"/>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2"/>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6556474"/>
      </p:ext>
    </p:extLst>
  </p:cSld>
  <p:clrMapOvr>
    <a:masterClrMapping/>
  </p:clrMapOvr>
  <p:transition spd="med"/>
  <p:hf sldNum="0"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5690">
                <a:solidFill>
                  <a:schemeClr val="tx2"/>
                </a:solidFill>
              </a:defRPr>
            </a:lvl1pPr>
            <a:lvl2pPr>
              <a:lnSpc>
                <a:spcPct val="100000"/>
              </a:lnSpc>
              <a:spcBef>
                <a:spcPts val="0"/>
              </a:spcBef>
              <a:defRPr sz="5690">
                <a:solidFill>
                  <a:schemeClr val="tx1"/>
                </a:solidFill>
              </a:defRPr>
            </a:lvl2pPr>
            <a:lvl3pPr>
              <a:lnSpc>
                <a:spcPct val="100000"/>
              </a:lnSpc>
              <a:spcBef>
                <a:spcPts val="0"/>
              </a:spcBef>
              <a:defRPr sz="5690">
                <a:solidFill>
                  <a:schemeClr val="tx1"/>
                </a:solidFill>
              </a:defRPr>
            </a:lvl3pPr>
            <a:lvl4pPr>
              <a:lnSpc>
                <a:spcPct val="100000"/>
              </a:lnSpc>
              <a:spcBef>
                <a:spcPts val="0"/>
              </a:spcBef>
              <a:defRPr sz="5690">
                <a:solidFill>
                  <a:schemeClr val="tx1"/>
                </a:solidFill>
              </a:defRPr>
            </a:lvl4pPr>
            <a:lvl5pPr>
              <a:lnSpc>
                <a:spcPct val="100000"/>
              </a:lnSpc>
              <a:spcBef>
                <a:spcPts val="0"/>
              </a:spcBef>
              <a:defRPr sz="569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2024 IBM Corporation / IBM Client Confidential</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6112006"/>
      </p:ext>
    </p:extLst>
  </p:cSld>
  <p:clrMapOvr>
    <a:masterClrMapping/>
  </p:clrMapOvr>
  <p:transition spd="med"/>
  <p:hf sldNum="0"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49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2024 IBM Corporation / IBM Client Confidential</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0926941"/>
      </p:ext>
    </p:extLst>
  </p:cSld>
  <p:clrMapOvr>
    <a:masterClrMapping/>
  </p:clrMapOvr>
  <p:transition spd="med"/>
  <p:hf sldNum="0"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5690">
                <a:solidFill>
                  <a:schemeClr val="tx2"/>
                </a:solidFill>
              </a:defRPr>
            </a:lvl1pPr>
            <a:lvl2pPr>
              <a:lnSpc>
                <a:spcPct val="100000"/>
              </a:lnSpc>
              <a:spcBef>
                <a:spcPts val="0"/>
              </a:spcBef>
              <a:defRPr sz="5690">
                <a:solidFill>
                  <a:schemeClr val="tx1"/>
                </a:solidFill>
              </a:defRPr>
            </a:lvl2pPr>
            <a:lvl3pPr>
              <a:lnSpc>
                <a:spcPct val="100000"/>
              </a:lnSpc>
              <a:spcBef>
                <a:spcPts val="0"/>
              </a:spcBef>
              <a:defRPr sz="5690">
                <a:solidFill>
                  <a:schemeClr val="tx1"/>
                </a:solidFill>
              </a:defRPr>
            </a:lvl3pPr>
            <a:lvl4pPr>
              <a:lnSpc>
                <a:spcPct val="100000"/>
              </a:lnSpc>
              <a:spcBef>
                <a:spcPts val="0"/>
              </a:spcBef>
              <a:defRPr sz="5690">
                <a:solidFill>
                  <a:schemeClr val="tx1"/>
                </a:solidFill>
              </a:defRPr>
            </a:lvl4pPr>
            <a:lvl5pPr>
              <a:lnSpc>
                <a:spcPct val="100000"/>
              </a:lnSpc>
              <a:spcBef>
                <a:spcPts val="0"/>
              </a:spcBef>
              <a:defRPr sz="569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3"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2" y="569912"/>
            <a:ext cx="4952999" cy="11431588"/>
          </a:xfrm>
        </p:spPr>
        <p:txBody>
          <a:bodyPr/>
          <a:lstStyle>
            <a:lvl1pPr>
              <a:lnSpc>
                <a:spcPct val="120000"/>
              </a:lnSpc>
              <a:spcBef>
                <a:spcPts val="0"/>
              </a:spcBef>
              <a:defRPr sz="1422" b="0" i="0">
                <a:solidFill>
                  <a:schemeClr val="tx1"/>
                </a:solidFill>
                <a:latin typeface="IBM Plex Sans" panose="020B0503050203000203" pitchFamily="34" charset="0"/>
              </a:defRPr>
            </a:lvl1pPr>
            <a:lvl2pPr marL="130062" indent="-130062">
              <a:lnSpc>
                <a:spcPct val="120000"/>
              </a:lnSpc>
              <a:spcBef>
                <a:spcPts val="0"/>
              </a:spcBef>
              <a:defRPr sz="1422" b="0" i="0">
                <a:solidFill>
                  <a:schemeClr val="tx1"/>
                </a:solidFill>
                <a:latin typeface="IBM Plex Sans" panose="020B0503050203000203" pitchFamily="34" charset="0"/>
              </a:defRPr>
            </a:lvl2pPr>
            <a:lvl3pPr marL="260122" indent="-130062">
              <a:lnSpc>
                <a:spcPct val="120000"/>
              </a:lnSpc>
              <a:spcBef>
                <a:spcPts val="0"/>
              </a:spcBef>
              <a:defRPr sz="1422" b="0" i="0">
                <a:solidFill>
                  <a:schemeClr val="tx1"/>
                </a:solidFill>
                <a:latin typeface="IBM Plex Sans" panose="020B0503050203000203" pitchFamily="34" charset="0"/>
              </a:defRPr>
            </a:lvl3pPr>
            <a:lvl4pPr marL="390184" indent="-130062">
              <a:lnSpc>
                <a:spcPct val="120000"/>
              </a:lnSpc>
              <a:spcBef>
                <a:spcPts val="0"/>
              </a:spcBef>
              <a:defRPr sz="1422" b="0" i="0">
                <a:solidFill>
                  <a:schemeClr val="tx1"/>
                </a:solidFill>
                <a:latin typeface="IBM Plex Sans" panose="020B0503050203000203" pitchFamily="34" charset="0"/>
              </a:defRPr>
            </a:lvl4pPr>
            <a:lvl5pPr>
              <a:lnSpc>
                <a:spcPct val="120000"/>
              </a:lnSpc>
              <a:spcBef>
                <a:spcPts val="0"/>
              </a:spcBef>
              <a:defRPr sz="1422"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2024 IBM Corporation / IBM Client Confidential</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72020" y="12952563"/>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5002810"/>
      </p:ext>
    </p:extLst>
  </p:cSld>
  <p:clrMapOvr>
    <a:masterClrMapping/>
  </p:clrMapOvr>
  <p:transition spd="med"/>
  <p:hf sldNum="0"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2"/>
            <a:ext cx="3456432" cy="1379080"/>
          </a:xfrm>
          <a:prstGeom prst="rect">
            <a:avLst/>
          </a:prstGeom>
        </p:spPr>
      </p:pic>
    </p:spTree>
    <p:extLst>
      <p:ext uri="{BB962C8B-B14F-4D97-AF65-F5344CB8AC3E}">
        <p14:creationId xmlns:p14="http://schemas.microsoft.com/office/powerpoint/2010/main" val="3273962882"/>
      </p:ext>
    </p:extLst>
  </p:cSld>
  <p:clrMapOvr>
    <a:masterClrMapping/>
  </p:clrMapOvr>
  <p:transition spd="med"/>
  <p:hf sldNum="0" hd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75120" y="12979245"/>
            <a:ext cx="240481" cy="218778"/>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6668373"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2"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61"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7" y="569919"/>
            <a:ext cx="4950471" cy="1525590"/>
          </a:xfrm>
          <a:prstGeom prst="rect">
            <a:avLst/>
          </a:prstGeom>
        </p:spPr>
        <p:txBody>
          <a:bodyPr/>
          <a:lstStyle>
            <a:lvl1pPr>
              <a:defRPr sz="2490"/>
            </a:lvl1pPr>
          </a:lstStyle>
          <a:p>
            <a:r>
              <a:t>28/36/44pt short headline, 3 lines maximum, sentence case</a:t>
            </a:r>
          </a:p>
        </p:txBody>
      </p:sp>
      <p:sp>
        <p:nvSpPr>
          <p:cNvPr id="190" name="Text Placeholder 2"/>
          <p:cNvSpPr txBox="1">
            <a:spLocks noGrp="1"/>
          </p:cNvSpPr>
          <p:nvPr>
            <p:ph type="body" sz="quarter" idx="25"/>
          </p:nvPr>
        </p:nvSpPr>
        <p:spPr>
          <a:xfrm>
            <a:off x="568405"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3" y="12975051"/>
            <a:ext cx="8570442" cy="226858"/>
          </a:xfrm>
          <a:prstGeom prst="rect">
            <a:avLst/>
          </a:prstGeom>
        </p:spPr>
        <p:txBody>
          <a:bodyPr anchor="b">
            <a:spAutoFit/>
          </a:bodyPr>
          <a:lstStyle>
            <a:lvl1pPr defTabSz="1625628">
              <a:lnSpc>
                <a:spcPct val="110000"/>
              </a:lnSpc>
              <a:defRPr sz="1422">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3108691582"/>
      </p:ext>
    </p:extLst>
  </p:cSld>
  <p:clrMapOvr>
    <a:masterClrMapping/>
  </p:clrMapOvr>
  <p:transition spd="med"/>
  <p:hf sldNum="0"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96443945"/>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06130402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268158132"/>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4810531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323501347"/>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58250010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8818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8212723"/>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443551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92100947"/>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44538935"/>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205443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8086520"/>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00355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0438105"/>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2264758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1563001"/>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402004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7242682"/>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9767138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722449"/>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85593768"/>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79179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9484620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4082797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8004758"/>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4550643"/>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0194335"/>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176203"/>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0202363"/>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08875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5230174"/>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7662631"/>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53897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945125"/>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970090998"/>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0621313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6841140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92483947"/>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843881436"/>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2033487"/>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568698"/>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5349712"/>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47263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883095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2645777891"/>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3"/>
            <a:ext cx="24387175" cy="12001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0"/>
            <a:ext cx="11050589" cy="6288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62" y="12096094"/>
            <a:ext cx="4952999" cy="1143000"/>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92" y="12001502"/>
            <a:ext cx="4952999" cy="1237592"/>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0412583"/>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3"/>
            <a:ext cx="24387175" cy="1200150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marL="0" marR="0" indent="0" algn="l" defTabSz="91437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62" y="12096094"/>
            <a:ext cx="4952999" cy="1143000"/>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92" y="12001502"/>
            <a:ext cx="4952999" cy="1237592"/>
          </a:xfrm>
          <a:prstGeom prst="rect">
            <a:avLst/>
          </a:prstGeom>
        </p:spPr>
        <p:txBody>
          <a:bodyPr anchor="b"/>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6755454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545792390"/>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11050589" cy="4573586"/>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4" y="12463272"/>
            <a:ext cx="11050589"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299392732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4" y="384048"/>
            <a:ext cx="10101073" cy="10479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377942476"/>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9"/>
            <a:ext cx="10099675" cy="9337674"/>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385203"/>
            <a:ext cx="10099675" cy="571502"/>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174496470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51"/>
            <a:ext cx="4956175" cy="4573586"/>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3" y="569917"/>
            <a:ext cx="4952999" cy="11431586"/>
          </a:xfrm>
          <a:prstGeom prst="rect">
            <a:avLst/>
          </a:prstGeom>
        </p:spPr>
        <p:txBody>
          <a:bodyPr/>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37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5" y="569915"/>
            <a:ext cx="4952999" cy="11431586"/>
          </a:xfrm>
          <a:prstGeom prst="rect">
            <a:avLst/>
          </a:prstGeom>
        </p:spPr>
        <p:txBody>
          <a:bodyPr/>
          <a:lstStyle>
            <a:lvl1pPr defTabSz="1161258">
              <a:lnSpc>
                <a:spcPct val="100000"/>
              </a:lnSpc>
              <a:spcBef>
                <a:spcPts val="0"/>
              </a:spcBef>
              <a:defRPr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374" indent="-327592" defTabSz="116125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1618509"/>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2859088"/>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32891272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7" y="385203"/>
            <a:ext cx="17141824" cy="8191502"/>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24527455"/>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21" y="384049"/>
            <a:ext cx="11075384" cy="8574086"/>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8061532"/>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5200"/>
            <a:ext cx="14662149" cy="9717088"/>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345581461"/>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2" y="9296401"/>
            <a:ext cx="11050589" cy="3543302"/>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9" y="9296401"/>
            <a:ext cx="11049000" cy="3543302"/>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8" y="385202"/>
            <a:ext cx="7632176" cy="6288088"/>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8" y="385202"/>
            <a:ext cx="7632176" cy="6288088"/>
          </a:xfrm>
          <a:prstGeom prst="rect">
            <a:avLst/>
          </a:prstGeom>
        </p:spPr>
        <p:txBody>
          <a:bodyPr/>
          <a:lstStyle>
            <a:lvl1pPr defTabSz="1161258">
              <a:lnSpc>
                <a:spcPct val="100000"/>
              </a:lnSpc>
              <a:spcBef>
                <a:spcPts val="0"/>
              </a:spcBef>
              <a:defRPr sz="6400" b="0" i="0">
                <a:solidFill>
                  <a:schemeClr val="tx1"/>
                </a:solidFill>
                <a:latin typeface="IBM Plex Sans Light" panose="020B0403050203000203" pitchFamily="34" charset="0"/>
              </a:defRPr>
            </a:lvl1pPr>
            <a:lvl2pPr defTabSz="1161258">
              <a:lnSpc>
                <a:spcPct val="100000"/>
              </a:lnSpc>
              <a:spcBef>
                <a:spcPts val="0"/>
              </a:spcBef>
              <a:defRPr sz="6400" b="0" i="0">
                <a:solidFill>
                  <a:schemeClr val="tx1"/>
                </a:solidFill>
                <a:latin typeface="IBM Plex Sans Light" panose="020B0403050203000203" pitchFamily="34" charset="0"/>
              </a:defRPr>
            </a:lvl2pPr>
            <a:lvl3pPr defTabSz="1161258">
              <a:lnSpc>
                <a:spcPct val="100000"/>
              </a:lnSpc>
              <a:spcBef>
                <a:spcPts val="0"/>
              </a:spcBef>
              <a:defRPr sz="6400" b="0" i="0">
                <a:solidFill>
                  <a:schemeClr val="tx1"/>
                </a:solidFill>
                <a:latin typeface="IBM Plex Sans Light" panose="020B0403050203000203" pitchFamily="34" charset="0"/>
              </a:defRPr>
            </a:lvl3pPr>
            <a:lvl4pPr defTabSz="1161258">
              <a:lnSpc>
                <a:spcPct val="100000"/>
              </a:lnSpc>
              <a:spcBef>
                <a:spcPts val="0"/>
              </a:spcBef>
              <a:defRPr sz="6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8401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6" y="385203"/>
            <a:ext cx="4949826" cy="1906590"/>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3" y="385201"/>
            <a:ext cx="4949826" cy="1903414"/>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2"/>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00000"/>
              </a:lnSpc>
              <a:spcBef>
                <a:spcPts val="0"/>
              </a:spcBef>
              <a:defRPr sz="1600" b="0" i="0">
                <a:solidFill>
                  <a:schemeClr val="tx1"/>
                </a:solidFill>
                <a:latin typeface="IBM Plex Sans Light" panose="020B0403050203000203" pitchFamily="34" charset="0"/>
              </a:defRPr>
            </a:lvl2pPr>
            <a:lvl3pPr marL="292600" indent="-146300">
              <a:lnSpc>
                <a:spcPct val="100000"/>
              </a:lnSpc>
              <a:spcBef>
                <a:spcPts val="0"/>
              </a:spcBef>
              <a:defRPr sz="1600" b="0" i="0">
                <a:solidFill>
                  <a:schemeClr val="tx1"/>
                </a:solidFill>
                <a:latin typeface="IBM Plex Sans Light" panose="020B0403050203000203" pitchFamily="34" charset="0"/>
              </a:defRPr>
            </a:lvl3pPr>
            <a:lvl4pPr marL="438902" indent="-146300">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6"/>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3" y="2333069"/>
            <a:ext cx="4952999"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4" y="2333069"/>
            <a:ext cx="4952999" cy="9666846"/>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4991873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8" y="385201"/>
            <a:ext cx="4949826" cy="5335590"/>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385203"/>
            <a:ext cx="11049000" cy="5335586"/>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592" indent="-327592">
              <a:lnSpc>
                <a:spcPct val="100000"/>
              </a:lnSpc>
              <a:spcBef>
                <a:spcPts val="0"/>
              </a:spcBef>
              <a:defRPr sz="8600" b="0" i="0">
                <a:solidFill>
                  <a:schemeClr val="tx1"/>
                </a:solidFill>
                <a:latin typeface="IBM Plex Sans Light" panose="020B0403050203000203" pitchFamily="34" charset="0"/>
              </a:defRPr>
            </a:lvl2pPr>
            <a:lvl3pPr marL="658784" indent="-327592">
              <a:lnSpc>
                <a:spcPct val="100000"/>
              </a:lnSpc>
              <a:spcBef>
                <a:spcPts val="0"/>
              </a:spcBef>
              <a:defRPr sz="8600" b="0" i="0">
                <a:solidFill>
                  <a:schemeClr val="tx1"/>
                </a:solidFill>
                <a:latin typeface="IBM Plex Sans Light" panose="020B0403050203000203" pitchFamily="34" charset="0"/>
              </a:defRPr>
            </a:lvl3pPr>
            <a:lvl4pPr marL="986376" indent="-327592">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8" y="6477000"/>
            <a:ext cx="4949826"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592" indent="-327592">
              <a:lnSpc>
                <a:spcPct val="100000"/>
              </a:lnSpc>
              <a:spcBef>
                <a:spcPts val="0"/>
              </a:spcBef>
              <a:defRPr sz="8600" b="0" i="0">
                <a:solidFill>
                  <a:schemeClr val="tx1"/>
                </a:solidFill>
                <a:latin typeface="IBM Plex Sans Light" panose="020B0403050203000203" pitchFamily="34" charset="0"/>
              </a:defRPr>
            </a:lvl2pPr>
            <a:lvl3pPr marL="658784" indent="-327592">
              <a:lnSpc>
                <a:spcPct val="100000"/>
              </a:lnSpc>
              <a:spcBef>
                <a:spcPts val="0"/>
              </a:spcBef>
              <a:defRPr sz="8600" b="0" i="0">
                <a:solidFill>
                  <a:schemeClr val="tx1"/>
                </a:solidFill>
                <a:latin typeface="IBM Plex Sans Light" panose="020B0403050203000203" pitchFamily="34" charset="0"/>
              </a:defRPr>
            </a:lvl3pPr>
            <a:lvl4pPr marL="986376" indent="-327592">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70248530"/>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2"/>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8"/>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8"/>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5"/>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9"/>
            <a:ext cx="7620000" cy="2857502"/>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5"/>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5" y="8403339"/>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4239757763"/>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5"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6050189"/>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385203"/>
            <a:ext cx="4956175" cy="1525586"/>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76" indent="-182876">
              <a:lnSpc>
                <a:spcPct val="100000"/>
              </a:lnSpc>
              <a:spcBef>
                <a:spcPts val="0"/>
              </a:spcBef>
              <a:defRPr sz="2000" b="0" i="0">
                <a:solidFill>
                  <a:schemeClr val="tx1"/>
                </a:solidFill>
                <a:latin typeface="IBM Plex Sans Light" panose="020B0403050203000203" pitchFamily="34" charset="0"/>
              </a:defRPr>
            </a:lvl2pPr>
            <a:lvl3pPr marL="365750" indent="-182876">
              <a:lnSpc>
                <a:spcPct val="100000"/>
              </a:lnSpc>
              <a:spcBef>
                <a:spcPts val="0"/>
              </a:spcBef>
              <a:defRPr sz="2000" b="0" i="0">
                <a:solidFill>
                  <a:schemeClr val="tx1"/>
                </a:solidFill>
                <a:latin typeface="IBM Plex Sans Light" panose="020B0403050203000203" pitchFamily="34" charset="0"/>
              </a:defRPr>
            </a:lvl3pPr>
            <a:lvl4pPr marL="548626" indent="-182876">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1"/>
            <a:ext cx="0" cy="8572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7999"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5"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312092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5"/>
            <a:ext cx="4956175"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3" y="576075"/>
            <a:ext cx="4952999"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1" y="576075"/>
            <a:ext cx="4959350" cy="1525586"/>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26" indent="-256026">
              <a:lnSpc>
                <a:spcPct val="100000"/>
              </a:lnSpc>
              <a:spcBef>
                <a:spcPts val="0"/>
              </a:spcBef>
              <a:defRPr sz="4400" b="0" i="0">
                <a:solidFill>
                  <a:schemeClr val="tx1"/>
                </a:solidFill>
                <a:latin typeface="IBM Plex Sans Light" panose="020B0403050203000203" pitchFamily="34" charset="0"/>
              </a:defRPr>
            </a:lvl2pPr>
            <a:lvl3pPr marL="512052" indent="-256026">
              <a:lnSpc>
                <a:spcPct val="100000"/>
              </a:lnSpc>
              <a:spcBef>
                <a:spcPts val="0"/>
              </a:spcBef>
              <a:defRPr sz="4400" b="0" i="0">
                <a:solidFill>
                  <a:schemeClr val="tx1"/>
                </a:solidFill>
                <a:latin typeface="IBM Plex Sans Light" panose="020B0403050203000203" pitchFamily="34" charset="0"/>
              </a:defRPr>
            </a:lvl3pPr>
            <a:lvl4pPr marL="768076" indent="-256026">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7" y="12804236"/>
            <a:ext cx="4956175"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13286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4" y="385200"/>
            <a:ext cx="4949826" cy="2097088"/>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1"/>
            <a:ext cx="4956175" cy="4000502"/>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3" y="576074"/>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3757866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9" y="384049"/>
            <a:ext cx="4956175" cy="1141414"/>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19" y="3429001"/>
            <a:ext cx="1018384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129837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385203"/>
            <a:ext cx="7424927" cy="1906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19" y="3429003"/>
            <a:ext cx="1018384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4" y="3429003"/>
            <a:ext cx="1018384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3402303"/>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6" y="384051"/>
            <a:ext cx="11045824"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2" y="384049"/>
            <a:ext cx="4963924" cy="11431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1" y="384046"/>
            <a:ext cx="4963924" cy="1143158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213415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5203"/>
            <a:ext cx="4952999" cy="457358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2" y="384049"/>
            <a:ext cx="4963924" cy="11431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1" y="384046"/>
            <a:ext cx="4963924" cy="1143158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239987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3" y="384051"/>
            <a:ext cx="11039477"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2" y="3429003"/>
            <a:ext cx="496392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2" y="3429005"/>
            <a:ext cx="4963924" cy="85724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2" y="384051"/>
            <a:ext cx="4963924" cy="152558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1" y="384051"/>
            <a:ext cx="4963924" cy="152558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21413972"/>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5203"/>
            <a:ext cx="4949826" cy="457358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2" y="3429003"/>
            <a:ext cx="4963924" cy="8572498"/>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2" y="3429005"/>
            <a:ext cx="4963924" cy="8572498"/>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2" y="384051"/>
            <a:ext cx="4963924" cy="1525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1" y="384051"/>
            <a:ext cx="4963924" cy="15255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550996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4049"/>
            <a:ext cx="4949826" cy="1141414"/>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9"/>
            <a:ext cx="4956175" cy="1141414"/>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5"/>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2" y="576074"/>
            <a:ext cx="1217845"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3"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4" y="3429001"/>
            <a:ext cx="4963924" cy="8572502"/>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2" y="3429001"/>
            <a:ext cx="4963924" cy="8572502"/>
          </a:xfrm>
          <a:prstGeom prst="rect">
            <a:avLst/>
          </a:prstGeom>
        </p:spPr>
        <p:txBody>
          <a:bodyPr/>
          <a:lstStyle>
            <a:lvl1pPr defTabSz="1161258">
              <a:lnSpc>
                <a:spcPct val="100000"/>
              </a:lnSpc>
              <a:spcBef>
                <a:spcPts val="0"/>
              </a:spcBef>
              <a:defRPr sz="2800" b="0" i="0">
                <a:solidFill>
                  <a:schemeClr val="tx1"/>
                </a:solidFill>
                <a:latin typeface="IBM Plex Sans Light" panose="020B0403050203000203" pitchFamily="34" charset="0"/>
              </a:defRPr>
            </a:lvl1pPr>
            <a:lvl2pPr defTabSz="1161258">
              <a:lnSpc>
                <a:spcPct val="100000"/>
              </a:lnSpc>
              <a:spcBef>
                <a:spcPts val="0"/>
              </a:spcBef>
              <a:defRPr sz="2800" b="0" i="0">
                <a:solidFill>
                  <a:schemeClr val="tx1"/>
                </a:solidFill>
                <a:latin typeface="IBM Plex Sans Light" panose="020B0403050203000203" pitchFamily="34" charset="0"/>
              </a:defRPr>
            </a:lvl2pPr>
            <a:lvl3pPr defTabSz="1161258">
              <a:lnSpc>
                <a:spcPct val="100000"/>
              </a:lnSpc>
              <a:spcBef>
                <a:spcPts val="0"/>
              </a:spcBef>
              <a:defRPr sz="2800" b="0" i="0">
                <a:solidFill>
                  <a:schemeClr val="tx1"/>
                </a:solidFill>
                <a:latin typeface="IBM Plex Sans Light" panose="020B0403050203000203" pitchFamily="34" charset="0"/>
              </a:defRPr>
            </a:lvl3pPr>
            <a:lvl4pPr defTabSz="1161258">
              <a:lnSpc>
                <a:spcPct val="100000"/>
              </a:lnSpc>
              <a:spcBef>
                <a:spcPts val="0"/>
              </a:spcBef>
              <a:defRPr sz="28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87173292"/>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4"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4" y="6473954"/>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1"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7"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80" y="2456592"/>
            <a:ext cx="6670674" cy="3067904"/>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5" y="2456595"/>
            <a:ext cx="6670674" cy="3067902"/>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8" y="8362098"/>
            <a:ext cx="6670674" cy="3067896"/>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9" y="8362097"/>
            <a:ext cx="6670674" cy="3067894"/>
          </a:xfrm>
          <a:prstGeom prst="rect">
            <a:avLst/>
          </a:prstGeom>
        </p:spPr>
        <p:txBody>
          <a:bodyPr/>
          <a:lstStyle>
            <a:lvl1pPr defTabSz="1161258">
              <a:lnSpc>
                <a:spcPct val="100000"/>
              </a:lnSpc>
              <a:spcBef>
                <a:spcPts val="0"/>
              </a:spcBef>
              <a:defRPr sz="4400" b="0" i="0">
                <a:solidFill>
                  <a:schemeClr val="tx1"/>
                </a:solidFill>
                <a:latin typeface="IBM Plex Sans Light" panose="020B0403050203000203" pitchFamily="34" charset="0"/>
              </a:defRPr>
            </a:lvl1pPr>
            <a:lvl2pPr defTabSz="1161258">
              <a:lnSpc>
                <a:spcPct val="100000"/>
              </a:lnSpc>
              <a:spcBef>
                <a:spcPts val="0"/>
              </a:spcBef>
              <a:defRPr sz="4400" b="0" i="0">
                <a:solidFill>
                  <a:schemeClr val="tx1"/>
                </a:solidFill>
                <a:latin typeface="IBM Plex Sans Light" panose="020B0403050203000203" pitchFamily="34" charset="0"/>
              </a:defRPr>
            </a:lvl2pPr>
            <a:lvl3pPr defTabSz="1161258">
              <a:lnSpc>
                <a:spcPct val="100000"/>
              </a:lnSpc>
              <a:spcBef>
                <a:spcPts val="0"/>
              </a:spcBef>
              <a:defRPr sz="4400" b="0" i="0">
                <a:solidFill>
                  <a:schemeClr val="tx1"/>
                </a:solidFill>
                <a:latin typeface="IBM Plex Sans Light" panose="020B0403050203000203" pitchFamily="34" charset="0"/>
              </a:defRPr>
            </a:lvl3pPr>
            <a:lvl4pPr defTabSz="1161258">
              <a:lnSpc>
                <a:spcPct val="100000"/>
              </a:lnSpc>
              <a:spcBef>
                <a:spcPts val="0"/>
              </a:spcBef>
              <a:defRPr sz="44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5584607"/>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682498"/>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1"/>
            <a:ext cx="4956175" cy="1141414"/>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82192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1527050"/>
            <a:ext cx="11044238"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385202"/>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6442561"/>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5203"/>
            <a:ext cx="4956175" cy="457358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30"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5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80" y="6656833"/>
            <a:ext cx="4963924" cy="53342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30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2329558"/>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1"/>
            <a:ext cx="11050589" cy="4573586"/>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30"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5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80" y="6656833"/>
            <a:ext cx="4963924" cy="53342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301" y="6656834"/>
            <a:ext cx="4963924" cy="533424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376940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1"/>
            <a:ext cx="4949826" cy="4573590"/>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9" y="576075"/>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9" y="6667499"/>
            <a:ext cx="4963924" cy="49529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7821"/>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4" y="385200"/>
            <a:ext cx="4949826"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1"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3" y="57607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1"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3"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3" y="6694634"/>
            <a:ext cx="402334" cy="403224"/>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5"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30" y="1427413"/>
            <a:ext cx="4963924" cy="371608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51" y="1427413"/>
            <a:ext cx="4963924" cy="371607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30" y="7518834"/>
            <a:ext cx="4963924" cy="372065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51" y="7518837"/>
            <a:ext cx="4963924" cy="372065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9" y="1427408"/>
            <a:ext cx="4963924" cy="371608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9" y="7518837"/>
            <a:ext cx="4963924" cy="372065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8302295"/>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30"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51" y="576077"/>
            <a:ext cx="4963924"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30"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51" y="6667500"/>
            <a:ext cx="4963924" cy="495300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8" y="6665979"/>
            <a:ext cx="4963924" cy="495451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9" y="6667499"/>
            <a:ext cx="4963924" cy="495299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defTabSz="1161258">
              <a:lnSpc>
                <a:spcPct val="100000"/>
              </a:lnSpc>
              <a:spcBef>
                <a:spcPts val="0"/>
              </a:spcBef>
              <a:defRPr sz="3600" b="0" i="0">
                <a:solidFill>
                  <a:schemeClr val="tx1"/>
                </a:solidFill>
                <a:latin typeface="IBM Plex Sans Light" panose="020B0403050203000203" pitchFamily="34" charset="0"/>
              </a:defRPr>
            </a:lvl2pPr>
            <a:lvl3pPr defTabSz="1161258">
              <a:lnSpc>
                <a:spcPct val="100000"/>
              </a:lnSpc>
              <a:spcBef>
                <a:spcPts val="0"/>
              </a:spcBef>
              <a:defRPr sz="3600" b="0" i="0">
                <a:solidFill>
                  <a:schemeClr val="tx1"/>
                </a:solidFill>
                <a:latin typeface="IBM Plex Sans Light" panose="020B0403050203000203" pitchFamily="34" charset="0"/>
              </a:defRPr>
            </a:lvl3pPr>
            <a:lvl4pPr defTabSz="1161258">
              <a:lnSpc>
                <a:spcPct val="100000"/>
              </a:lnSpc>
              <a:spcBef>
                <a:spcPts val="0"/>
              </a:spcBef>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3312465"/>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1"/>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8"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7999" y="569917"/>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31"/>
            <a:ext cx="0" cy="114315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1" y="6665979"/>
            <a:ext cx="5026140" cy="495451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79"/>
            <a:ext cx="5026140" cy="495451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8" y="6701425"/>
            <a:ext cx="5026140" cy="4919058"/>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9" y="6665976"/>
            <a:ext cx="4978776" cy="495449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3" y="576077"/>
            <a:ext cx="4978776" cy="514508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4"/>
            <a:ext cx="4978776" cy="5145080"/>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6708357"/>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7"/>
            <a:ext cx="11049000" cy="12574586"/>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3"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9"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3629039"/>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2" y="12904631"/>
            <a:ext cx="267701"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3" y="3429001"/>
            <a:ext cx="4972489"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6785434"/>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802" y="12904631"/>
            <a:ext cx="267701" cy="246222"/>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3" y="565153"/>
            <a:ext cx="17151351" cy="125793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70" y="3429001"/>
            <a:ext cx="4963924" cy="8572502"/>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380742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0" y="12904629"/>
            <a:ext cx="269341"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10203064"/>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0" y="12904629"/>
            <a:ext cx="269341"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7" y="569914"/>
            <a:ext cx="23244176"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8300782"/>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17123"/>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18875"/>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901" y="6117123"/>
            <a:ext cx="2328217"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901" y="9525001"/>
            <a:ext cx="2328217"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901" y="2646073"/>
            <a:ext cx="2328217"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1"/>
            <a:ext cx="4949826" cy="1525590"/>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5" y="2618877"/>
            <a:ext cx="5756495" cy="252462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5" y="6117126"/>
            <a:ext cx="5756495"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8" y="6144323"/>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8" y="9552201"/>
            <a:ext cx="247332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8" y="2646073"/>
            <a:ext cx="247332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9" y="6165249"/>
            <a:ext cx="229107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9" y="9573127"/>
            <a:ext cx="2291074" cy="2476502"/>
          </a:xfrm>
          <a:prstGeom prst="rect">
            <a:avLst/>
          </a:prstGeom>
          <a:solidFill>
            <a:srgbClr val="E0E0E0"/>
          </a:solidFill>
        </p:spPr>
        <p:txBody>
          <a:bodyPr anchor="ctr"/>
          <a:lstStyle>
            <a:lvl1pPr marL="0" marR="0" indent="0" algn="ctr" defTabSz="243834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34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9" y="2667001"/>
            <a:ext cx="2291074" cy="2476502"/>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9" y="2667003"/>
            <a:ext cx="5843619" cy="2524626"/>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9" y="6165250"/>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9" y="9573128"/>
            <a:ext cx="5843619" cy="2460304"/>
          </a:xfrm>
          <a:prstGeom prst="rect">
            <a:avLst/>
          </a:prstGeom>
        </p:spPr>
        <p:txBody>
          <a:bodyPr/>
          <a:lstStyle>
            <a:lvl1pPr defTabSz="1161258">
              <a:lnSpc>
                <a:spcPct val="100000"/>
              </a:lnSpc>
              <a:spcBef>
                <a:spcPts val="0"/>
              </a:spcBef>
              <a:defRPr sz="3600" b="0" i="0">
                <a:solidFill>
                  <a:schemeClr val="tx1"/>
                </a:solidFill>
                <a:latin typeface="IBM Plex Sans Light" panose="020B0403050203000203" pitchFamily="34" charset="0"/>
              </a:defRPr>
            </a:lvl1pPr>
            <a:lvl2pPr marL="327592"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784"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376" indent="-327592" defTabSz="116125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5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21486332"/>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3"/>
            <a:ext cx="4949826" cy="4573586"/>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7"/>
            <a:ext cx="17145000" cy="11431586"/>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4924194"/>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4"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49053943"/>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385202"/>
            <a:ext cx="4949826"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0303498"/>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5200"/>
            <a:ext cx="4956175" cy="2859088"/>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4"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7" y="12804778"/>
            <a:ext cx="4956175"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3" y="569917"/>
            <a:ext cx="4952999" cy="11431586"/>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0" indent="-146300">
              <a:lnSpc>
                <a:spcPct val="120000"/>
              </a:lnSpc>
              <a:spcBef>
                <a:spcPts val="0"/>
              </a:spcBef>
              <a:defRPr sz="1600" b="0" i="0">
                <a:solidFill>
                  <a:schemeClr val="tx1"/>
                </a:solidFill>
                <a:latin typeface="IBM Plex Sans" panose="020B0503050203000203" pitchFamily="34" charset="0"/>
              </a:defRPr>
            </a:lvl2pPr>
            <a:lvl3pPr marL="292600" indent="-146300">
              <a:lnSpc>
                <a:spcPct val="120000"/>
              </a:lnSpc>
              <a:spcBef>
                <a:spcPts val="0"/>
              </a:spcBef>
              <a:defRPr sz="1600" b="0" i="0">
                <a:solidFill>
                  <a:schemeClr val="tx1"/>
                </a:solidFill>
                <a:latin typeface="IBM Plex Sans" panose="020B0503050203000203" pitchFamily="34" charset="0"/>
              </a:defRPr>
            </a:lvl3pPr>
            <a:lvl4pPr marL="438902" indent="-146300">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5"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67103364"/>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4" y="6168462"/>
            <a:ext cx="3456432" cy="1379080"/>
          </a:xfrm>
          <a:prstGeom prst="rect">
            <a:avLst/>
          </a:prstGeom>
        </p:spPr>
      </p:pic>
    </p:spTree>
    <p:extLst>
      <p:ext uri="{BB962C8B-B14F-4D97-AF65-F5344CB8AC3E}">
        <p14:creationId xmlns:p14="http://schemas.microsoft.com/office/powerpoint/2010/main" val="1517377395"/>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051A-7070-4A47-EFBE-24145D71DD13}"/>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2CE85AA7-7F71-DEA5-42E8-4903F04E7EB3}"/>
              </a:ext>
            </a:extLst>
          </p:cNvPr>
          <p:cNvSpPr>
            <a:spLocks noGrp="1"/>
          </p:cNvSpPr>
          <p:nvPr>
            <p:ph type="subTitle" idx="1"/>
          </p:nvPr>
        </p:nvSpPr>
        <p:spPr>
          <a:xfrm>
            <a:off x="3048397" y="7204075"/>
            <a:ext cx="18290381" cy="3311526"/>
          </a:xfrm>
        </p:spPr>
        <p:txBody>
          <a:bodyPr/>
          <a:lstStyle>
            <a:lvl1pPr marL="0" indent="0" algn="ctr">
              <a:buNone/>
              <a:defRPr sz="4800"/>
            </a:lvl1pPr>
            <a:lvl2pPr marL="914378" indent="0" algn="ctr">
              <a:buNone/>
              <a:defRPr sz="4000"/>
            </a:lvl2pPr>
            <a:lvl3pPr marL="1828754" indent="0" algn="ctr">
              <a:buNone/>
              <a:defRPr sz="3600"/>
            </a:lvl3pPr>
            <a:lvl4pPr marL="2743132" indent="0" algn="ctr">
              <a:buNone/>
              <a:defRPr sz="3200"/>
            </a:lvl4pPr>
            <a:lvl5pPr marL="3657508" indent="0" algn="ctr">
              <a:buNone/>
              <a:defRPr sz="3200"/>
            </a:lvl5pPr>
            <a:lvl6pPr marL="4571886" indent="0" algn="ctr">
              <a:buNone/>
              <a:defRPr sz="3200"/>
            </a:lvl6pPr>
            <a:lvl7pPr marL="5486262" indent="0" algn="ctr">
              <a:buNone/>
              <a:defRPr sz="3200"/>
            </a:lvl7pPr>
            <a:lvl8pPr marL="6400640" indent="0" algn="ctr">
              <a:buNone/>
              <a:defRPr sz="3200"/>
            </a:lvl8pPr>
            <a:lvl9pPr marL="7315018"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9B952648-C764-2DDA-FDEB-508616D6293E}"/>
              </a:ext>
            </a:extLst>
          </p:cNvPr>
          <p:cNvSpPr>
            <a:spLocks noGrp="1"/>
          </p:cNvSpPr>
          <p:nvPr>
            <p:ph type="dt" sz="half" idx="10"/>
          </p:nvPr>
        </p:nvSpPr>
        <p:spPr/>
        <p:txBody>
          <a:bodyPr/>
          <a:lstStyle/>
          <a:p>
            <a:fld id="{4DA9FB3A-20F2-4737-8930-EDC33376DF83}" type="datetimeFigureOut">
              <a:rPr lang="en-US" smtClean="0"/>
              <a:t>3/28/24</a:t>
            </a:fld>
            <a:endParaRPr lang="en-US"/>
          </a:p>
        </p:txBody>
      </p:sp>
      <p:sp>
        <p:nvSpPr>
          <p:cNvPr id="5" name="Footer Placeholder 4">
            <a:extLst>
              <a:ext uri="{FF2B5EF4-FFF2-40B4-BE49-F238E27FC236}">
                <a16:creationId xmlns:a16="http://schemas.microsoft.com/office/drawing/2014/main" id="{834FAE88-2D96-10AA-7FE6-2C006C89D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A14FC-FEE1-0D6A-293C-1318A7DA4FC2}"/>
              </a:ext>
            </a:extLst>
          </p:cNvPr>
          <p:cNvSpPr>
            <a:spLocks noGrp="1"/>
          </p:cNvSpPr>
          <p:nvPr>
            <p:ph type="sldNum" sz="quarter" idx="12"/>
          </p:nvPr>
        </p:nvSpPr>
        <p:spPr/>
        <p:txBody>
          <a:bodyPr/>
          <a:lstStyle/>
          <a:p>
            <a:fld id="{CBCEE2DB-2DD7-42AB-A155-F98573B93BB8}" type="slidenum">
              <a:rPr lang="en-US" smtClean="0"/>
              <a:t>‹#›</a:t>
            </a:fld>
            <a:endParaRPr lang="en-US"/>
          </a:p>
        </p:txBody>
      </p:sp>
    </p:spTree>
    <p:extLst>
      <p:ext uri="{BB962C8B-B14F-4D97-AF65-F5344CB8AC3E}">
        <p14:creationId xmlns:p14="http://schemas.microsoft.com/office/powerpoint/2010/main" val="336024338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28" indent="-255928">
              <a:lnSpc>
                <a:spcPct val="110000"/>
              </a:lnSpc>
              <a:spcBef>
                <a:spcPts val="0"/>
              </a:spcBef>
              <a:defRPr sz="2800" b="0" i="0">
                <a:solidFill>
                  <a:schemeClr val="tx1"/>
                </a:solidFill>
                <a:latin typeface="IBM Plex Sans Light" panose="020B0403050203000203" pitchFamily="34" charset="0"/>
              </a:defRPr>
            </a:lvl2pPr>
            <a:lvl3pPr marL="511860" indent="-255928">
              <a:lnSpc>
                <a:spcPct val="110000"/>
              </a:lnSpc>
              <a:spcBef>
                <a:spcPts val="0"/>
              </a:spcBef>
              <a:defRPr sz="2800" b="0" i="0">
                <a:solidFill>
                  <a:schemeClr val="tx1"/>
                </a:solidFill>
                <a:latin typeface="IBM Plex Sans Light" panose="020B0403050203000203" pitchFamily="34" charset="0"/>
              </a:defRPr>
            </a:lvl3pPr>
            <a:lvl4pPr marL="767788" indent="-255928">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Group Name / DOC ID / Month XX, 2022 / © 2022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096957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44693" y="12951799"/>
            <a:ext cx="270907" cy="246222"/>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6668371"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3"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59"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6" y="569917"/>
            <a:ext cx="4950471" cy="1525590"/>
          </a:xfrm>
          <a:prstGeom prst="rect">
            <a:avLst/>
          </a:prstGeom>
        </p:spPr>
        <p:txBody>
          <a:bodyPr/>
          <a:lstStyle>
            <a:lvl1pPr>
              <a:defRPr sz="2800"/>
            </a:lvl1pPr>
          </a:lstStyle>
          <a:p>
            <a:r>
              <a:t>28/36/44pt short headline, 3 lines maximum, sentence case</a:t>
            </a:r>
          </a:p>
        </p:txBody>
      </p:sp>
      <p:sp>
        <p:nvSpPr>
          <p:cNvPr id="190" name="Text Placeholder 2"/>
          <p:cNvSpPr txBox="1">
            <a:spLocks noGrp="1"/>
          </p:cNvSpPr>
          <p:nvPr>
            <p:ph type="body" sz="quarter" idx="25"/>
          </p:nvPr>
        </p:nvSpPr>
        <p:spPr>
          <a:xfrm>
            <a:off x="568403"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1" y="12942156"/>
            <a:ext cx="8570442" cy="259752"/>
          </a:xfrm>
          <a:prstGeom prst="rect">
            <a:avLst/>
          </a:prstGeom>
        </p:spPr>
        <p:txBody>
          <a:bodyPr anchor="b">
            <a:spAutoFit/>
          </a:bodyPr>
          <a:lstStyle>
            <a:lvl1pPr defTabSz="1828465">
              <a:lnSpc>
                <a:spcPct val="110000"/>
              </a:lnSpc>
              <a:defRPr sz="1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35125025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6" name="Picture"/>
          <p:cNvPicPr>
            <a:picLocks noChangeAspect="1"/>
          </p:cNvPicPr>
          <p:nvPr/>
        </p:nvPicPr>
        <p:blipFill>
          <a:blip r:embed="rId2"/>
          <a:srcRect/>
          <a:stretch/>
        </p:blipFill>
        <p:spPr>
          <a:xfrm>
            <a:off x="22386423" y="12547345"/>
            <a:ext cx="1391079" cy="554954"/>
          </a:xfrm>
          <a:prstGeom prst="rect">
            <a:avLst/>
          </a:prstGeom>
        </p:spPr>
      </p:pic>
    </p:spTree>
    <p:extLst>
      <p:ext uri="{BB962C8B-B14F-4D97-AF65-F5344CB8AC3E}">
        <p14:creationId xmlns:p14="http://schemas.microsoft.com/office/powerpoint/2010/main" val="28381798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199833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2752836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534134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5" y="1223"/>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18256079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p:nvPicPr>
        <p:blipFill>
          <a:blip r:embed="rId2"/>
          <a:stretch>
            <a:fillRect/>
          </a:stretch>
        </p:blipFill>
        <p:spPr>
          <a:xfrm>
            <a:off x="0" y="3"/>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27772609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37813304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2" y="1223"/>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6084396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p:nvPicPr>
        <p:blipFill>
          <a:blip r:embed="rId3"/>
          <a:srcRect/>
          <a:stretch/>
        </p:blipFill>
        <p:spPr>
          <a:xfrm>
            <a:off x="22386423" y="12547345"/>
            <a:ext cx="1391079" cy="554954"/>
          </a:xfrm>
          <a:prstGeom prst="rect">
            <a:avLst/>
          </a:prstGeom>
        </p:spPr>
      </p:pic>
    </p:spTree>
    <p:extLst>
      <p:ext uri="{BB962C8B-B14F-4D97-AF65-F5344CB8AC3E}">
        <p14:creationId xmlns:p14="http://schemas.microsoft.com/office/powerpoint/2010/main" val="41532614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496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64" indent="0">
              <a:buNone/>
              <a:defRPr/>
            </a:lvl3pPr>
            <a:lvl4pPr marL="1159572" indent="0">
              <a:buNone/>
              <a:defRPr/>
            </a:lvl4pPr>
            <a:lvl5pPr marL="1684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464" indent="0">
              <a:buNone/>
              <a:defRPr/>
            </a:lvl3pPr>
            <a:lvl4pPr marL="1159572" indent="0">
              <a:buNone/>
              <a:defRPr/>
            </a:lvl4pPr>
            <a:lvl5pPr marL="1684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6949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1"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529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1"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6629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591"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22047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2"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1208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57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98033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7">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1615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1640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85760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99724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075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5802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2345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84270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p:nvCxnSpPr>
        <p:spPr bwMode="auto">
          <a:xfrm flipV="1">
            <a:off x="18280870"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p:nvCxnSpPr>
        <p:spPr bwMode="auto">
          <a:xfrm>
            <a:off x="12781302"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6651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p:nvCxnSpPr>
        <p:spPr bwMode="auto">
          <a:xfrm>
            <a:off x="609684"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p:nvCxnSpPr>
        <p:spPr bwMode="auto">
          <a:xfrm>
            <a:off x="1278130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p:nvCxnSpPr>
        <p:spPr bwMode="auto">
          <a:xfrm flipV="1">
            <a:off x="18284428" y="626541"/>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4135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797">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9"/>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37663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81422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28129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p:nvCxnSpPr>
        <p:spPr bwMode="auto">
          <a:xfrm flipV="1">
            <a:off x="12193588"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p:nvCxnSpPr>
        <p:spPr bwMode="auto">
          <a:xfrm flipV="1">
            <a:off x="6090843"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p:nvCxnSpPr>
        <p:spPr bwMode="auto">
          <a:xfrm flipV="1">
            <a:off x="18284430" y="626537"/>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68490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4"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7761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02568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9053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7">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0820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91" y="536448"/>
            <a:ext cx="17095228" cy="11452352"/>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72529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07881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9878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464" indent="0">
              <a:buNone/>
              <a:defRPr/>
            </a:lvl3pPr>
            <a:lvl4pPr marL="1159572" indent="0">
              <a:buNone/>
              <a:defRPr/>
            </a:lvl4pPr>
            <a:lvl5pPr marL="168434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5843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bm sign-off (blue6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5" y="6167694"/>
            <a:ext cx="3460733" cy="1380616"/>
          </a:xfrm>
          <a:prstGeom prst="rect">
            <a:avLst/>
          </a:prstGeom>
        </p:spPr>
      </p:pic>
    </p:spTree>
    <p:extLst>
      <p:ext uri="{BB962C8B-B14F-4D97-AF65-F5344CB8AC3E}">
        <p14:creationId xmlns:p14="http://schemas.microsoft.com/office/powerpoint/2010/main" val="35165761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bm sign-off (blue80)">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7" y="6167694"/>
            <a:ext cx="3460729" cy="1380616"/>
          </a:xfrm>
          <a:prstGeom prst="rect">
            <a:avLst/>
          </a:prstGeom>
        </p:spPr>
      </p:pic>
    </p:spTree>
    <p:extLst>
      <p:ext uri="{BB962C8B-B14F-4D97-AF65-F5344CB8AC3E}">
        <p14:creationId xmlns:p14="http://schemas.microsoft.com/office/powerpoint/2010/main" val="12442673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bm sign-off (black)">
    <p:spTree>
      <p:nvGrpSpPr>
        <p:cNvPr id="1" name=""/>
        <p:cNvGrpSpPr/>
        <p:nvPr/>
      </p:nvGrpSpPr>
      <p:grpSpPr>
        <a:xfrm>
          <a:off x="0" y="0"/>
          <a:ext cx="0" cy="0"/>
          <a:chOff x="0" y="0"/>
          <a:chExt cx="0" cy="0"/>
        </a:xfrm>
      </p:grpSpPr>
      <p:pic>
        <p:nvPicPr>
          <p:cNvPr id="5" name="Picture"/>
          <p:cNvPicPr>
            <a:picLocks noChangeAspect="1"/>
          </p:cNvPicPr>
          <p:nvPr/>
        </p:nvPicPr>
        <p:blipFill>
          <a:blip r:embed="rId2"/>
          <a:srcRect/>
          <a:stretch/>
        </p:blipFill>
        <p:spPr>
          <a:xfrm>
            <a:off x="10463225" y="6167695"/>
            <a:ext cx="3460733" cy="1380618"/>
          </a:xfrm>
          <a:prstGeom prst="rect">
            <a:avLst/>
          </a:prstGeom>
        </p:spPr>
      </p:pic>
    </p:spTree>
    <p:extLst>
      <p:ext uri="{BB962C8B-B14F-4D97-AF65-F5344CB8AC3E}">
        <p14:creationId xmlns:p14="http://schemas.microsoft.com/office/powerpoint/2010/main" val="397530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F511-4AF3-8F71-9FA1-BB28DBCF7C54}"/>
              </a:ext>
            </a:extLst>
          </p:cNvPr>
          <p:cNvSpPr>
            <a:spLocks noGrp="1"/>
          </p:cNvSpPr>
          <p:nvPr>
            <p:ph type="ctrTitle"/>
          </p:nvPr>
        </p:nvSpPr>
        <p:spPr>
          <a:xfrm>
            <a:off x="3048397" y="2244726"/>
            <a:ext cx="18290381" cy="4775200"/>
          </a:xfrm>
        </p:spPr>
        <p:txBody>
          <a:bodyPr anchor="b"/>
          <a:lstStyle>
            <a:lvl1pPr algn="ctr">
              <a:defRPr sz="11997"/>
            </a:lvl1pPr>
          </a:lstStyle>
          <a:p>
            <a:r>
              <a:rPr lang="en-US"/>
              <a:t>Click to edit Master title style</a:t>
            </a:r>
          </a:p>
        </p:txBody>
      </p:sp>
      <p:sp>
        <p:nvSpPr>
          <p:cNvPr id="3" name="Subtitle 2">
            <a:extLst>
              <a:ext uri="{FF2B5EF4-FFF2-40B4-BE49-F238E27FC236}">
                <a16:creationId xmlns:a16="http://schemas.microsoft.com/office/drawing/2014/main" id="{A64A8A98-EDAC-953B-0A97-4550BDAE59FC}"/>
              </a:ext>
            </a:extLst>
          </p:cNvPr>
          <p:cNvSpPr>
            <a:spLocks noGrp="1"/>
          </p:cNvSpPr>
          <p:nvPr>
            <p:ph type="subTitle" idx="1"/>
          </p:nvPr>
        </p:nvSpPr>
        <p:spPr>
          <a:xfrm>
            <a:off x="3048397" y="7204076"/>
            <a:ext cx="18290381" cy="3311524"/>
          </a:xfrm>
        </p:spPr>
        <p:txBody>
          <a:bodyPr/>
          <a:lstStyle>
            <a:lvl1pPr marL="0" indent="0" algn="ctr">
              <a:buNone/>
              <a:defRPr sz="4800"/>
            </a:lvl1pPr>
            <a:lvl2pPr marL="914127" indent="0" algn="ctr">
              <a:buNone/>
              <a:defRPr sz="4000"/>
            </a:lvl2pPr>
            <a:lvl3pPr marL="1828251" indent="0" algn="ctr">
              <a:buNone/>
              <a:defRPr sz="3600"/>
            </a:lvl3pPr>
            <a:lvl4pPr marL="2742378" indent="0" algn="ctr">
              <a:buNone/>
              <a:defRPr sz="3200"/>
            </a:lvl4pPr>
            <a:lvl5pPr marL="3656502" indent="0" algn="ctr">
              <a:buNone/>
              <a:defRPr sz="3200"/>
            </a:lvl5pPr>
            <a:lvl6pPr marL="4570629" indent="0" algn="ctr">
              <a:buNone/>
              <a:defRPr sz="3200"/>
            </a:lvl6pPr>
            <a:lvl7pPr marL="5484753" indent="0" algn="ctr">
              <a:buNone/>
              <a:defRPr sz="3200"/>
            </a:lvl7pPr>
            <a:lvl8pPr marL="6398880" indent="0" algn="ctr">
              <a:buNone/>
              <a:defRPr sz="3200"/>
            </a:lvl8pPr>
            <a:lvl9pPr marL="7313005"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577B7288-DEE8-EC6E-1C2C-C63ABACBC117}"/>
              </a:ext>
            </a:extLst>
          </p:cNvPr>
          <p:cNvSpPr>
            <a:spLocks noGrp="1"/>
          </p:cNvSpPr>
          <p:nvPr>
            <p:ph type="dt" sz="half" idx="10"/>
          </p:nvPr>
        </p:nvSpPr>
        <p:spPr/>
        <p:txBody>
          <a:bodyPr/>
          <a:lstStyle/>
          <a:p>
            <a:fld id="{C8BF14AF-6C1B-AF48-B938-5421A0D328E3}" type="datetimeFigureOut">
              <a:rPr lang="en-US" smtClean="0"/>
              <a:t>3/28/24</a:t>
            </a:fld>
            <a:endParaRPr lang="en-US" dirty="0"/>
          </a:p>
        </p:txBody>
      </p:sp>
      <p:sp>
        <p:nvSpPr>
          <p:cNvPr id="5" name="Footer Placeholder 4">
            <a:extLst>
              <a:ext uri="{FF2B5EF4-FFF2-40B4-BE49-F238E27FC236}">
                <a16:creationId xmlns:a16="http://schemas.microsoft.com/office/drawing/2014/main" id="{D54DD9B8-AA62-18BC-C74F-FA2CB73EFB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C769FE-3115-84A5-BB2C-23C7276B7CD3}"/>
              </a:ext>
            </a:extLst>
          </p:cNvPr>
          <p:cNvSpPr>
            <a:spLocks noGrp="1"/>
          </p:cNvSpPr>
          <p:nvPr>
            <p:ph type="sldNum" sz="quarter" idx="12"/>
          </p:nvPr>
        </p:nvSpPr>
        <p:spPr/>
        <p:txBody>
          <a:bodyPr/>
          <a:lstStyle/>
          <a:p>
            <a:fld id="{C8BD0C93-594B-8744-BB4B-3542166D5890}" type="slidenum">
              <a:rPr lang="en-US" smtClean="0"/>
              <a:t>‹#›</a:t>
            </a:fld>
            <a:endParaRPr lang="en-US" dirty="0"/>
          </a:p>
        </p:txBody>
      </p:sp>
    </p:spTree>
    <p:extLst>
      <p:ext uri="{BB962C8B-B14F-4D97-AF65-F5344CB8AC3E}">
        <p14:creationId xmlns:p14="http://schemas.microsoft.com/office/powerpoint/2010/main" val="20461570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38500" y="383876"/>
            <a:ext cx="11050589" cy="2859088"/>
          </a:xfrm>
        </p:spPr>
        <p:txBody>
          <a:bodyPr rIns="457200"/>
          <a:lstStyle>
            <a:lvl1pPr>
              <a:lnSpc>
                <a:spcPct val="100000"/>
              </a:lnSpc>
              <a:defRPr sz="5685">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72022" y="12952565"/>
            <a:ext cx="240481" cy="218778"/>
          </a:xfrm>
          <a:prstGeom prst="rect">
            <a:avLst/>
          </a:prstGeom>
          <a:ln w="12700">
            <a:miter lim="400000"/>
          </a:ln>
        </p:spPr>
        <p:txBody>
          <a:bodyPr wrap="none" lIns="0" tIns="0" rIns="0" bIns="0" anchor="ctr">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9" y="12804236"/>
            <a:ext cx="4956175" cy="381000"/>
          </a:xfrm>
        </p:spPr>
        <p:txBody>
          <a:bodyPr/>
          <a:lstStyle/>
          <a:p>
            <a:r>
              <a:rPr lang="en-US" dirty="0"/>
              <a:t>IBM Think 2023 / © 2023 IBM Corporation</a:t>
            </a:r>
          </a:p>
        </p:txBody>
      </p:sp>
    </p:spTree>
    <p:extLst>
      <p:ext uri="{BB962C8B-B14F-4D97-AF65-F5344CB8AC3E}">
        <p14:creationId xmlns:p14="http://schemas.microsoft.com/office/powerpoint/2010/main" val="244332261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4238" y="3183"/>
          <a:ext cx="4233" cy="3174"/>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4" name="Object 3" hidden="1"/>
                      <p:cNvPicPr/>
                      <p:nvPr/>
                    </p:nvPicPr>
                    <p:blipFill>
                      <a:blip r:embed="rId4"/>
                      <a:stretch>
                        <a:fillRect/>
                      </a:stretch>
                    </p:blipFill>
                    <p:spPr>
                      <a:xfrm>
                        <a:off x="4238" y="3183"/>
                        <a:ext cx="4233" cy="3174"/>
                      </a:xfrm>
                      <a:prstGeom prst="rect">
                        <a:avLst/>
                      </a:prstGeom>
                    </p:spPr>
                  </p:pic>
                </p:oleObj>
              </mc:Fallback>
            </mc:AlternateContent>
          </a:graphicData>
        </a:graphic>
      </p:graphicFrame>
      <p:sp>
        <p:nvSpPr>
          <p:cNvPr id="2" name="Title 1"/>
          <p:cNvSpPr>
            <a:spLocks noGrp="1"/>
          </p:cNvSpPr>
          <p:nvPr>
            <p:ph type="title"/>
          </p:nvPr>
        </p:nvSpPr>
        <p:spPr>
          <a:xfrm>
            <a:off x="518152" y="250338"/>
            <a:ext cx="22549670" cy="1148976"/>
          </a:xfrm>
        </p:spPr>
        <p:txBody>
          <a:bodyPr/>
          <a:lstStyle>
            <a:lvl1pPr>
              <a:defRPr>
                <a:latin typeface="IBM Plex Sans" panose="020B0503050203000203"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buClr>
                <a:schemeClr val="tx1"/>
              </a:buClr>
              <a:defRPr>
                <a:solidFill>
                  <a:schemeClr val="tx1"/>
                </a:solidFill>
                <a:latin typeface="IBM Plex Sans" panose="020B0503050203000203" pitchFamily="34" charset="0"/>
                <a:cs typeface="Arial" pitchFamily="34" charset="0"/>
              </a:defRPr>
            </a:lvl1pPr>
            <a:lvl2pPr>
              <a:buClr>
                <a:schemeClr val="tx1"/>
              </a:buClr>
              <a:defRPr>
                <a:solidFill>
                  <a:schemeClr val="tx1"/>
                </a:solidFill>
                <a:latin typeface="IBM Plex Sans" panose="020B0503050203000203" pitchFamily="34" charset="0"/>
                <a:cs typeface="Arial" pitchFamily="34" charset="0"/>
              </a:defRPr>
            </a:lvl2pPr>
            <a:lvl3pPr>
              <a:buClr>
                <a:schemeClr val="tx1"/>
              </a:buClr>
              <a:defRPr>
                <a:solidFill>
                  <a:schemeClr val="tx1"/>
                </a:solidFill>
                <a:latin typeface="IBM Plex Sans" panose="020B0503050203000203" pitchFamily="34" charset="0"/>
                <a:cs typeface="Arial" pitchFamily="34" charset="0"/>
              </a:defRPr>
            </a:lvl3pPr>
            <a:lvl4pPr>
              <a:buClr>
                <a:schemeClr val="tx1"/>
              </a:buClr>
              <a:defRPr>
                <a:solidFill>
                  <a:schemeClr val="tx1"/>
                </a:solidFill>
                <a:latin typeface="IBM Plex Sans" panose="020B0503050203000203" pitchFamily="34" charset="0"/>
              </a:defRPr>
            </a:lvl4pPr>
            <a:lvl5pPr>
              <a:defRPr>
                <a:latin typeface="HelvNeue Light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Box 4"/>
          <p:cNvSpPr txBox="1"/>
          <p:nvPr userDrawn="1"/>
        </p:nvSpPr>
        <p:spPr>
          <a:xfrm>
            <a:off x="876419" y="13256764"/>
            <a:ext cx="1960785" cy="341632"/>
          </a:xfrm>
          <a:prstGeom prst="rect">
            <a:avLst/>
          </a:prstGeom>
          <a:noFill/>
        </p:spPr>
        <p:txBody>
          <a:bodyPr wrap="square" rtlCol="0" anchor="ctr">
            <a:spAutoFit/>
          </a:bodyPr>
          <a:lstStyle/>
          <a:p>
            <a:pPr fontAlgn="base">
              <a:lnSpc>
                <a:spcPct val="90000"/>
              </a:lnSpc>
              <a:spcBef>
                <a:spcPct val="0"/>
              </a:spcBef>
              <a:spcAft>
                <a:spcPct val="0"/>
              </a:spcAft>
            </a:pPr>
            <a:fld id="{9E5EBD0D-1F63-4584-AD74-0E25721BCF58}" type="slidenum">
              <a:rPr lang="en-US" sz="1800">
                <a:solidFill>
                  <a:srgbClr val="000000"/>
                </a:solidFill>
                <a:latin typeface="IBM Plex Sans" panose="020B0503050203000203" pitchFamily="34" charset="0"/>
                <a:cs typeface="Arial" panose="020B0604020202020204" pitchFamily="34" charset="0"/>
              </a:rPr>
              <a:pPr fontAlgn="base">
                <a:lnSpc>
                  <a:spcPct val="90000"/>
                </a:lnSpc>
                <a:spcBef>
                  <a:spcPct val="0"/>
                </a:spcBef>
                <a:spcAft>
                  <a:spcPct val="0"/>
                </a:spcAft>
              </a:pPr>
              <a:t>‹#›</a:t>
            </a:fld>
            <a:endParaRPr lang="en-US" sz="1800" dirty="0">
              <a:solidFill>
                <a:srgbClr val="000000"/>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29278011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23544693" y="12951801"/>
            <a:ext cx="270907" cy="246222"/>
          </a:xfrm>
          <a:prstGeom prst="rect">
            <a:avLst/>
          </a:prstGeom>
        </p:spPr>
        <p:txBody>
          <a:bodyPr/>
          <a:lstStyle/>
          <a:p>
            <a:fld id="{86CB4B4D-7CA3-9044-876B-883B54F8677D}" type="slidenum">
              <a:rPr/>
              <a:t>‹#›</a:t>
            </a:fld>
            <a:endParaRPr dirty="0"/>
          </a:p>
        </p:txBody>
      </p:sp>
      <p:sp>
        <p:nvSpPr>
          <p:cNvPr id="186" name="Text Placeholder 3"/>
          <p:cNvSpPr>
            <a:spLocks noGrp="1"/>
          </p:cNvSpPr>
          <p:nvPr>
            <p:ph type="body" sz="quarter" idx="21"/>
          </p:nvPr>
        </p:nvSpPr>
        <p:spPr>
          <a:xfrm>
            <a:off x="6668373" y="3429000"/>
            <a:ext cx="495205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12765163" y="3429000"/>
            <a:ext cx="4953645"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18861961" y="3429000"/>
            <a:ext cx="4959996"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567008" y="569919"/>
            <a:ext cx="4950471" cy="1525590"/>
          </a:xfrm>
          <a:prstGeom prst="rect">
            <a:avLst/>
          </a:prstGeom>
        </p:spPr>
        <p:txBody>
          <a:bodyPr/>
          <a:lstStyle>
            <a:lvl1pPr>
              <a:defRPr sz="2800"/>
            </a:lvl1pPr>
          </a:lstStyle>
          <a:p>
            <a:r>
              <a:t>28/36/44pt short headline, 3 lines maximum, sentence case</a:t>
            </a:r>
          </a:p>
        </p:txBody>
      </p:sp>
      <p:sp>
        <p:nvSpPr>
          <p:cNvPr id="190" name="Text Placeholder 2"/>
          <p:cNvSpPr txBox="1">
            <a:spLocks noGrp="1"/>
          </p:cNvSpPr>
          <p:nvPr>
            <p:ph type="body" sz="quarter" idx="25"/>
          </p:nvPr>
        </p:nvSpPr>
        <p:spPr>
          <a:xfrm>
            <a:off x="568405" y="3429000"/>
            <a:ext cx="4956819" cy="857250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568403" y="12942156"/>
            <a:ext cx="8570442" cy="259752"/>
          </a:xfrm>
          <a:prstGeom prst="rect">
            <a:avLst/>
          </a:prstGeom>
        </p:spPr>
        <p:txBody>
          <a:bodyPr anchor="b">
            <a:spAutoFit/>
          </a:bodyPr>
          <a:lstStyle>
            <a:lvl1pPr defTabSz="1828099">
              <a:lnSpc>
                <a:spcPct val="110000"/>
              </a:lnSpc>
              <a:defRPr sz="1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158870415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6" name="Picture"/>
          <p:cNvPicPr>
            <a:picLocks noChangeAspect="1"/>
          </p:cNvPicPr>
          <p:nvPr/>
        </p:nvPicPr>
        <p:blipFill>
          <a:blip r:embed="rId2"/>
          <a:srcRect/>
          <a:stretch/>
        </p:blipFill>
        <p:spPr>
          <a:xfrm>
            <a:off x="22386420" y="12547346"/>
            <a:ext cx="1391080" cy="554955"/>
          </a:xfrm>
          <a:prstGeom prst="rect">
            <a:avLst/>
          </a:prstGeom>
        </p:spPr>
      </p:pic>
    </p:spTree>
    <p:extLst>
      <p:ext uri="{BB962C8B-B14F-4D97-AF65-F5344CB8AC3E}">
        <p14:creationId xmlns:p14="http://schemas.microsoft.com/office/powerpoint/2010/main" val="3964065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3"/>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21363199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38" y="1221"/>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40787468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4" y="1221"/>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96064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p:nvPicPr>
        <p:blipFill>
          <a:blip r:embed="rId2"/>
          <a:srcRect/>
          <a:stretch/>
        </p:blipFill>
        <p:spPr>
          <a:xfrm>
            <a:off x="13944" y="1225"/>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19000616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p:nvPicPr>
        <p:blipFill>
          <a:blip r:embed="rId2"/>
          <a:stretch>
            <a:fillRect/>
          </a:stretch>
        </p:blipFill>
        <p:spPr>
          <a:xfrm>
            <a:off x="0" y="5"/>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watsonx Orchestrate / © 2024 IBM Corporation</a:t>
            </a:r>
            <a:endParaRPr lang="en-US" dirty="0"/>
          </a:p>
        </p:txBody>
      </p:sp>
      <p:pic>
        <p:nvPicPr>
          <p:cNvPr id="6" name="Picture"/>
          <p:cNvPicPr>
            <a:picLocks noChangeAspect="1"/>
          </p:cNvPicPr>
          <p:nvPr/>
        </p:nvPicPr>
        <p:blipFill>
          <a:blip r:embed="rId3"/>
          <a:srcRect/>
          <a:stretch/>
        </p:blipFill>
        <p:spPr>
          <a:xfrm>
            <a:off x="22386420" y="12547346"/>
            <a:ext cx="1391080" cy="554955"/>
          </a:xfrm>
          <a:prstGeom prst="rect">
            <a:avLst/>
          </a:prstGeom>
        </p:spPr>
      </p:pic>
    </p:spTree>
    <p:extLst>
      <p:ext uri="{BB962C8B-B14F-4D97-AF65-F5344CB8AC3E}">
        <p14:creationId xmlns:p14="http://schemas.microsoft.com/office/powerpoint/2010/main" val="5005680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theme" Target="../theme/theme2.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theme" Target="../theme/theme3.xml"/><Relationship Id="rId20" Type="http://schemas.openxmlformats.org/officeDocument/2006/relationships/slideLayout" Target="../slideLayouts/slideLayout113.xml"/><Relationship Id="rId41"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theme" Target="../theme/theme4.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20" Type="http://schemas.openxmlformats.org/officeDocument/2006/relationships/slideLayout" Target="../slideLayouts/slideLayout158.xml"/><Relationship Id="rId41" Type="http://schemas.openxmlformats.org/officeDocument/2006/relationships/slideLayout" Target="../slideLayouts/slideLayout17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slideLayout" Target="../slideLayouts/slideLayout224.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42" Type="http://schemas.openxmlformats.org/officeDocument/2006/relationships/slideLayout" Target="../slideLayouts/slideLayout227.xml"/><Relationship Id="rId47" Type="http://schemas.openxmlformats.org/officeDocument/2006/relationships/theme" Target="../theme/theme5.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slideLayout" Target="../slideLayouts/slideLayout225.xml"/><Relationship Id="rId45" Type="http://schemas.openxmlformats.org/officeDocument/2006/relationships/slideLayout" Target="../slideLayouts/slideLayout230.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4" Type="http://schemas.openxmlformats.org/officeDocument/2006/relationships/slideLayout" Target="../slideLayouts/slideLayout229.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43" Type="http://schemas.openxmlformats.org/officeDocument/2006/relationships/slideLayout" Target="../slideLayouts/slideLayout228.xml"/><Relationship Id="rId8" Type="http://schemas.openxmlformats.org/officeDocument/2006/relationships/slideLayout" Target="../slideLayouts/slideLayout193.xml"/><Relationship Id="rId3" Type="http://schemas.openxmlformats.org/officeDocument/2006/relationships/slideLayout" Target="../slideLayouts/slideLayout188.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 Id="rId46" Type="http://schemas.openxmlformats.org/officeDocument/2006/relationships/slideLayout" Target="../slideLayouts/slideLayout231.xml"/><Relationship Id="rId20" Type="http://schemas.openxmlformats.org/officeDocument/2006/relationships/slideLayout" Target="../slideLayouts/slideLayout205.xml"/><Relationship Id="rId41" Type="http://schemas.openxmlformats.org/officeDocument/2006/relationships/slideLayout" Target="../slideLayouts/slideLayout2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9" Type="http://schemas.openxmlformats.org/officeDocument/2006/relationships/slideLayout" Target="../slideLayouts/slideLayout270.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theme" Target="../theme/theme6.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8" Type="http://schemas.openxmlformats.org/officeDocument/2006/relationships/slideLayout" Target="../slideLayouts/slideLayout239.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1" Type="http://schemas.openxmlformats.org/officeDocument/2006/relationships/slideLayout" Target="../slideLayouts/slideLayout232.xml"/><Relationship Id="rId6" Type="http://schemas.openxmlformats.org/officeDocument/2006/relationships/slideLayout" Target="../slideLayouts/slideLayout2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200" r:id="rId47"/>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5"/>
            <a:ext cx="10974055" cy="444498"/>
          </a:xfrm>
          <a:prstGeom prst="rect">
            <a:avLst/>
          </a:prstGeom>
        </p:spPr>
        <p:txBody>
          <a:bodyPr vert="horz" lIns="0" tIns="0" rIns="0" bIns="0" rtlCol="0" anchor="ctr"/>
          <a:lstStyle>
            <a:lvl1pPr marL="0" marR="0" indent="0" algn="l" defTabSz="1828717"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8900069" y="12801605"/>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p:nvGrpSpPr>
        <p:grpSpPr>
          <a:xfrm>
            <a:off x="-292649" y="-294640"/>
            <a:ext cx="24974505"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4553787"/>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Lst>
  <p:hf hdr="0" dt="0"/>
  <p:txStyles>
    <p:titleStyle>
      <a:lvl1pPr algn="l" rtl="0" eaLnBrk="1" fontAlgn="base" hangingPunct="1">
        <a:lnSpc>
          <a:spcPct val="90000"/>
        </a:lnSpc>
        <a:spcBef>
          <a:spcPct val="0"/>
        </a:spcBef>
        <a:spcAft>
          <a:spcPct val="0"/>
        </a:spcAft>
        <a:defRPr sz="63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7">
          <a:solidFill>
            <a:srgbClr val="191919"/>
          </a:solidFill>
          <a:latin typeface="IBM Plex Sans Light" pitchFamily="34" charset="0"/>
        </a:defRPr>
      </a:lvl2pPr>
      <a:lvl3pPr algn="l" rtl="0" eaLnBrk="1" fontAlgn="base" hangingPunct="1">
        <a:lnSpc>
          <a:spcPct val="90000"/>
        </a:lnSpc>
        <a:spcBef>
          <a:spcPct val="0"/>
        </a:spcBef>
        <a:spcAft>
          <a:spcPct val="0"/>
        </a:spcAft>
        <a:defRPr sz="5917">
          <a:solidFill>
            <a:srgbClr val="191919"/>
          </a:solidFill>
          <a:latin typeface="IBM Plex Sans Light" pitchFamily="34" charset="0"/>
        </a:defRPr>
      </a:lvl3pPr>
      <a:lvl4pPr algn="l" rtl="0" eaLnBrk="1" fontAlgn="base" hangingPunct="1">
        <a:lnSpc>
          <a:spcPct val="90000"/>
        </a:lnSpc>
        <a:spcBef>
          <a:spcPct val="0"/>
        </a:spcBef>
        <a:spcAft>
          <a:spcPct val="0"/>
        </a:spcAft>
        <a:defRPr sz="5917">
          <a:solidFill>
            <a:srgbClr val="191919"/>
          </a:solidFill>
          <a:latin typeface="IBM Plex Sans Light" pitchFamily="34" charset="0"/>
        </a:defRPr>
      </a:lvl4pPr>
      <a:lvl5pPr algn="l" rtl="0" eaLnBrk="1" fontAlgn="base" hangingPunct="1">
        <a:lnSpc>
          <a:spcPct val="90000"/>
        </a:lnSpc>
        <a:spcBef>
          <a:spcPct val="0"/>
        </a:spcBef>
        <a:spcAft>
          <a:spcPct val="0"/>
        </a:spcAft>
        <a:defRPr sz="5917">
          <a:solidFill>
            <a:srgbClr val="191919"/>
          </a:solidFill>
          <a:latin typeface="IBM Plex Sans Light" pitchFamily="34" charset="0"/>
        </a:defRPr>
      </a:lvl5pPr>
      <a:lvl6pPr marL="966533" algn="l" rtl="0" eaLnBrk="1" fontAlgn="base" hangingPunct="1">
        <a:lnSpc>
          <a:spcPct val="90000"/>
        </a:lnSpc>
        <a:spcBef>
          <a:spcPct val="0"/>
        </a:spcBef>
        <a:spcAft>
          <a:spcPct val="0"/>
        </a:spcAft>
        <a:defRPr sz="5917">
          <a:solidFill>
            <a:srgbClr val="191919"/>
          </a:solidFill>
          <a:latin typeface="IBM Plex Sans Light" pitchFamily="34" charset="0"/>
        </a:defRPr>
      </a:lvl6pPr>
      <a:lvl7pPr marL="1933077" algn="l" rtl="0" eaLnBrk="1" fontAlgn="base" hangingPunct="1">
        <a:lnSpc>
          <a:spcPct val="90000"/>
        </a:lnSpc>
        <a:spcBef>
          <a:spcPct val="0"/>
        </a:spcBef>
        <a:spcAft>
          <a:spcPct val="0"/>
        </a:spcAft>
        <a:defRPr sz="5917">
          <a:solidFill>
            <a:srgbClr val="191919"/>
          </a:solidFill>
          <a:latin typeface="IBM Plex Sans Light" pitchFamily="34" charset="0"/>
        </a:defRPr>
      </a:lvl7pPr>
      <a:lvl8pPr marL="2899610" algn="l" rtl="0" eaLnBrk="1" fontAlgn="base" hangingPunct="1">
        <a:lnSpc>
          <a:spcPct val="90000"/>
        </a:lnSpc>
        <a:spcBef>
          <a:spcPct val="0"/>
        </a:spcBef>
        <a:spcAft>
          <a:spcPct val="0"/>
        </a:spcAft>
        <a:defRPr sz="5917">
          <a:solidFill>
            <a:srgbClr val="191919"/>
          </a:solidFill>
          <a:latin typeface="IBM Plex Sans Light" pitchFamily="34" charset="0"/>
        </a:defRPr>
      </a:lvl8pPr>
      <a:lvl9pPr marL="3866145" algn="l" rtl="0" eaLnBrk="1" fontAlgn="base" hangingPunct="1">
        <a:lnSpc>
          <a:spcPct val="90000"/>
        </a:lnSpc>
        <a:spcBef>
          <a:spcPct val="0"/>
        </a:spcBef>
        <a:spcAft>
          <a:spcPct val="0"/>
        </a:spcAft>
        <a:defRPr sz="5917">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056" indent="-463146"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117" indent="-463146"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5876" indent="-463146"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398" indent="-463146"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1884" indent="-345673"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8423" indent="-345673"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4958" indent="-345673"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1500" indent="-345673"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077" rtl="0" eaLnBrk="1" latinLnBrk="0" hangingPunct="1">
        <a:defRPr sz="3808" kern="1200">
          <a:solidFill>
            <a:schemeClr val="tx1"/>
          </a:solidFill>
          <a:latin typeface="+mn-lt"/>
          <a:ea typeface="+mn-ea"/>
          <a:cs typeface="+mn-cs"/>
        </a:defRPr>
      </a:lvl1pPr>
      <a:lvl2pPr marL="966533" algn="l" defTabSz="1933077" rtl="0" eaLnBrk="1" latinLnBrk="0" hangingPunct="1">
        <a:defRPr sz="3808" kern="1200">
          <a:solidFill>
            <a:schemeClr val="tx1"/>
          </a:solidFill>
          <a:latin typeface="+mn-lt"/>
          <a:ea typeface="+mn-ea"/>
          <a:cs typeface="+mn-cs"/>
        </a:defRPr>
      </a:lvl2pPr>
      <a:lvl3pPr marL="1933077" algn="l" defTabSz="1933077" rtl="0" eaLnBrk="1" latinLnBrk="0" hangingPunct="1">
        <a:defRPr sz="3808" kern="1200">
          <a:solidFill>
            <a:schemeClr val="tx1"/>
          </a:solidFill>
          <a:latin typeface="+mn-lt"/>
          <a:ea typeface="+mn-ea"/>
          <a:cs typeface="+mn-cs"/>
        </a:defRPr>
      </a:lvl3pPr>
      <a:lvl4pPr marL="2899610" algn="l" defTabSz="1933077" rtl="0" eaLnBrk="1" latinLnBrk="0" hangingPunct="1">
        <a:defRPr sz="3808" kern="1200">
          <a:solidFill>
            <a:schemeClr val="tx1"/>
          </a:solidFill>
          <a:latin typeface="+mn-lt"/>
          <a:ea typeface="+mn-ea"/>
          <a:cs typeface="+mn-cs"/>
        </a:defRPr>
      </a:lvl4pPr>
      <a:lvl5pPr marL="3866145" algn="l" defTabSz="1933077" rtl="0" eaLnBrk="1" latinLnBrk="0" hangingPunct="1">
        <a:defRPr sz="3808" kern="1200">
          <a:solidFill>
            <a:schemeClr val="tx1"/>
          </a:solidFill>
          <a:latin typeface="+mn-lt"/>
          <a:ea typeface="+mn-ea"/>
          <a:cs typeface="+mn-cs"/>
        </a:defRPr>
      </a:lvl5pPr>
      <a:lvl6pPr marL="4832687" algn="l" defTabSz="1933077" rtl="0" eaLnBrk="1" latinLnBrk="0" hangingPunct="1">
        <a:defRPr sz="3808" kern="1200">
          <a:solidFill>
            <a:schemeClr val="tx1"/>
          </a:solidFill>
          <a:latin typeface="+mn-lt"/>
          <a:ea typeface="+mn-ea"/>
          <a:cs typeface="+mn-cs"/>
        </a:defRPr>
      </a:lvl6pPr>
      <a:lvl7pPr marL="5799218" algn="l" defTabSz="1933077" rtl="0" eaLnBrk="1" latinLnBrk="0" hangingPunct="1">
        <a:defRPr sz="3808" kern="1200">
          <a:solidFill>
            <a:schemeClr val="tx1"/>
          </a:solidFill>
          <a:latin typeface="+mn-lt"/>
          <a:ea typeface="+mn-ea"/>
          <a:cs typeface="+mn-cs"/>
        </a:defRPr>
      </a:lvl7pPr>
      <a:lvl8pPr marL="6765755" algn="l" defTabSz="1933077" rtl="0" eaLnBrk="1" latinLnBrk="0" hangingPunct="1">
        <a:defRPr sz="3808" kern="1200">
          <a:solidFill>
            <a:schemeClr val="tx1"/>
          </a:solidFill>
          <a:latin typeface="+mn-lt"/>
          <a:ea typeface="+mn-ea"/>
          <a:cs typeface="+mn-cs"/>
        </a:defRPr>
      </a:lvl8pPr>
      <a:lvl9pPr marL="7732293" algn="l" defTabSz="1933077"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60" y="12801606"/>
            <a:ext cx="10974055" cy="444499"/>
          </a:xfrm>
          <a:prstGeom prst="rect">
            <a:avLst/>
          </a:prstGeom>
        </p:spPr>
        <p:txBody>
          <a:bodyPr vert="horz" lIns="0" tIns="0" rIns="0" bIns="0" rtlCol="0" anchor="ctr"/>
          <a:lstStyle>
            <a:lvl1pPr marL="0" marR="0" indent="0" algn="l" defTabSz="1829107"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IBM watsonx Orchestrate / © 2024 IBM Corporation</a:t>
            </a:r>
            <a:endParaRPr lang="en-US" dirty="0"/>
          </a:p>
        </p:txBody>
      </p:sp>
      <p:sp>
        <p:nvSpPr>
          <p:cNvPr id="8" name="Slide Number Placeholder"/>
          <p:cNvSpPr>
            <a:spLocks noGrp="1"/>
          </p:cNvSpPr>
          <p:nvPr>
            <p:ph type="sldNum" sz="quarter" idx="4"/>
          </p:nvPr>
        </p:nvSpPr>
        <p:spPr>
          <a:xfrm>
            <a:off x="18900066" y="12801606"/>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p:nvGrpSpPr>
        <p:grpSpPr>
          <a:xfrm>
            <a:off x="-292652" y="-294640"/>
            <a:ext cx="24974505"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82549460"/>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Lst>
  <p:hf sldNum="0" hdr="0" dt="0"/>
  <p:txStyles>
    <p:titleStyle>
      <a:lvl1pPr algn="l" rtl="0" eaLnBrk="1" fontAlgn="base" hangingPunct="1">
        <a:lnSpc>
          <a:spcPct val="90000"/>
        </a:lnSpc>
        <a:spcBef>
          <a:spcPct val="0"/>
        </a:spcBef>
        <a:spcAft>
          <a:spcPct val="0"/>
        </a:spcAft>
        <a:defRPr sz="6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9">
          <a:solidFill>
            <a:srgbClr val="191919"/>
          </a:solidFill>
          <a:latin typeface="IBM Plex Sans Light" pitchFamily="34" charset="0"/>
        </a:defRPr>
      </a:lvl2pPr>
      <a:lvl3pPr algn="l" rtl="0" eaLnBrk="1" fontAlgn="base" hangingPunct="1">
        <a:lnSpc>
          <a:spcPct val="90000"/>
        </a:lnSpc>
        <a:spcBef>
          <a:spcPct val="0"/>
        </a:spcBef>
        <a:spcAft>
          <a:spcPct val="0"/>
        </a:spcAft>
        <a:defRPr sz="5919">
          <a:solidFill>
            <a:srgbClr val="191919"/>
          </a:solidFill>
          <a:latin typeface="IBM Plex Sans Light" pitchFamily="34" charset="0"/>
        </a:defRPr>
      </a:lvl3pPr>
      <a:lvl4pPr algn="l" rtl="0" eaLnBrk="1" fontAlgn="base" hangingPunct="1">
        <a:lnSpc>
          <a:spcPct val="90000"/>
        </a:lnSpc>
        <a:spcBef>
          <a:spcPct val="0"/>
        </a:spcBef>
        <a:spcAft>
          <a:spcPct val="0"/>
        </a:spcAft>
        <a:defRPr sz="5919">
          <a:solidFill>
            <a:srgbClr val="191919"/>
          </a:solidFill>
          <a:latin typeface="IBM Plex Sans Light" pitchFamily="34" charset="0"/>
        </a:defRPr>
      </a:lvl4pPr>
      <a:lvl5pPr algn="l" rtl="0" eaLnBrk="1" fontAlgn="base" hangingPunct="1">
        <a:lnSpc>
          <a:spcPct val="90000"/>
        </a:lnSpc>
        <a:spcBef>
          <a:spcPct val="0"/>
        </a:spcBef>
        <a:spcAft>
          <a:spcPct val="0"/>
        </a:spcAft>
        <a:defRPr sz="5919">
          <a:solidFill>
            <a:srgbClr val="191919"/>
          </a:solidFill>
          <a:latin typeface="IBM Plex Sans Light" pitchFamily="34" charset="0"/>
        </a:defRPr>
      </a:lvl5pPr>
      <a:lvl6pPr marL="966739" algn="l" rtl="0" eaLnBrk="1" fontAlgn="base" hangingPunct="1">
        <a:lnSpc>
          <a:spcPct val="90000"/>
        </a:lnSpc>
        <a:spcBef>
          <a:spcPct val="0"/>
        </a:spcBef>
        <a:spcAft>
          <a:spcPct val="0"/>
        </a:spcAft>
        <a:defRPr sz="5919">
          <a:solidFill>
            <a:srgbClr val="191919"/>
          </a:solidFill>
          <a:latin typeface="IBM Plex Sans Light" pitchFamily="34" charset="0"/>
        </a:defRPr>
      </a:lvl6pPr>
      <a:lvl7pPr marL="1933487" algn="l" rtl="0" eaLnBrk="1" fontAlgn="base" hangingPunct="1">
        <a:lnSpc>
          <a:spcPct val="90000"/>
        </a:lnSpc>
        <a:spcBef>
          <a:spcPct val="0"/>
        </a:spcBef>
        <a:spcAft>
          <a:spcPct val="0"/>
        </a:spcAft>
        <a:defRPr sz="5919">
          <a:solidFill>
            <a:srgbClr val="191919"/>
          </a:solidFill>
          <a:latin typeface="IBM Plex Sans Light" pitchFamily="34" charset="0"/>
        </a:defRPr>
      </a:lvl7pPr>
      <a:lvl8pPr marL="2900226" algn="l" rtl="0" eaLnBrk="1" fontAlgn="base" hangingPunct="1">
        <a:lnSpc>
          <a:spcPct val="90000"/>
        </a:lnSpc>
        <a:spcBef>
          <a:spcPct val="0"/>
        </a:spcBef>
        <a:spcAft>
          <a:spcPct val="0"/>
        </a:spcAft>
        <a:defRPr sz="5919">
          <a:solidFill>
            <a:srgbClr val="191919"/>
          </a:solidFill>
          <a:latin typeface="IBM Plex Sans Light" pitchFamily="34" charset="0"/>
        </a:defRPr>
      </a:lvl8pPr>
      <a:lvl9pPr marL="3866968" algn="l" rtl="0" eaLnBrk="1" fontAlgn="base" hangingPunct="1">
        <a:lnSpc>
          <a:spcPct val="90000"/>
        </a:lnSpc>
        <a:spcBef>
          <a:spcPct val="0"/>
        </a:spcBef>
        <a:spcAft>
          <a:spcPct val="0"/>
        </a:spcAft>
        <a:defRPr sz="5919">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54" indent="-463245"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10" indent="-463245"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234" indent="-463245"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1853" indent="-463245"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2780" indent="-34574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527" indent="-34574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266" indent="-34574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014" indent="-34574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487" rtl="0" eaLnBrk="1" latinLnBrk="0" hangingPunct="1">
        <a:defRPr sz="3808" kern="1200">
          <a:solidFill>
            <a:schemeClr val="tx1"/>
          </a:solidFill>
          <a:latin typeface="+mn-lt"/>
          <a:ea typeface="+mn-ea"/>
          <a:cs typeface="+mn-cs"/>
        </a:defRPr>
      </a:lvl1pPr>
      <a:lvl2pPr marL="966739" algn="l" defTabSz="1933487" rtl="0" eaLnBrk="1" latinLnBrk="0" hangingPunct="1">
        <a:defRPr sz="3808" kern="1200">
          <a:solidFill>
            <a:schemeClr val="tx1"/>
          </a:solidFill>
          <a:latin typeface="+mn-lt"/>
          <a:ea typeface="+mn-ea"/>
          <a:cs typeface="+mn-cs"/>
        </a:defRPr>
      </a:lvl2pPr>
      <a:lvl3pPr marL="1933487" algn="l" defTabSz="1933487" rtl="0" eaLnBrk="1" latinLnBrk="0" hangingPunct="1">
        <a:defRPr sz="3808" kern="1200">
          <a:solidFill>
            <a:schemeClr val="tx1"/>
          </a:solidFill>
          <a:latin typeface="+mn-lt"/>
          <a:ea typeface="+mn-ea"/>
          <a:cs typeface="+mn-cs"/>
        </a:defRPr>
      </a:lvl3pPr>
      <a:lvl4pPr marL="2900226" algn="l" defTabSz="1933487" rtl="0" eaLnBrk="1" latinLnBrk="0" hangingPunct="1">
        <a:defRPr sz="3808" kern="1200">
          <a:solidFill>
            <a:schemeClr val="tx1"/>
          </a:solidFill>
          <a:latin typeface="+mn-lt"/>
          <a:ea typeface="+mn-ea"/>
          <a:cs typeface="+mn-cs"/>
        </a:defRPr>
      </a:lvl4pPr>
      <a:lvl5pPr marL="3866968" algn="l" defTabSz="1933487" rtl="0" eaLnBrk="1" latinLnBrk="0" hangingPunct="1">
        <a:defRPr sz="3808" kern="1200">
          <a:solidFill>
            <a:schemeClr val="tx1"/>
          </a:solidFill>
          <a:latin typeface="+mn-lt"/>
          <a:ea typeface="+mn-ea"/>
          <a:cs typeface="+mn-cs"/>
        </a:defRPr>
      </a:lvl5pPr>
      <a:lvl6pPr marL="4833713" algn="l" defTabSz="1933487" rtl="0" eaLnBrk="1" latinLnBrk="0" hangingPunct="1">
        <a:defRPr sz="3808" kern="1200">
          <a:solidFill>
            <a:schemeClr val="tx1"/>
          </a:solidFill>
          <a:latin typeface="+mn-lt"/>
          <a:ea typeface="+mn-ea"/>
          <a:cs typeface="+mn-cs"/>
        </a:defRPr>
      </a:lvl6pPr>
      <a:lvl7pPr marL="5800450" algn="l" defTabSz="1933487" rtl="0" eaLnBrk="1" latinLnBrk="0" hangingPunct="1">
        <a:defRPr sz="3808" kern="1200">
          <a:solidFill>
            <a:schemeClr val="tx1"/>
          </a:solidFill>
          <a:latin typeface="+mn-lt"/>
          <a:ea typeface="+mn-ea"/>
          <a:cs typeface="+mn-cs"/>
        </a:defRPr>
      </a:lvl7pPr>
      <a:lvl8pPr marL="6767194" algn="l" defTabSz="1933487" rtl="0" eaLnBrk="1" latinLnBrk="0" hangingPunct="1">
        <a:defRPr sz="3808" kern="1200">
          <a:solidFill>
            <a:schemeClr val="tx1"/>
          </a:solidFill>
          <a:latin typeface="+mn-lt"/>
          <a:ea typeface="+mn-ea"/>
          <a:cs typeface="+mn-cs"/>
        </a:defRPr>
      </a:lvl8pPr>
      <a:lvl9pPr marL="7733937" algn="l" defTabSz="1933487"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72020" y="12966459"/>
            <a:ext cx="240481" cy="218778"/>
          </a:xfrm>
          <a:prstGeom prst="rect">
            <a:avLst/>
          </a:prstGeom>
          <a:ln w="12700">
            <a:miter lim="400000"/>
          </a:ln>
        </p:spPr>
        <p:txBody>
          <a:bodyPr wrap="none" lIns="0" tIns="0" rIns="0" bIns="0" anchor="b" anchorCtr="0">
            <a:spAutoFit/>
          </a:bodyPr>
          <a:lstStyle>
            <a:lvl1pPr algn="r">
              <a:defRPr sz="1422"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3"/>
            <a:ext cx="22590125" cy="866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422" b="0" i="0">
                <a:solidFill>
                  <a:schemeClr val="tx1"/>
                </a:solidFill>
                <a:latin typeface="IBM Plex Sans" panose="020B0503050203000203" pitchFamily="34" charset="0"/>
              </a:defRPr>
            </a:lvl1pPr>
          </a:lstStyle>
          <a:p>
            <a:r>
              <a:rPr lang="en-US"/>
              <a:t>2024 IBM Corporation / IBM Client Confidential</a:t>
            </a:r>
          </a:p>
        </p:txBody>
      </p:sp>
    </p:spTree>
    <p:extLst>
      <p:ext uri="{BB962C8B-B14F-4D97-AF65-F5344CB8AC3E}">
        <p14:creationId xmlns:p14="http://schemas.microsoft.com/office/powerpoint/2010/main" val="74825565"/>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 id="2147484099" r:id="rId43"/>
    <p:sldLayoutId id="2147484100" r:id="rId44"/>
    <p:sldLayoutId id="2147484101" r:id="rId45"/>
    <p:sldLayoutId id="2147484102" r:id="rId46"/>
    <p:sldLayoutId id="2147484103" r:id="rId47"/>
  </p:sldLayoutIdLst>
  <p:transition spd="med"/>
  <p:hf sldNum="0" hdr="0" dt="0"/>
  <p:txStyles>
    <p:titleStyle>
      <a:lvl1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chemeClr val="tx2"/>
          </a:solidFill>
          <a:uFillTx/>
          <a:latin typeface="+mj-lt"/>
          <a:ea typeface="+mj-ea"/>
          <a:cs typeface="+mj-cs"/>
          <a:sym typeface="IBM Plex Sans Light"/>
        </a:defRPr>
      </a:lvl1pPr>
      <a:lvl2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2pPr>
      <a:lvl3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3pPr>
      <a:lvl4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4pPr>
      <a:lvl5pPr marL="0" marR="0" indent="0"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5pPr>
      <a:lvl6pPr marL="0" marR="0" indent="322314"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6pPr>
      <a:lvl7pPr marL="0" marR="0" indent="644632"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7pPr>
      <a:lvl8pPr marL="0" marR="0" indent="966948"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8pPr>
      <a:lvl9pPr marL="0" marR="0" indent="1289264" algn="l" defTabSz="2167684" rtl="0" eaLnBrk="1" latinLnBrk="0" hangingPunct="1">
        <a:lnSpc>
          <a:spcPct val="90000"/>
        </a:lnSpc>
        <a:spcBef>
          <a:spcPts val="0"/>
        </a:spcBef>
        <a:spcAft>
          <a:spcPts val="0"/>
        </a:spcAft>
        <a:buClrTx/>
        <a:buSzTx/>
        <a:buFontTx/>
        <a:buNone/>
        <a:tabLst/>
        <a:defRPr sz="5690" b="0" i="0" u="none" strike="noStrike" cap="none" spc="0" baseline="0">
          <a:solidFill>
            <a:srgbClr val="000000"/>
          </a:solidFill>
          <a:uFillTx/>
          <a:latin typeface="+mj-lt"/>
          <a:ea typeface="+mj-ea"/>
          <a:cs typeface="+mj-cs"/>
          <a:sym typeface="IBM Plex Sans Light"/>
        </a:defRPr>
      </a:lvl9pPr>
    </p:titleStyle>
    <p:bodyStyle>
      <a:lvl1pPr marL="0" marR="0" indent="0" algn="l" defTabSz="2167684" rtl="0" eaLnBrk="1" latinLnBrk="0" hangingPunct="1">
        <a:lnSpc>
          <a:spcPct val="110000"/>
        </a:lnSpc>
        <a:spcBef>
          <a:spcPts val="0"/>
        </a:spcBef>
        <a:spcAft>
          <a:spcPts val="0"/>
        </a:spcAft>
        <a:buClrTx/>
        <a:buSzTx/>
        <a:buFontTx/>
        <a:buNone/>
        <a:tabLst/>
        <a:defRPr sz="3200" b="0" i="0" u="none" strike="noStrike" cap="none" spc="0" baseline="0">
          <a:solidFill>
            <a:schemeClr val="tx1"/>
          </a:solidFill>
          <a:uFillTx/>
          <a:latin typeface="+mj-lt"/>
          <a:ea typeface="+mj-ea"/>
          <a:cs typeface="+mj-cs"/>
          <a:sym typeface="IBM Plex Sans Light"/>
        </a:defRPr>
      </a:lvl1pPr>
      <a:lvl2pPr marL="292638"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2pPr>
      <a:lvl3pPr marL="585274"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3pPr>
      <a:lvl4pPr marL="877912" marR="0" indent="-292638" algn="l" defTabSz="2167684" rtl="0" eaLnBrk="1" latinLnBrk="0" hangingPunct="1">
        <a:lnSpc>
          <a:spcPct val="110000"/>
        </a:lnSpc>
        <a:spcBef>
          <a:spcPts val="0"/>
        </a:spcBef>
        <a:spcAft>
          <a:spcPts val="0"/>
        </a:spcAft>
        <a:buClrTx/>
        <a:buSzPct val="100000"/>
        <a:buFontTx/>
        <a:buChar char="–"/>
        <a:tabLst/>
        <a:defRPr sz="3200" b="0" i="0" u="none" strike="noStrike" cap="none" spc="0" baseline="0">
          <a:solidFill>
            <a:schemeClr val="tx1"/>
          </a:solidFill>
          <a:uFillTx/>
          <a:latin typeface="+mj-lt"/>
          <a:ea typeface="+mj-ea"/>
          <a:cs typeface="+mj-cs"/>
          <a:sym typeface="IBM Plex Sans Light"/>
        </a:defRPr>
      </a:lvl4pPr>
      <a:lvl5pPr marL="1016102" marR="0" indent="-406440" algn="l" defTabSz="2167684" rtl="0" eaLnBrk="1" latinLnBrk="0" hangingPunct="1">
        <a:lnSpc>
          <a:spcPct val="110000"/>
        </a:lnSpc>
        <a:spcBef>
          <a:spcPts val="2578"/>
        </a:spcBef>
        <a:spcAft>
          <a:spcPts val="0"/>
        </a:spcAft>
        <a:buClrTx/>
        <a:buSzPct val="100000"/>
        <a:buFont typeface="Arial" panose="020B0604020202020204" pitchFamily="34" charset="0"/>
        <a:buChar char="•"/>
        <a:tabLst/>
        <a:defRPr sz="3200" b="0" i="0" u="none" strike="noStrike" cap="none" spc="0" baseline="0">
          <a:solidFill>
            <a:srgbClr val="000000"/>
          </a:solidFill>
          <a:uFillTx/>
          <a:latin typeface="+mj-lt"/>
          <a:ea typeface="+mj-ea"/>
          <a:cs typeface="+mj-cs"/>
          <a:sym typeface="IBM Plex Sans Light"/>
        </a:defRPr>
      </a:lvl5pPr>
      <a:lvl6pPr marL="1638440"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6pPr>
      <a:lvl7pPr marL="1960756"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7pPr>
      <a:lvl8pPr marL="2283072"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8pPr>
      <a:lvl9pPr marL="2605388" marR="0" indent="-345820" algn="l" defTabSz="2167684" rtl="0" eaLnBrk="1" latinLnBrk="0" hangingPunct="1">
        <a:lnSpc>
          <a:spcPct val="100000"/>
        </a:lnSpc>
        <a:spcBef>
          <a:spcPts val="2578"/>
        </a:spcBef>
        <a:spcAft>
          <a:spcPts val="0"/>
        </a:spcAft>
        <a:buClrTx/>
        <a:buSzPct val="100000"/>
        <a:buFontTx/>
        <a:buChar char="»"/>
        <a:tabLst/>
        <a:defRPr sz="3200" b="0" i="0" u="none" strike="noStrike" cap="none" spc="0" baseline="0">
          <a:solidFill>
            <a:srgbClr val="000000"/>
          </a:solidFill>
          <a:uFillTx/>
          <a:latin typeface="+mj-lt"/>
          <a:ea typeface="+mj-ea"/>
          <a:cs typeface="+mj-cs"/>
          <a:sym typeface="IBM Plex Sans Light"/>
        </a:defRPr>
      </a:lvl9pPr>
    </p:bodyStyle>
    <p:otherStyle>
      <a:lvl1pPr marL="0" marR="0" indent="0"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1pPr>
      <a:lvl2pPr marL="0" marR="0" indent="30491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2pPr>
      <a:lvl3pPr marL="0" marR="0" indent="60982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3pPr>
      <a:lvl4pPr marL="0" marR="0" indent="914736"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4pPr>
      <a:lvl5pPr marL="0" marR="0" indent="1219646"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5pPr>
      <a:lvl6pPr marL="0" marR="0" indent="1524558"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6pPr>
      <a:lvl7pPr marL="0" marR="0" indent="1829470"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7pPr>
      <a:lvl8pPr marL="0" marR="0" indent="2134382"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8pPr>
      <a:lvl9pPr marL="0" marR="0" indent="2439294" algn="r" defTabSz="1626196" rtl="0" eaLnBrk="1" latinLnBrk="0" hangingPunct="1">
        <a:lnSpc>
          <a:spcPct val="100000"/>
        </a:lnSpc>
        <a:spcBef>
          <a:spcPts val="0"/>
        </a:spcBef>
        <a:spcAft>
          <a:spcPts val="0"/>
        </a:spcAft>
        <a:buClrTx/>
        <a:buSzTx/>
        <a:buFontTx/>
        <a:buNone/>
        <a:tabLst/>
        <a:defRPr sz="1422"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2797996457"/>
      </p:ext>
    </p:extLst>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 id="2147484122" r:id="rId18"/>
    <p:sldLayoutId id="2147484123" r:id="rId19"/>
    <p:sldLayoutId id="2147484124" r:id="rId20"/>
    <p:sldLayoutId id="2147484125" r:id="rId21"/>
    <p:sldLayoutId id="2147484126" r:id="rId22"/>
    <p:sldLayoutId id="2147484127" r:id="rId23"/>
    <p:sldLayoutId id="2147484128" r:id="rId24"/>
    <p:sldLayoutId id="2147484129" r:id="rId25"/>
    <p:sldLayoutId id="2147484130" r:id="rId26"/>
    <p:sldLayoutId id="2147484131" r:id="rId27"/>
    <p:sldLayoutId id="2147484132" r:id="rId28"/>
    <p:sldLayoutId id="2147484133" r:id="rId29"/>
    <p:sldLayoutId id="2147484134" r:id="rId30"/>
    <p:sldLayoutId id="2147484135" r:id="rId31"/>
    <p:sldLayoutId id="2147484136" r:id="rId32"/>
    <p:sldLayoutId id="2147484137" r:id="rId33"/>
    <p:sldLayoutId id="2147484138" r:id="rId34"/>
    <p:sldLayoutId id="2147484139" r:id="rId35"/>
    <p:sldLayoutId id="2147484140" r:id="rId36"/>
    <p:sldLayoutId id="2147484141" r:id="rId37"/>
    <p:sldLayoutId id="2147484142" r:id="rId38"/>
    <p:sldLayoutId id="2147484143" r:id="rId39"/>
    <p:sldLayoutId id="2147484144" r:id="rId40"/>
    <p:sldLayoutId id="2147484145" r:id="rId41"/>
    <p:sldLayoutId id="2147484146" r:id="rId42"/>
    <p:sldLayoutId id="2147484147" r:id="rId43"/>
    <p:sldLayoutId id="2147484148" r:id="rId44"/>
    <p:sldLayoutId id="2147484149" r:id="rId45"/>
    <p:sldLayoutId id="2147484150"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5"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1"/>
            <a:ext cx="22590125" cy="866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7" y="12804236"/>
            <a:ext cx="4956175"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970677229"/>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 id="2147484186" r:id="rId35"/>
    <p:sldLayoutId id="2147484187" r:id="rId36"/>
    <p:sldLayoutId id="2147484188" r:id="rId37"/>
    <p:sldLayoutId id="2147484189" r:id="rId38"/>
    <p:sldLayoutId id="2147484190" r:id="rId39"/>
    <p:sldLayoutId id="2147484191" r:id="rId40"/>
    <p:sldLayoutId id="2147484192" r:id="rId41"/>
    <p:sldLayoutId id="2147484193" r:id="rId42"/>
    <p:sldLayoutId id="2147484194" r:id="rId43"/>
    <p:sldLayoutId id="2147484195" r:id="rId44"/>
    <p:sldLayoutId id="2147484196" r:id="rId45"/>
    <p:sldLayoutId id="2147484197" r:id="rId46"/>
    <p:sldLayoutId id="2147484198" r:id="rId47"/>
    <p:sldLayoutId id="2147484199" r:id="rId48"/>
  </p:sldLayoutIdLst>
  <p:transition spd="med"/>
  <p:hf sldNum="0" hdr="0" ftr="0" dt="0"/>
  <p:txStyles>
    <p:titleStyle>
      <a:lvl1pPr marL="0" marR="0" indent="0" algn="l" defTabSz="243834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58"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2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680"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42" algn="l" defTabSz="243834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34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592"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784"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376" marR="0" indent="-327592" algn="l" defTabSz="243834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782" marR="0" indent="0" algn="l" defTabSz="2438340" rtl="0" eaLnBrk="1" latinLnBrk="0" hangingPunct="1">
        <a:lnSpc>
          <a:spcPct val="110000"/>
        </a:lnSpc>
        <a:spcBef>
          <a:spcPts val="2902"/>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1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57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136"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694" marR="0" indent="-388998" algn="l" defTabSz="2438340" rtl="0" eaLnBrk="1" latinLnBrk="0" hangingPunct="1">
        <a:lnSpc>
          <a:spcPct val="100000"/>
        </a:lnSpc>
        <a:spcBef>
          <a:spcPts val="2902"/>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8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6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48"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3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14"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898"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88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862" algn="r" defTabSz="182924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mailto:morn@ibm.com"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sv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93.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sv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png"/><Relationship Id="rId27"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64.png"/><Relationship Id="rId2" Type="http://schemas.openxmlformats.org/officeDocument/2006/relationships/notesSlide" Target="../notesSlides/notesSlide11.xml"/><Relationship Id="rId16" Type="http://schemas.openxmlformats.org/officeDocument/2006/relationships/image" Target="../media/image51.svg"/><Relationship Id="rId1" Type="http://schemas.openxmlformats.org/officeDocument/2006/relationships/slideLayout" Target="../slideLayouts/slideLayout138.xml"/><Relationship Id="rId6" Type="http://schemas.openxmlformats.org/officeDocument/2006/relationships/image" Target="../media/image18.png"/><Relationship Id="rId11" Type="http://schemas.openxmlformats.org/officeDocument/2006/relationships/image" Target="../media/image78.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77.png"/><Relationship Id="rId19"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76.png"/><Relationship Id="rId14" Type="http://schemas.openxmlformats.org/officeDocument/2006/relationships/image" Target="../media/image81.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svg"/><Relationship Id="rId18" Type="http://schemas.openxmlformats.org/officeDocument/2006/relationships/image" Target="../media/image88.svg"/><Relationship Id="rId26" Type="http://schemas.openxmlformats.org/officeDocument/2006/relationships/image" Target="../media/image92.svg"/><Relationship Id="rId3" Type="http://schemas.openxmlformats.org/officeDocument/2006/relationships/image" Target="../media/image82.png"/><Relationship Id="rId21" Type="http://schemas.openxmlformats.org/officeDocument/2006/relationships/image" Target="../media/image59.png"/><Relationship Id="rId7" Type="http://schemas.openxmlformats.org/officeDocument/2006/relationships/image" Target="../media/image84.png"/><Relationship Id="rId12" Type="http://schemas.openxmlformats.org/officeDocument/2006/relationships/image" Target="../media/image52.png"/><Relationship Id="rId17" Type="http://schemas.openxmlformats.org/officeDocument/2006/relationships/image" Target="../media/image87.png"/><Relationship Id="rId25" Type="http://schemas.openxmlformats.org/officeDocument/2006/relationships/image" Target="../media/image91.png"/><Relationship Id="rId2" Type="http://schemas.openxmlformats.org/officeDocument/2006/relationships/notesSlide" Target="../notesSlides/notesSlide12.xml"/><Relationship Id="rId16" Type="http://schemas.openxmlformats.org/officeDocument/2006/relationships/image" Target="../media/image56.svg"/><Relationship Id="rId20" Type="http://schemas.openxmlformats.org/officeDocument/2006/relationships/image" Target="../media/image58.svg"/><Relationship Id="rId29" Type="http://schemas.openxmlformats.org/officeDocument/2006/relationships/image" Target="../media/image95.png"/><Relationship Id="rId1" Type="http://schemas.openxmlformats.org/officeDocument/2006/relationships/slideLayout" Target="../slideLayouts/slideLayout44.xml"/><Relationship Id="rId6" Type="http://schemas.openxmlformats.org/officeDocument/2006/relationships/image" Target="../media/image75.svg"/><Relationship Id="rId11" Type="http://schemas.openxmlformats.org/officeDocument/2006/relationships/image" Target="../media/image86.svg"/><Relationship Id="rId24" Type="http://schemas.openxmlformats.org/officeDocument/2006/relationships/image" Target="../media/image90.svg"/><Relationship Id="rId32" Type="http://schemas.openxmlformats.org/officeDocument/2006/relationships/image" Target="../media/image98.svg"/><Relationship Id="rId5" Type="http://schemas.openxmlformats.org/officeDocument/2006/relationships/image" Target="../media/image74.png"/><Relationship Id="rId15" Type="http://schemas.openxmlformats.org/officeDocument/2006/relationships/image" Target="../media/image55.png"/><Relationship Id="rId23" Type="http://schemas.openxmlformats.org/officeDocument/2006/relationships/image" Target="../media/image89.png"/><Relationship Id="rId28" Type="http://schemas.openxmlformats.org/officeDocument/2006/relationships/image" Target="../media/image94.svg"/><Relationship Id="rId10" Type="http://schemas.openxmlformats.org/officeDocument/2006/relationships/image" Target="../media/image85.png"/><Relationship Id="rId19" Type="http://schemas.openxmlformats.org/officeDocument/2006/relationships/image" Target="../media/image57.png"/><Relationship Id="rId31" Type="http://schemas.openxmlformats.org/officeDocument/2006/relationships/image" Target="../media/image97.png"/><Relationship Id="rId4" Type="http://schemas.openxmlformats.org/officeDocument/2006/relationships/image" Target="../media/image83.svg"/><Relationship Id="rId9" Type="http://schemas.openxmlformats.org/officeDocument/2006/relationships/image" Target="../media/image51.svg"/><Relationship Id="rId14" Type="http://schemas.openxmlformats.org/officeDocument/2006/relationships/image" Target="../media/image54.png"/><Relationship Id="rId22" Type="http://schemas.openxmlformats.org/officeDocument/2006/relationships/image" Target="../media/image60.svg"/><Relationship Id="rId27" Type="http://schemas.openxmlformats.org/officeDocument/2006/relationships/image" Target="../media/image93.png"/><Relationship Id="rId30"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4.png"/><Relationship Id="rId3" Type="http://schemas.openxmlformats.org/officeDocument/2006/relationships/image" Target="../media/image99.png"/><Relationship Id="rId21" Type="http://schemas.openxmlformats.org/officeDocument/2006/relationships/image" Target="../media/image116.sv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notesSlide" Target="../notesSlides/notesSlide13.xml"/><Relationship Id="rId16" Type="http://schemas.openxmlformats.org/officeDocument/2006/relationships/image" Target="../media/image112.png"/><Relationship Id="rId20" Type="http://schemas.openxmlformats.org/officeDocument/2006/relationships/image" Target="../media/image31.png"/><Relationship Id="rId1" Type="http://schemas.openxmlformats.org/officeDocument/2006/relationships/slideLayout" Target="../slideLayouts/slideLayout185.xml"/><Relationship Id="rId6" Type="http://schemas.openxmlformats.org/officeDocument/2006/relationships/image" Target="../media/image102.svg"/><Relationship Id="rId11" Type="http://schemas.openxmlformats.org/officeDocument/2006/relationships/image" Target="../media/image107.png"/><Relationship Id="rId24" Type="http://schemas.openxmlformats.org/officeDocument/2006/relationships/image" Target="../media/image119.png"/><Relationship Id="rId5" Type="http://schemas.openxmlformats.org/officeDocument/2006/relationships/image" Target="../media/image101.png"/><Relationship Id="rId15" Type="http://schemas.openxmlformats.org/officeDocument/2006/relationships/image" Target="../media/image111.svg"/><Relationship Id="rId23" Type="http://schemas.openxmlformats.org/officeDocument/2006/relationships/image" Target="../media/image118.svg"/><Relationship Id="rId10" Type="http://schemas.openxmlformats.org/officeDocument/2006/relationships/image" Target="../media/image106.png"/><Relationship Id="rId19" Type="http://schemas.openxmlformats.org/officeDocument/2006/relationships/image" Target="../media/image115.sv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4.xml"/><Relationship Id="rId1" Type="http://schemas.openxmlformats.org/officeDocument/2006/relationships/slideLayout" Target="../slideLayouts/slideLayout201.xml"/><Relationship Id="rId5" Type="http://schemas.openxmlformats.org/officeDocument/2006/relationships/image" Target="../media/image122.png"/><Relationship Id="rId4" Type="http://schemas.openxmlformats.org/officeDocument/2006/relationships/image" Target="../media/image121.emf"/></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79.xml"/><Relationship Id="rId6" Type="http://schemas.openxmlformats.org/officeDocument/2006/relationships/chart" Target="../charts/chart2.xml"/><Relationship Id="rId5" Type="http://schemas.openxmlformats.org/officeDocument/2006/relationships/image" Target="../media/image124.svg"/><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79.xml"/><Relationship Id="rId6" Type="http://schemas.openxmlformats.org/officeDocument/2006/relationships/chart" Target="../charts/chart4.xml"/><Relationship Id="rId5" Type="http://schemas.openxmlformats.org/officeDocument/2006/relationships/image" Target="../media/image124.svg"/><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79.xml"/><Relationship Id="rId6" Type="http://schemas.openxmlformats.org/officeDocument/2006/relationships/chart" Target="../charts/chart6.xml"/><Relationship Id="rId5" Type="http://schemas.openxmlformats.org/officeDocument/2006/relationships/image" Target="../media/image124.svg"/><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279.xml"/><Relationship Id="rId6" Type="http://schemas.openxmlformats.org/officeDocument/2006/relationships/chart" Target="../charts/chart8.xml"/><Relationship Id="rId5" Type="http://schemas.openxmlformats.org/officeDocument/2006/relationships/image" Target="../media/image124.svg"/><Relationship Id="rId4" Type="http://schemas.openxmlformats.org/officeDocument/2006/relationships/image" Target="../media/image123.png"/></Relationships>
</file>

<file path=ppt/slides/_rels/slide19.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128.emf"/><Relationship Id="rId11" Type="http://schemas.openxmlformats.org/officeDocument/2006/relationships/image" Target="../media/image133.emf"/><Relationship Id="rId5" Type="http://schemas.openxmlformats.org/officeDocument/2006/relationships/image" Target="../media/image12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3" Type="http://schemas.openxmlformats.org/officeDocument/2006/relationships/image" Target="../media/image134.png"/><Relationship Id="rId7" Type="http://schemas.openxmlformats.org/officeDocument/2006/relationships/image" Target="../media/image138.svg"/><Relationship Id="rId12"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137.png"/><Relationship Id="rId11" Type="http://schemas.openxmlformats.org/officeDocument/2006/relationships/image" Target="../media/image142.svg"/><Relationship Id="rId5" Type="http://schemas.openxmlformats.org/officeDocument/2006/relationships/image" Target="../media/image136.sv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svg"/></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91.png"/><Relationship Id="rId3" Type="http://schemas.openxmlformats.org/officeDocument/2006/relationships/image" Target="../media/image145.png"/><Relationship Id="rId7" Type="http://schemas.openxmlformats.org/officeDocument/2006/relationships/image" Target="../media/image74.png"/><Relationship Id="rId12" Type="http://schemas.openxmlformats.org/officeDocument/2006/relationships/image" Target="../media/image81.png"/><Relationship Id="rId2" Type="http://schemas.openxmlformats.org/officeDocument/2006/relationships/notesSlide" Target="../notesSlides/notesSlide22.xml"/><Relationship Id="rId16" Type="http://schemas.openxmlformats.org/officeDocument/2006/relationships/image" Target="../media/image148.svg"/><Relationship Id="rId1" Type="http://schemas.openxmlformats.org/officeDocument/2006/relationships/slideLayout" Target="../slideLayouts/slideLayout3.xml"/><Relationship Id="rId6" Type="http://schemas.openxmlformats.org/officeDocument/2006/relationships/image" Target="../media/image83.svg"/><Relationship Id="rId11" Type="http://schemas.openxmlformats.org/officeDocument/2006/relationships/image" Target="../media/image79.svg"/><Relationship Id="rId5" Type="http://schemas.openxmlformats.org/officeDocument/2006/relationships/image" Target="../media/image82.png"/><Relationship Id="rId15" Type="http://schemas.openxmlformats.org/officeDocument/2006/relationships/image" Target="../media/image147.png"/><Relationship Id="rId10" Type="http://schemas.openxmlformats.org/officeDocument/2006/relationships/image" Target="../media/image78.png"/><Relationship Id="rId4" Type="http://schemas.openxmlformats.org/officeDocument/2006/relationships/image" Target="../media/image146.svg"/><Relationship Id="rId9" Type="http://schemas.openxmlformats.org/officeDocument/2006/relationships/image" Target="../media/image77.png"/><Relationship Id="rId14" Type="http://schemas.openxmlformats.org/officeDocument/2006/relationships/image" Target="../media/image92.svg"/></Relationships>
</file>

<file path=ppt/slides/_rels/slide23.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3" Type="http://schemas.openxmlformats.org/officeDocument/2006/relationships/slideLayout" Target="../slideLayouts/slideLayout47.xml"/><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svg"/><Relationship Id="rId4" Type="http://schemas.openxmlformats.org/officeDocument/2006/relationships/notesSlide" Target="../notesSlides/notesSlide23.xml"/><Relationship Id="rId9" Type="http://schemas.openxmlformats.org/officeDocument/2006/relationships/image" Target="../media/image153.png"/><Relationship Id="rId14" Type="http://schemas.openxmlformats.org/officeDocument/2006/relationships/image" Target="../media/image158.svg"/></Relationships>
</file>

<file path=ppt/slides/_rels/slide24.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24.xml"/><Relationship Id="rId1" Type="http://schemas.openxmlformats.org/officeDocument/2006/relationships/slideLayout" Target="../slideLayouts/slideLayout44.xml"/><Relationship Id="rId5" Type="http://schemas.openxmlformats.org/officeDocument/2006/relationships/image" Target="../media/image162.emf"/><Relationship Id="rId4" Type="http://schemas.openxmlformats.org/officeDocument/2006/relationships/image" Target="../media/image161.emf"/></Relationships>
</file>

<file path=ppt/slides/_rels/slide25.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69.png"/><Relationship Id="rId3" Type="http://schemas.openxmlformats.org/officeDocument/2006/relationships/hyperlink" Target="https://www.ibm.com/case-studies/avid-solutions-international" TargetMode="External"/><Relationship Id="rId7" Type="http://schemas.openxmlformats.org/officeDocument/2006/relationships/image" Target="../media/image163.png"/><Relationship Id="rId12" Type="http://schemas.openxmlformats.org/officeDocument/2006/relationships/image" Target="../media/image168.sv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hyperlink" Target="https://www.ibm.com/case-studies/ibm-human-resources-watson-orchestrate" TargetMode="External"/><Relationship Id="rId11" Type="http://schemas.openxmlformats.org/officeDocument/2006/relationships/image" Target="../media/image167.png"/><Relationship Id="rId5" Type="http://schemas.openxmlformats.org/officeDocument/2006/relationships/hyperlink" Target="https://www.ibm.com/case-studies/flocareer" TargetMode="External"/><Relationship Id="rId10" Type="http://schemas.openxmlformats.org/officeDocument/2006/relationships/image" Target="../media/image166.svg"/><Relationship Id="rId4" Type="http://schemas.openxmlformats.org/officeDocument/2006/relationships/hyperlink" Target="https://www.ibm.com/case-studies/sport-clips" TargetMode="External"/><Relationship Id="rId9" Type="http://schemas.openxmlformats.org/officeDocument/2006/relationships/image" Target="../media/image16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account/reg/us-en/signup?formid=urx-52411" TargetMode="External"/><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3.xml"/><Relationship Id="rId1" Type="http://schemas.openxmlformats.org/officeDocument/2006/relationships/slideLayout" Target="../slideLayouts/slideLayout44.xml"/><Relationship Id="rId5" Type="http://schemas.openxmlformats.org/officeDocument/2006/relationships/image" Target="../media/image175.png"/><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svg"/><Relationship Id="rId1" Type="http://schemas.openxmlformats.org/officeDocument/2006/relationships/slideLayout" Target="../slideLayouts/slideLayout4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microsoft.com/office/2007/relationships/hdphoto" Target="../media/hdphoto1.wdp"/><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4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 descr="Illustration showing intersecting gradient cyan lines terminated with white circles on a light blue background">
            <a:extLst>
              <a:ext uri="{FF2B5EF4-FFF2-40B4-BE49-F238E27FC236}">
                <a16:creationId xmlns:a16="http://schemas.microsoft.com/office/drawing/2014/main" id="{6F00A028-642F-70CA-E153-478C3BCCE4D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9297" t="6666" r="8188" b="5557"/>
          <a:stretch/>
        </p:blipFill>
        <p:spPr>
          <a:xfrm>
            <a:off x="12763500" y="569913"/>
            <a:ext cx="11049000" cy="12574587"/>
          </a:xfrm>
          <a:prstGeom prst="rect">
            <a:avLst/>
          </a:prstGeom>
          <a:solidFill>
            <a:srgbClr val="E0E0E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6" name="Picture Placeholder 5" descr="Illustration of cyan arrows flowing to the upper right corner of slide">
            <a:extLst>
              <a:ext uri="{FF2B5EF4-FFF2-40B4-BE49-F238E27FC236}">
                <a16:creationId xmlns:a16="http://schemas.microsoft.com/office/drawing/2014/main" id="{23CEE5CD-E831-3DFC-F207-808C15690E91}"/>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a:stretch/>
        </p:blipFill>
        <p:spPr>
          <a:xfrm>
            <a:off x="12763500" y="569913"/>
            <a:ext cx="11049000" cy="12574587"/>
          </a:xfrm>
        </p:spPr>
      </p:pic>
      <p:sp>
        <p:nvSpPr>
          <p:cNvPr id="2" name="TextBox 1" descr="IBM 8-bar logo in black">
            <a:extLst>
              <a:ext uri="{FF2B5EF4-FFF2-40B4-BE49-F238E27FC236}">
                <a16:creationId xmlns:a16="http://schemas.microsoft.com/office/drawing/2014/main" id="{47FF669D-AFD9-83C3-6B35-1F5CF8033F7D}"/>
              </a:ext>
            </a:extLst>
          </p:cNvPr>
          <p:cNvSpPr txBox="1"/>
          <p:nvPr/>
        </p:nvSpPr>
        <p:spPr>
          <a:xfrm>
            <a:off x="889000" y="12750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itle 7">
            <a:extLst>
              <a:ext uri="{FF2B5EF4-FFF2-40B4-BE49-F238E27FC236}">
                <a16:creationId xmlns:a16="http://schemas.microsoft.com/office/drawing/2014/main" id="{BFD98CCA-6C14-6AE2-D640-0C7E90B6A146}"/>
              </a:ext>
            </a:extLst>
          </p:cNvPr>
          <p:cNvSpPr>
            <a:spLocks noGrp="1"/>
          </p:cNvSpPr>
          <p:nvPr>
            <p:ph type="title"/>
          </p:nvPr>
        </p:nvSpPr>
        <p:spPr>
          <a:xfrm>
            <a:off x="574675" y="458490"/>
            <a:ext cx="11618912" cy="5194165"/>
          </a:xfrm>
        </p:spPr>
        <p:txBody>
          <a:bodyPr/>
          <a:lstStyle/>
          <a:p>
            <a:r>
              <a:rPr lang="en-US" sz="6400" kern="0" dirty="0">
                <a:solidFill>
                  <a:schemeClr val="tx1"/>
                </a:solidFill>
                <a:latin typeface="+mn-lt"/>
              </a:rPr>
              <a:t>AI Assistants</a:t>
            </a:r>
            <a:br>
              <a:rPr lang="en-US" sz="6400" kern="0" dirty="0">
                <a:solidFill>
                  <a:schemeClr val="tx1"/>
                </a:solidFill>
                <a:latin typeface="+mn-lt"/>
              </a:rPr>
            </a:br>
            <a:r>
              <a:rPr lang="en-US" sz="4400" i="1" dirty="0">
                <a:solidFill>
                  <a:schemeClr val="tx1"/>
                </a:solidFill>
                <a:latin typeface="+mn-lt"/>
              </a:rPr>
              <a:t>Unlocking new levels of productivity </a:t>
            </a:r>
            <a:br>
              <a:rPr lang="en-US" sz="4400" i="1" dirty="0">
                <a:solidFill>
                  <a:schemeClr val="tx1"/>
                </a:solidFill>
                <a:latin typeface="+mn-lt"/>
              </a:rPr>
            </a:br>
            <a:r>
              <a:rPr lang="en-US" sz="4400" i="1" dirty="0">
                <a:solidFill>
                  <a:schemeClr val="tx1"/>
                </a:solidFill>
                <a:latin typeface="+mn-lt"/>
              </a:rPr>
              <a:t>across the enterprise</a:t>
            </a:r>
            <a:br>
              <a:rPr lang="en-US" sz="6400" i="1" dirty="0">
                <a:solidFill>
                  <a:schemeClr val="tx1"/>
                </a:solidFill>
                <a:latin typeface="+mn-lt"/>
              </a:rPr>
            </a:br>
            <a:br>
              <a:rPr lang="en-US" sz="6400" i="1" kern="0" dirty="0">
                <a:solidFill>
                  <a:schemeClr val="tx1"/>
                </a:solidFill>
                <a:latin typeface="+mn-lt"/>
              </a:rPr>
            </a:br>
            <a:br>
              <a:rPr lang="en-US" sz="6400" i="1" kern="0" dirty="0">
                <a:solidFill>
                  <a:schemeClr val="tx1"/>
                </a:solidFill>
                <a:latin typeface="+mn-lt"/>
              </a:rPr>
            </a:br>
            <a:r>
              <a:rPr lang="en-US" sz="4400" i="1" kern="0" dirty="0">
                <a:solidFill>
                  <a:schemeClr val="tx1"/>
                </a:solidFill>
                <a:latin typeface="+mn-lt"/>
              </a:rPr>
              <a:t>IBM watsonx Orchestrate</a:t>
            </a:r>
            <a:br>
              <a:rPr lang="en-US" sz="4400" i="1" kern="0" dirty="0">
                <a:solidFill>
                  <a:schemeClr val="tx1"/>
                </a:solidFill>
                <a:latin typeface="+mn-lt"/>
              </a:rPr>
            </a:br>
            <a:br>
              <a:rPr lang="en-US" kern="0" dirty="0">
                <a:latin typeface="+mn-lt"/>
              </a:rPr>
            </a:br>
            <a:endParaRPr lang="en-US" dirty="0">
              <a:latin typeface="+mn-lt"/>
            </a:endParaRPr>
          </a:p>
        </p:txBody>
      </p:sp>
      <p:sp>
        <p:nvSpPr>
          <p:cNvPr id="9" name="TextBox 8">
            <a:extLst>
              <a:ext uri="{FF2B5EF4-FFF2-40B4-BE49-F238E27FC236}">
                <a16:creationId xmlns:a16="http://schemas.microsoft.com/office/drawing/2014/main" id="{22433705-0150-806E-3746-0173974A083D}"/>
              </a:ext>
            </a:extLst>
          </p:cNvPr>
          <p:cNvSpPr txBox="1"/>
          <p:nvPr/>
        </p:nvSpPr>
        <p:spPr>
          <a:xfrm>
            <a:off x="574675" y="8772919"/>
            <a:ext cx="5527675" cy="437158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en-US" sz="2400" dirty="0">
                <a:solidFill>
                  <a:srgbClr val="000000"/>
                </a:solidFill>
              </a:rPr>
              <a:t>Giulio Soliani</a:t>
            </a:r>
            <a:endParaRPr lang="en-US" sz="2400" dirty="0">
              <a:solidFill>
                <a:srgbClr val="000000"/>
              </a:solidFill>
              <a:effectLst/>
            </a:endParaRPr>
          </a:p>
          <a:p>
            <a:r>
              <a:rPr lang="en-US" sz="2400" dirty="0">
                <a:solidFill>
                  <a:srgbClr val="000000"/>
                </a:solidFill>
              </a:rPr>
              <a:t>Product Lead, Digital Labor GTM</a:t>
            </a:r>
          </a:p>
          <a:p>
            <a:pPr>
              <a:lnSpc>
                <a:spcPct val="110000"/>
              </a:lnSpc>
            </a:pPr>
            <a:r>
              <a:rPr lang="en-US" sz="2400" kern="0" dirty="0">
                <a:solidFill>
                  <a:schemeClr val="accent1"/>
                </a:solidFill>
                <a:hlinkClick r:id="rId5"/>
              </a:rPr>
              <a:t>gsolian@ibm.com</a:t>
            </a:r>
          </a:p>
          <a:p>
            <a:pPr>
              <a:lnSpc>
                <a:spcPct val="110000"/>
              </a:lnSpc>
            </a:pPr>
            <a:endParaRPr lang="en-US" sz="2400" dirty="0"/>
          </a:p>
          <a:p>
            <a:pPr>
              <a:lnSpc>
                <a:spcPct val="110000"/>
              </a:lnSpc>
            </a:pPr>
            <a:r>
              <a:rPr lang="en-US" sz="2400" dirty="0"/>
              <a:t>Thomas Yang</a:t>
            </a:r>
            <a:br>
              <a:rPr lang="en-US" sz="2400" dirty="0"/>
            </a:br>
            <a:r>
              <a:rPr lang="en-US" sz="2400" dirty="0"/>
              <a:t>WW Technology Enablement</a:t>
            </a:r>
            <a:br>
              <a:rPr lang="en-US" sz="2400" dirty="0"/>
            </a:br>
            <a:r>
              <a:rPr lang="en-US" sz="2400" u="sng" dirty="0">
                <a:solidFill>
                  <a:schemeClr val="accent1"/>
                </a:solidFill>
              </a:rPr>
              <a:t>thomas.yang@us.ibm.com</a:t>
            </a:r>
            <a:br>
              <a:rPr lang="en-US" sz="2400" dirty="0"/>
            </a:br>
            <a:br>
              <a:rPr lang="en-US" sz="2400" dirty="0"/>
            </a:br>
            <a:r>
              <a:rPr lang="en-US" sz="2400" dirty="0"/>
              <a:t>Gerry Baird</a:t>
            </a:r>
            <a:br>
              <a:rPr lang="en-US" sz="2400" dirty="0"/>
            </a:br>
            <a:r>
              <a:rPr lang="en-US" sz="2400" dirty="0"/>
              <a:t>WW Technology Enablement</a:t>
            </a:r>
            <a:br>
              <a:rPr lang="en-US" sz="2400" dirty="0"/>
            </a:br>
            <a:r>
              <a:rPr lang="en-US" sz="2400" u="sng" dirty="0">
                <a:solidFill>
                  <a:schemeClr val="accent1"/>
                </a:solidFill>
              </a:rPr>
              <a:t>gerry.baird@uk.ibm.com</a:t>
            </a:r>
            <a:endParaRPr lang="en-US" sz="2400" dirty="0"/>
          </a:p>
        </p:txBody>
      </p:sp>
      <p:sp>
        <p:nvSpPr>
          <p:cNvPr id="10" name="TextBox 9">
            <a:extLst>
              <a:ext uri="{FF2B5EF4-FFF2-40B4-BE49-F238E27FC236}">
                <a16:creationId xmlns:a16="http://schemas.microsoft.com/office/drawing/2014/main" id="{490CB852-1CC1-298E-19B8-3C9C468831F1}"/>
              </a:ext>
            </a:extLst>
          </p:cNvPr>
          <p:cNvSpPr txBox="1"/>
          <p:nvPr/>
        </p:nvSpPr>
        <p:spPr>
          <a:xfrm>
            <a:off x="1537855" y="1271847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 name="Title">
            <a:extLst>
              <a:ext uri="{FF2B5EF4-FFF2-40B4-BE49-F238E27FC236}">
                <a16:creationId xmlns:a16="http://schemas.microsoft.com/office/drawing/2014/main" id="{F60C450A-8B14-2F57-B996-DD1DE222984C}"/>
              </a:ext>
            </a:extLst>
          </p:cNvPr>
          <p:cNvSpPr txBox="1">
            <a:spLocks/>
          </p:cNvSpPr>
          <p:nvPr/>
        </p:nvSpPr>
        <p:spPr>
          <a:xfrm>
            <a:off x="20989227" y="13266712"/>
            <a:ext cx="2854624" cy="2337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r" defTabSz="914400"/>
            <a:r>
              <a:rPr lang="en-US" sz="1600" kern="0" dirty="0">
                <a:solidFill>
                  <a:schemeClr val="tx1"/>
                </a:solidFill>
                <a:latin typeface="IBM Plex Sans Light" panose="020B0403050203000203" pitchFamily="34" charset="0"/>
                <a:cs typeface="Arial"/>
              </a:rPr>
              <a:t>Version 2.2 2024-02-02</a:t>
            </a:r>
          </a:p>
          <a:p>
            <a:pPr algn="r" defTabSz="914400"/>
            <a:endParaRPr lang="en-US" sz="1100" kern="0" dirty="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413788573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51F0FD-A6EB-BD13-4503-741EE7746758}"/>
              </a:ext>
            </a:extLst>
          </p:cNvPr>
          <p:cNvSpPr/>
          <p:nvPr/>
        </p:nvSpPr>
        <p:spPr bwMode="auto">
          <a:xfrm>
            <a:off x="426218" y="11819480"/>
            <a:ext cx="23534742" cy="1216682"/>
          </a:xfrm>
          <a:prstGeom prst="rect">
            <a:avLst/>
          </a:prstGeom>
          <a:solidFill>
            <a:schemeClr val="bg1"/>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228540" rIns="228540" bIns="228540" numCol="1" rtlCol="0" anchor="ctr" anchorCtr="0" compatLnSpc="1">
            <a:prstTxWarp prst="textNoShape">
              <a:avLst/>
            </a:prstTxWarp>
          </a:bodyPr>
          <a:lstStyle/>
          <a:p>
            <a:pPr algn="ctr" defTabSz="1828647">
              <a:defRPr/>
            </a:pPr>
            <a:endParaRPr lang="en-US" sz="1800" spc="180" dirty="0">
              <a:solidFill>
                <a:srgbClr val="FFFFFF"/>
              </a:solidFill>
              <a:latin typeface="IBM Plex Sans" panose="020B0503050203000203" pitchFamily="34" charset="0"/>
              <a:sym typeface="Helvetica Neue"/>
            </a:endParaRPr>
          </a:p>
        </p:txBody>
      </p:sp>
      <p:sp>
        <p:nvSpPr>
          <p:cNvPr id="39" name="Right Bracket 38">
            <a:extLst>
              <a:ext uri="{FF2B5EF4-FFF2-40B4-BE49-F238E27FC236}">
                <a16:creationId xmlns:a16="http://schemas.microsoft.com/office/drawing/2014/main" id="{4A217491-6E03-CCD2-C7AC-5DA3D97CFBBC}"/>
              </a:ext>
            </a:extLst>
          </p:cNvPr>
          <p:cNvSpPr/>
          <p:nvPr/>
        </p:nvSpPr>
        <p:spPr bwMode="auto">
          <a:xfrm rot="16200000">
            <a:off x="12053341" y="-1929569"/>
            <a:ext cx="350822" cy="23464415"/>
          </a:xfrm>
          <a:prstGeom prst="rightBracket">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defTabSz="1828831"/>
            <a:endParaRPr lang="en-US" sz="7199" dirty="0">
              <a:solidFill>
                <a:srgbClr val="000000"/>
              </a:solidFill>
              <a:latin typeface="IBM Plex Sans Light"/>
              <a:sym typeface="Helvetica Neue"/>
            </a:endParaRPr>
          </a:p>
        </p:txBody>
      </p:sp>
      <p:sp>
        <p:nvSpPr>
          <p:cNvPr id="11" name="Rectangle 10">
            <a:extLst>
              <a:ext uri="{FF2B5EF4-FFF2-40B4-BE49-F238E27FC236}">
                <a16:creationId xmlns:a16="http://schemas.microsoft.com/office/drawing/2014/main" id="{BBD22FA0-1B3F-67B0-E6E6-D53341FD740B}"/>
              </a:ext>
            </a:extLst>
          </p:cNvPr>
          <p:cNvSpPr/>
          <p:nvPr/>
        </p:nvSpPr>
        <p:spPr bwMode="auto">
          <a:xfrm>
            <a:off x="14778583" y="10306779"/>
            <a:ext cx="9182376" cy="1216682"/>
          </a:xfrm>
          <a:prstGeom prst="rect">
            <a:avLst/>
          </a:prstGeom>
          <a:solidFill>
            <a:srgbClr val="1192E8"/>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228540" rIns="228540" bIns="228540" numCol="1" rtlCol="0" anchor="b" anchorCtr="0" compatLnSpc="1">
            <a:prstTxWarp prst="textNoShape">
              <a:avLst/>
            </a:prstTxWarp>
          </a:bodyPr>
          <a:lstStyle/>
          <a:p>
            <a:pPr algn="ctr" defTabSz="1828647">
              <a:defRPr/>
            </a:pPr>
            <a:r>
              <a:rPr lang="en-US" sz="1800" kern="0" spc="180" dirty="0">
                <a:solidFill>
                  <a:srgbClr val="FFFFFF"/>
                </a:solidFill>
                <a:latin typeface="IBM Plex Sans" panose="020B0503050203000203" pitchFamily="34" charset="0"/>
                <a:sym typeface="IBM Plex Sans"/>
              </a:rPr>
              <a:t>    RPA </a:t>
            </a:r>
            <a:r>
              <a:rPr lang="en-US" sz="1800" kern="0" spc="180" dirty="0">
                <a:solidFill>
                  <a:srgbClr val="000000"/>
                </a:solidFill>
                <a:latin typeface="IBM Plex Sans" panose="020B0503050203000203" pitchFamily="34" charset="0"/>
                <a:sym typeface="IBM Plex Sans"/>
              </a:rPr>
              <a:t> |  </a:t>
            </a:r>
            <a:r>
              <a:rPr lang="en-US" sz="1800" kern="0" spc="180" dirty="0">
                <a:solidFill>
                  <a:srgbClr val="FFFFFF"/>
                </a:solidFill>
                <a:latin typeface="IBM Plex Sans" panose="020B0503050203000203" pitchFamily="34" charset="0"/>
                <a:sym typeface="IBM Plex Sans"/>
              </a:rPr>
              <a:t>WORFKLOW </a:t>
            </a:r>
            <a:r>
              <a:rPr lang="en-US" sz="1800" kern="0" spc="180" dirty="0">
                <a:solidFill>
                  <a:srgbClr val="000000"/>
                </a:solidFill>
                <a:latin typeface="IBM Plex Sans" panose="020B0503050203000203" pitchFamily="34" charset="0"/>
                <a:sym typeface="IBM Plex Sans"/>
              </a:rPr>
              <a:t> |  </a:t>
            </a:r>
            <a:r>
              <a:rPr lang="en-US" sz="1800" kern="0" spc="180" dirty="0">
                <a:solidFill>
                  <a:srgbClr val="FFFFFF"/>
                </a:solidFill>
                <a:latin typeface="IBM Plex Sans" panose="020B0503050203000203" pitchFamily="34" charset="0"/>
                <a:sym typeface="IBM Plex Sans"/>
              </a:rPr>
              <a:t>DECISION </a:t>
            </a:r>
            <a:r>
              <a:rPr lang="en-US" sz="1800" kern="0" spc="180" dirty="0">
                <a:solidFill>
                  <a:srgbClr val="000000"/>
                </a:solidFill>
                <a:latin typeface="IBM Plex Sans" panose="020B0503050203000203" pitchFamily="34" charset="0"/>
                <a:sym typeface="IBM Plex Sans"/>
              </a:rPr>
              <a:t> |  </a:t>
            </a:r>
            <a:r>
              <a:rPr lang="en-US" sz="1800" kern="0" spc="180" dirty="0">
                <a:solidFill>
                  <a:srgbClr val="FFFFFF"/>
                </a:solidFill>
                <a:latin typeface="IBM Plex Sans" panose="020B0503050203000203" pitchFamily="34" charset="0"/>
                <a:sym typeface="IBM Plex Sans"/>
              </a:rPr>
              <a:t>DISCOVER EXISTING</a:t>
            </a:r>
            <a:endParaRPr lang="en-US" sz="1800" spc="180" dirty="0">
              <a:solidFill>
                <a:srgbClr val="FFFFFF"/>
              </a:solidFill>
              <a:latin typeface="IBM Plex Sans" panose="020B0503050203000203" pitchFamily="34" charset="0"/>
              <a:sym typeface="Helvetica Neue"/>
            </a:endParaRPr>
          </a:p>
        </p:txBody>
      </p:sp>
      <p:sp>
        <p:nvSpPr>
          <p:cNvPr id="13" name="Rounded Rectangle 12">
            <a:extLst>
              <a:ext uri="{FF2B5EF4-FFF2-40B4-BE49-F238E27FC236}">
                <a16:creationId xmlns:a16="http://schemas.microsoft.com/office/drawing/2014/main" id="{4EB6C05C-327B-BBC8-33B6-2801F9D9D54D}"/>
              </a:ext>
            </a:extLst>
          </p:cNvPr>
          <p:cNvSpPr>
            <a:spLocks/>
          </p:cNvSpPr>
          <p:nvPr/>
        </p:nvSpPr>
        <p:spPr bwMode="auto">
          <a:xfrm>
            <a:off x="16299007" y="2128960"/>
            <a:ext cx="3885188" cy="6399133"/>
          </a:xfrm>
          <a:prstGeom prst="round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Finance</a:t>
            </a:r>
          </a:p>
        </p:txBody>
      </p:sp>
      <p:sp>
        <p:nvSpPr>
          <p:cNvPr id="19" name="Rounded Rectangle 18">
            <a:extLst>
              <a:ext uri="{FF2B5EF4-FFF2-40B4-BE49-F238E27FC236}">
                <a16:creationId xmlns:a16="http://schemas.microsoft.com/office/drawing/2014/main" id="{C082A8C3-F9EE-40D4-630E-933142D3B05C}"/>
              </a:ext>
            </a:extLst>
          </p:cNvPr>
          <p:cNvSpPr>
            <a:spLocks/>
          </p:cNvSpPr>
          <p:nvPr/>
        </p:nvSpPr>
        <p:spPr bwMode="auto">
          <a:xfrm>
            <a:off x="426218" y="2128960"/>
            <a:ext cx="3885188" cy="6399133"/>
          </a:xfrm>
          <a:prstGeom prst="round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Customer Care</a:t>
            </a:r>
          </a:p>
        </p:txBody>
      </p:sp>
      <p:sp>
        <p:nvSpPr>
          <p:cNvPr id="21" name="Rounded Rectangle 20">
            <a:extLst>
              <a:ext uri="{FF2B5EF4-FFF2-40B4-BE49-F238E27FC236}">
                <a16:creationId xmlns:a16="http://schemas.microsoft.com/office/drawing/2014/main" id="{BF433B3C-665C-F291-AC69-0B11397F3BA1}"/>
              </a:ext>
            </a:extLst>
          </p:cNvPr>
          <p:cNvSpPr>
            <a:spLocks/>
          </p:cNvSpPr>
          <p:nvPr/>
        </p:nvSpPr>
        <p:spPr bwMode="auto">
          <a:xfrm>
            <a:off x="4394416" y="2128960"/>
            <a:ext cx="3885188" cy="6399133"/>
          </a:xfrm>
          <a:prstGeom prst="round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Sales</a:t>
            </a:r>
          </a:p>
        </p:txBody>
      </p:sp>
      <p:sp>
        <p:nvSpPr>
          <p:cNvPr id="5" name="Freeform 4">
            <a:extLst>
              <a:ext uri="{FF2B5EF4-FFF2-40B4-BE49-F238E27FC236}">
                <a16:creationId xmlns:a16="http://schemas.microsoft.com/office/drawing/2014/main" id="{2E48D20C-B098-600C-FC93-2B1A223ADC4D}"/>
              </a:ext>
            </a:extLst>
          </p:cNvPr>
          <p:cNvSpPr/>
          <p:nvPr/>
        </p:nvSpPr>
        <p:spPr>
          <a:xfrm>
            <a:off x="9822877" y="10553887"/>
            <a:ext cx="372519" cy="361235"/>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8831">
              <a:defRPr/>
            </a:pPr>
            <a:endParaRPr lang="en-US" sz="7199" dirty="0">
              <a:solidFill>
                <a:srgbClr val="000000"/>
              </a:solidFill>
              <a:latin typeface="IBM Plex Sans Light"/>
              <a:sym typeface="Helvetica Neue"/>
            </a:endParaRPr>
          </a:p>
        </p:txBody>
      </p:sp>
      <p:sp>
        <p:nvSpPr>
          <p:cNvPr id="6" name="Rectangle 5">
            <a:extLst>
              <a:ext uri="{FF2B5EF4-FFF2-40B4-BE49-F238E27FC236}">
                <a16:creationId xmlns:a16="http://schemas.microsoft.com/office/drawing/2014/main" id="{39E253C3-C236-04E0-44E1-8B2B98E72EDD}"/>
              </a:ext>
            </a:extLst>
          </p:cNvPr>
          <p:cNvSpPr/>
          <p:nvPr/>
        </p:nvSpPr>
        <p:spPr bwMode="auto">
          <a:xfrm>
            <a:off x="426217" y="10306779"/>
            <a:ext cx="9187328" cy="1216682"/>
          </a:xfrm>
          <a:prstGeom prst="rect">
            <a:avLst/>
          </a:prstGeom>
          <a:solidFill>
            <a:srgbClr val="001D6C"/>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228540" rIns="228540" bIns="228540" numCol="1" rtlCol="0" anchor="b" anchorCtr="0" compatLnSpc="1">
            <a:prstTxWarp prst="textNoShape">
              <a:avLst/>
            </a:prstTxWarp>
          </a:bodyPr>
          <a:lstStyle/>
          <a:p>
            <a:pPr algn="ctr" defTabSz="1828647">
              <a:defRPr/>
            </a:pPr>
            <a:r>
              <a:rPr lang="en-US" sz="1800" kern="0" spc="180" dirty="0">
                <a:solidFill>
                  <a:srgbClr val="FFFFFF"/>
                </a:solidFill>
                <a:latin typeface="IBM Plex Sans" panose="020B0503050203000203" pitchFamily="34" charset="0"/>
                <a:sym typeface="IBM Plex Sans"/>
              </a:rPr>
              <a:t>                              CLASSIFY  </a:t>
            </a:r>
            <a:r>
              <a:rPr lang="en-US" sz="1800" kern="0" spc="180" dirty="0">
                <a:solidFill>
                  <a:srgbClr val="4489FF"/>
                </a:solidFill>
                <a:latin typeface="IBM Plex Sans" panose="020B0503050203000203" pitchFamily="34" charset="0"/>
                <a:sym typeface="IBM Plex Sans"/>
              </a:rPr>
              <a:t>|</a:t>
            </a:r>
            <a:r>
              <a:rPr lang="en-US" sz="1800" kern="0" spc="180" dirty="0">
                <a:solidFill>
                  <a:srgbClr val="FFFFFF"/>
                </a:solidFill>
                <a:latin typeface="IBM Plex Sans" panose="020B0503050203000203" pitchFamily="34" charset="0"/>
                <a:sym typeface="IBM Plex Sans"/>
              </a:rPr>
              <a:t>  GENERATE  </a:t>
            </a:r>
            <a:r>
              <a:rPr lang="en-US" sz="1800" kern="0" spc="180" dirty="0">
                <a:solidFill>
                  <a:srgbClr val="4489FF"/>
                </a:solidFill>
                <a:latin typeface="IBM Plex Sans" panose="020B0503050203000203" pitchFamily="34" charset="0"/>
                <a:sym typeface="IBM Plex Sans"/>
              </a:rPr>
              <a:t>|</a:t>
            </a:r>
            <a:r>
              <a:rPr lang="en-US" sz="1800" kern="0" spc="180" dirty="0">
                <a:solidFill>
                  <a:srgbClr val="FFFFFF"/>
                </a:solidFill>
                <a:latin typeface="IBM Plex Sans" panose="020B0503050203000203" pitchFamily="34" charset="0"/>
                <a:sym typeface="IBM Plex Sans"/>
              </a:rPr>
              <a:t>  SUMMARIZE  </a:t>
            </a:r>
            <a:r>
              <a:rPr lang="en-US" sz="1800" kern="0" spc="180" dirty="0">
                <a:solidFill>
                  <a:srgbClr val="4489FF"/>
                </a:solidFill>
                <a:latin typeface="IBM Plex Sans" panose="020B0503050203000203" pitchFamily="34" charset="0"/>
                <a:sym typeface="IBM Plex Sans"/>
              </a:rPr>
              <a:t>|</a:t>
            </a:r>
            <a:r>
              <a:rPr lang="en-US" sz="1800" kern="0" spc="180" dirty="0">
                <a:solidFill>
                  <a:srgbClr val="FFFFFF"/>
                </a:solidFill>
                <a:latin typeface="IBM Plex Sans" panose="020B0503050203000203" pitchFamily="34" charset="0"/>
                <a:sym typeface="IBM Plex Sans"/>
              </a:rPr>
              <a:t>  EXTRACT</a:t>
            </a:r>
            <a:endParaRPr lang="en-US" sz="1800" spc="180" dirty="0">
              <a:solidFill>
                <a:srgbClr val="FFFFFF"/>
              </a:solidFill>
              <a:latin typeface="IBM Plex Sans" panose="020B0503050203000203" pitchFamily="34" charset="0"/>
              <a:sym typeface="Helvetica Neue"/>
            </a:endParaRPr>
          </a:p>
        </p:txBody>
      </p:sp>
      <p:pic>
        <p:nvPicPr>
          <p:cNvPr id="7" name="Picture 6" descr="A black background with white text&#10;&#10;Description automatically generated">
            <a:extLst>
              <a:ext uri="{FF2B5EF4-FFF2-40B4-BE49-F238E27FC236}">
                <a16:creationId xmlns:a16="http://schemas.microsoft.com/office/drawing/2014/main" id="{D2B0F195-2F53-AA3C-3184-1D0CBCAA2426}"/>
              </a:ext>
            </a:extLst>
          </p:cNvPr>
          <p:cNvPicPr>
            <a:picLocks noChangeAspect="1"/>
          </p:cNvPicPr>
          <p:nvPr/>
        </p:nvPicPr>
        <p:blipFill rotWithShape="1">
          <a:blip r:embed="rId3"/>
          <a:srcRect l="19813" t="39217" r="16039" b="37525"/>
          <a:stretch/>
        </p:blipFill>
        <p:spPr>
          <a:xfrm>
            <a:off x="496546" y="10964246"/>
            <a:ext cx="2077919" cy="365004"/>
          </a:xfrm>
          <a:prstGeom prst="rect">
            <a:avLst/>
          </a:prstGeom>
        </p:spPr>
      </p:pic>
      <p:sp>
        <p:nvSpPr>
          <p:cNvPr id="9" name="TextBox 8">
            <a:extLst>
              <a:ext uri="{FF2B5EF4-FFF2-40B4-BE49-F238E27FC236}">
                <a16:creationId xmlns:a16="http://schemas.microsoft.com/office/drawing/2014/main" id="{1DB8EDA7-43CC-C876-F42C-5621E2E49AA0}"/>
              </a:ext>
            </a:extLst>
          </p:cNvPr>
          <p:cNvSpPr txBox="1"/>
          <p:nvPr/>
        </p:nvSpPr>
        <p:spPr>
          <a:xfrm>
            <a:off x="484127" y="10370031"/>
            <a:ext cx="3206828" cy="4000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31"/>
            <a:r>
              <a:rPr lang="en-US" sz="2000" kern="0" spc="180" dirty="0">
                <a:solidFill>
                  <a:srgbClr val="FFFFFF"/>
                </a:solidFill>
                <a:latin typeface="IBM Plex Sans" panose="020B0503050203000203" pitchFamily="34" charset="0"/>
                <a:sym typeface="IBM Plex Sans"/>
              </a:rPr>
              <a:t>Generative AI Skills</a:t>
            </a:r>
            <a:endParaRPr lang="en-US" sz="2000" dirty="0">
              <a:solidFill>
                <a:srgbClr val="000000"/>
              </a:solidFill>
              <a:latin typeface="IBM Plex Sans Light"/>
              <a:sym typeface="Helvetica Neue"/>
            </a:endParaRPr>
          </a:p>
        </p:txBody>
      </p:sp>
      <p:sp>
        <p:nvSpPr>
          <p:cNvPr id="12" name="TextBox 11">
            <a:extLst>
              <a:ext uri="{FF2B5EF4-FFF2-40B4-BE49-F238E27FC236}">
                <a16:creationId xmlns:a16="http://schemas.microsoft.com/office/drawing/2014/main" id="{2D4EBA3E-809A-E376-FDE8-B80065907FB2}"/>
              </a:ext>
            </a:extLst>
          </p:cNvPr>
          <p:cNvSpPr txBox="1"/>
          <p:nvPr/>
        </p:nvSpPr>
        <p:spPr>
          <a:xfrm>
            <a:off x="14825495" y="10380652"/>
            <a:ext cx="2781008" cy="4000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31"/>
            <a:r>
              <a:rPr lang="en-US" sz="2000" kern="0" spc="180" dirty="0">
                <a:solidFill>
                  <a:srgbClr val="FFFFFF"/>
                </a:solidFill>
                <a:latin typeface="IBM Plex Sans" panose="020B0503050203000203" pitchFamily="34" charset="0"/>
                <a:sym typeface="IBM Plex Sans"/>
              </a:rPr>
              <a:t>Automation Skills</a:t>
            </a:r>
            <a:endParaRPr lang="en-US" sz="2000" dirty="0">
              <a:solidFill>
                <a:srgbClr val="000000"/>
              </a:solidFill>
              <a:latin typeface="IBM Plex Sans Light"/>
              <a:sym typeface="Helvetica Neue"/>
            </a:endParaRPr>
          </a:p>
        </p:txBody>
      </p:sp>
      <p:pic>
        <p:nvPicPr>
          <p:cNvPr id="15" name="Graphic 14">
            <a:extLst>
              <a:ext uri="{FF2B5EF4-FFF2-40B4-BE49-F238E27FC236}">
                <a16:creationId xmlns:a16="http://schemas.microsoft.com/office/drawing/2014/main" id="{1EC608B0-4735-22E7-C319-76645749B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0955" y="12006154"/>
            <a:ext cx="1679953" cy="453623"/>
          </a:xfrm>
          <a:prstGeom prst="rect">
            <a:avLst/>
          </a:prstGeom>
        </p:spPr>
      </p:pic>
      <p:pic>
        <p:nvPicPr>
          <p:cNvPr id="23" name="Graphic 22">
            <a:extLst>
              <a:ext uri="{FF2B5EF4-FFF2-40B4-BE49-F238E27FC236}">
                <a16:creationId xmlns:a16="http://schemas.microsoft.com/office/drawing/2014/main" id="{24C23D8E-2CD3-4364-C97C-E425BB3F3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5260" y="12564190"/>
            <a:ext cx="2331368" cy="341182"/>
          </a:xfrm>
          <a:prstGeom prst="rect">
            <a:avLst/>
          </a:prstGeom>
        </p:spPr>
      </p:pic>
      <p:pic>
        <p:nvPicPr>
          <p:cNvPr id="24" name="Picture 23" descr="A blue and purple logo&#10;&#10;Description automatically generated">
            <a:extLst>
              <a:ext uri="{FF2B5EF4-FFF2-40B4-BE49-F238E27FC236}">
                <a16:creationId xmlns:a16="http://schemas.microsoft.com/office/drawing/2014/main" id="{A18E6502-1789-0034-C2B7-18243A06D233}"/>
              </a:ext>
            </a:extLst>
          </p:cNvPr>
          <p:cNvPicPr>
            <a:picLocks noChangeAspect="1"/>
          </p:cNvPicPr>
          <p:nvPr/>
        </p:nvPicPr>
        <p:blipFill rotWithShape="1">
          <a:blip r:embed="rId8"/>
          <a:srcRect l="29179" r="28617"/>
          <a:stretch/>
        </p:blipFill>
        <p:spPr>
          <a:xfrm>
            <a:off x="18755441" y="12372928"/>
            <a:ext cx="505146" cy="649321"/>
          </a:xfrm>
          <a:prstGeom prst="rect">
            <a:avLst/>
          </a:prstGeom>
        </p:spPr>
      </p:pic>
      <p:pic>
        <p:nvPicPr>
          <p:cNvPr id="25" name="Graphic 24">
            <a:extLst>
              <a:ext uri="{FF2B5EF4-FFF2-40B4-BE49-F238E27FC236}">
                <a16:creationId xmlns:a16="http://schemas.microsoft.com/office/drawing/2014/main" id="{44CAFF18-EB38-6C05-6EFB-B4ABDE7575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0948" y="12348643"/>
            <a:ext cx="1049969" cy="710887"/>
          </a:xfrm>
          <a:prstGeom prst="rect">
            <a:avLst/>
          </a:prstGeom>
        </p:spPr>
      </p:pic>
      <p:pic>
        <p:nvPicPr>
          <p:cNvPr id="27" name="Graphic 26">
            <a:extLst>
              <a:ext uri="{FF2B5EF4-FFF2-40B4-BE49-F238E27FC236}">
                <a16:creationId xmlns:a16="http://schemas.microsoft.com/office/drawing/2014/main" id="{1D0946E5-F592-19F8-DE01-399A5A1ACF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419465" y="11910783"/>
            <a:ext cx="571184" cy="623539"/>
          </a:xfrm>
          <a:prstGeom prst="rect">
            <a:avLst/>
          </a:prstGeom>
        </p:spPr>
      </p:pic>
      <p:pic>
        <p:nvPicPr>
          <p:cNvPr id="28" name="Graphic 27">
            <a:extLst>
              <a:ext uri="{FF2B5EF4-FFF2-40B4-BE49-F238E27FC236}">
                <a16:creationId xmlns:a16="http://schemas.microsoft.com/office/drawing/2014/main" id="{B6EA8214-5054-8853-8256-14C43AC237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73019" y="11954769"/>
            <a:ext cx="949172" cy="488948"/>
          </a:xfrm>
          <a:prstGeom prst="rect">
            <a:avLst/>
          </a:prstGeom>
        </p:spPr>
      </p:pic>
      <p:sp>
        <p:nvSpPr>
          <p:cNvPr id="32" name="Rounded Rectangle 31">
            <a:extLst>
              <a:ext uri="{FF2B5EF4-FFF2-40B4-BE49-F238E27FC236}">
                <a16:creationId xmlns:a16="http://schemas.microsoft.com/office/drawing/2014/main" id="{F9E5EF1C-22C1-0F8B-5842-CF8D56D7D578}"/>
              </a:ext>
            </a:extLst>
          </p:cNvPr>
          <p:cNvSpPr>
            <a:spLocks/>
          </p:cNvSpPr>
          <p:nvPr/>
        </p:nvSpPr>
        <p:spPr bwMode="auto">
          <a:xfrm>
            <a:off x="8362613" y="2128960"/>
            <a:ext cx="3885188" cy="6399133"/>
          </a:xfrm>
          <a:prstGeom prst="roundRect">
            <a:avLst/>
          </a:prstGeom>
          <a:solidFill>
            <a:srgbClr val="BAE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Supply Chain</a:t>
            </a:r>
          </a:p>
        </p:txBody>
      </p:sp>
      <p:sp>
        <p:nvSpPr>
          <p:cNvPr id="33" name="Rounded Rectangle 32">
            <a:extLst>
              <a:ext uri="{FF2B5EF4-FFF2-40B4-BE49-F238E27FC236}">
                <a16:creationId xmlns:a16="http://schemas.microsoft.com/office/drawing/2014/main" id="{31DF9210-B8D9-06BB-21D6-4E0451DCD56D}"/>
              </a:ext>
            </a:extLst>
          </p:cNvPr>
          <p:cNvSpPr>
            <a:spLocks/>
          </p:cNvSpPr>
          <p:nvPr/>
        </p:nvSpPr>
        <p:spPr bwMode="auto">
          <a:xfrm>
            <a:off x="12330810" y="2128960"/>
            <a:ext cx="3885188" cy="6399133"/>
          </a:xfrm>
          <a:prstGeom prst="round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Procurement</a:t>
            </a:r>
          </a:p>
        </p:txBody>
      </p:sp>
      <p:sp>
        <p:nvSpPr>
          <p:cNvPr id="34" name="Rounded Rectangle 33">
            <a:extLst>
              <a:ext uri="{FF2B5EF4-FFF2-40B4-BE49-F238E27FC236}">
                <a16:creationId xmlns:a16="http://schemas.microsoft.com/office/drawing/2014/main" id="{298E1C90-D2DE-77A2-44F7-FB7E4B324353}"/>
              </a:ext>
            </a:extLst>
          </p:cNvPr>
          <p:cNvSpPr>
            <a:spLocks/>
          </p:cNvSpPr>
          <p:nvPr/>
        </p:nvSpPr>
        <p:spPr bwMode="auto">
          <a:xfrm>
            <a:off x="20267203" y="2128960"/>
            <a:ext cx="3885188" cy="6399133"/>
          </a:xfrm>
          <a:prstGeom prst="roundRect">
            <a:avLst/>
          </a:prstGeom>
          <a:solidFill>
            <a:srgbClr val="9EF1F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914127" fontAlgn="base">
              <a:spcBef>
                <a:spcPct val="0"/>
              </a:spcBef>
              <a:spcAft>
                <a:spcPct val="0"/>
              </a:spcAft>
            </a:pPr>
            <a:r>
              <a:rPr lang="en-US" sz="2800" dirty="0">
                <a:solidFill>
                  <a:srgbClr val="000000"/>
                </a:solidFill>
                <a:latin typeface="IBM Plex Sans Light"/>
                <a:sym typeface="Helvetica Neue"/>
              </a:rPr>
              <a:t>HR</a:t>
            </a:r>
          </a:p>
        </p:txBody>
      </p:sp>
      <p:sp>
        <p:nvSpPr>
          <p:cNvPr id="35" name="Rounded Rectangle 34">
            <a:extLst>
              <a:ext uri="{FF2B5EF4-FFF2-40B4-BE49-F238E27FC236}">
                <a16:creationId xmlns:a16="http://schemas.microsoft.com/office/drawing/2014/main" id="{2006B926-CBD6-34FC-C485-B5CD2B1D5F3B}"/>
              </a:ext>
            </a:extLst>
          </p:cNvPr>
          <p:cNvSpPr>
            <a:spLocks noChangeAspect="1"/>
          </p:cNvSpPr>
          <p:nvPr/>
        </p:nvSpPr>
        <p:spPr bwMode="auto">
          <a:xfrm>
            <a:off x="631903" y="5816665"/>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Better resolution times</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Reduced costs</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Improved NPS/CSAT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Higher agent retention</a:t>
            </a:r>
          </a:p>
        </p:txBody>
      </p:sp>
      <p:sp>
        <p:nvSpPr>
          <p:cNvPr id="36" name="Rectangle 35">
            <a:extLst>
              <a:ext uri="{FF2B5EF4-FFF2-40B4-BE49-F238E27FC236}">
                <a16:creationId xmlns:a16="http://schemas.microsoft.com/office/drawing/2014/main" id="{7E1E64A1-404F-0FBA-A920-248B94F8CBF7}"/>
              </a:ext>
            </a:extLst>
          </p:cNvPr>
          <p:cNvSpPr/>
          <p:nvPr/>
        </p:nvSpPr>
        <p:spPr bwMode="auto">
          <a:xfrm>
            <a:off x="9754226" y="10306779"/>
            <a:ext cx="4883678" cy="1216682"/>
          </a:xfrm>
          <a:prstGeom prst="rect">
            <a:avLst/>
          </a:prstGeom>
          <a:solidFill>
            <a:srgbClr val="009D9A"/>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228540" rIns="228540" bIns="228540" numCol="1" rtlCol="0" anchor="b" anchorCtr="0" compatLnSpc="1">
            <a:prstTxWarp prst="textNoShape">
              <a:avLst/>
            </a:prstTxWarp>
          </a:bodyPr>
          <a:lstStyle/>
          <a:p>
            <a:pPr algn="ctr" defTabSz="1828647">
              <a:defRPr/>
            </a:pPr>
            <a:r>
              <a:rPr lang="en-US" sz="1800" kern="0" spc="180" dirty="0">
                <a:solidFill>
                  <a:srgbClr val="FFFFFF"/>
                </a:solidFill>
                <a:latin typeface="IBM Plex Sans" panose="020B0503050203000203" pitchFamily="34" charset="0"/>
                <a:sym typeface="IBM Plex Sans"/>
              </a:rPr>
              <a:t>SEMANTIC SEARCH</a:t>
            </a:r>
            <a:r>
              <a:rPr lang="en-US" sz="1800" kern="0" spc="180" dirty="0">
                <a:solidFill>
                  <a:srgbClr val="000000"/>
                </a:solidFill>
                <a:latin typeface="IBM Plex Sans" panose="020B0503050203000203" pitchFamily="34" charset="0"/>
                <a:sym typeface="IBM Plex Sans"/>
              </a:rPr>
              <a:t> |  </a:t>
            </a:r>
            <a:r>
              <a:rPr lang="en-US" sz="1800" kern="0" spc="180" dirty="0">
                <a:solidFill>
                  <a:srgbClr val="FFFFFF"/>
                </a:solidFill>
                <a:latin typeface="IBM Plex Sans" panose="020B0503050203000203" pitchFamily="34" charset="0"/>
                <a:sym typeface="IBM Plex Sans"/>
              </a:rPr>
              <a:t>VECTOR DB</a:t>
            </a:r>
            <a:endParaRPr lang="en-US" sz="1800" spc="180" dirty="0">
              <a:solidFill>
                <a:srgbClr val="FFFFFF"/>
              </a:solidFill>
              <a:latin typeface="IBM Plex Sans" panose="020B0503050203000203" pitchFamily="34" charset="0"/>
              <a:sym typeface="Helvetica Neue"/>
            </a:endParaRPr>
          </a:p>
        </p:txBody>
      </p:sp>
      <p:pic>
        <p:nvPicPr>
          <p:cNvPr id="1026" name="Picture 2" descr="Download Genesys Logo in SVG Vector or PNG File Format ...">
            <a:extLst>
              <a:ext uri="{FF2B5EF4-FFF2-40B4-BE49-F238E27FC236}">
                <a16:creationId xmlns:a16="http://schemas.microsoft.com/office/drawing/2014/main" id="{C7223558-AC7F-FB00-AB76-2B1D45FED1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914" y="11992416"/>
            <a:ext cx="1903516" cy="1269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CE CXone Reviews 2024: Details, Pricing, &amp; Features | G2">
            <a:extLst>
              <a:ext uri="{FF2B5EF4-FFF2-40B4-BE49-F238E27FC236}">
                <a16:creationId xmlns:a16="http://schemas.microsoft.com/office/drawing/2014/main" id="{651FE816-3AE3-FDA7-C67E-A9066BC78A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2396" y="11952287"/>
            <a:ext cx="1021551" cy="5363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6E6389C-72B5-D4E0-E20A-14386220B2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32139" y="12478183"/>
            <a:ext cx="1608467" cy="50844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84BDA8B-D84B-1019-D9E4-E7D64B6037B5}"/>
              </a:ext>
            </a:extLst>
          </p:cNvPr>
          <p:cNvSpPr txBox="1"/>
          <p:nvPr/>
        </p:nvSpPr>
        <p:spPr>
          <a:xfrm>
            <a:off x="9886961" y="10370031"/>
            <a:ext cx="3722347" cy="4000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31"/>
            <a:r>
              <a:rPr lang="en-US" sz="2000" kern="0" spc="180" dirty="0">
                <a:solidFill>
                  <a:srgbClr val="FFFFFF"/>
                </a:solidFill>
                <a:latin typeface="IBM Plex Sans" panose="020B0503050203000203" pitchFamily="34" charset="0"/>
                <a:sym typeface="IBM Plex Sans"/>
              </a:rPr>
              <a:t>Knowledge Skills</a:t>
            </a:r>
            <a:endParaRPr lang="en-US" sz="2000" dirty="0">
              <a:solidFill>
                <a:srgbClr val="000000"/>
              </a:solidFill>
              <a:latin typeface="IBM Plex Sans Light"/>
              <a:sym typeface="Helvetica Neue"/>
            </a:endParaRPr>
          </a:p>
        </p:txBody>
      </p:sp>
      <p:sp>
        <p:nvSpPr>
          <p:cNvPr id="38" name="Rectangle 37">
            <a:extLst>
              <a:ext uri="{FF2B5EF4-FFF2-40B4-BE49-F238E27FC236}">
                <a16:creationId xmlns:a16="http://schemas.microsoft.com/office/drawing/2014/main" id="{B30F5973-FEA9-1659-51F0-AF758A2797F0}"/>
              </a:ext>
            </a:extLst>
          </p:cNvPr>
          <p:cNvSpPr/>
          <p:nvPr/>
        </p:nvSpPr>
        <p:spPr bwMode="auto">
          <a:xfrm>
            <a:off x="6145753" y="8761368"/>
            <a:ext cx="12013102" cy="1216682"/>
          </a:xfrm>
          <a:prstGeom prst="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228540" rIns="228540" bIns="228540" numCol="1" rtlCol="0" anchor="ctr" anchorCtr="0" compatLnSpc="1">
            <a:prstTxWarp prst="textNoShape">
              <a:avLst/>
            </a:prstTxWarp>
          </a:bodyPr>
          <a:lstStyle/>
          <a:p>
            <a:pPr algn="ctr" defTabSz="1828647">
              <a:defRPr/>
            </a:pPr>
            <a:r>
              <a:rPr lang="en-US" sz="1800" kern="0" spc="180" dirty="0">
                <a:solidFill>
                  <a:srgbClr val="000000"/>
                </a:solidFill>
                <a:latin typeface="IBM Plex Sans" panose="020B0503050203000203" pitchFamily="34" charset="0"/>
                <a:sym typeface="IBM Plex Sans"/>
              </a:rPr>
              <a:t>                 CONVERSATIONAL  |  ORCHESTRATES SKILLS  | CONTEXTUALIZED</a:t>
            </a:r>
            <a:br>
              <a:rPr lang="en-US" sz="1800" kern="0" spc="180" dirty="0">
                <a:solidFill>
                  <a:srgbClr val="000000"/>
                </a:solidFill>
                <a:latin typeface="IBM Plex Sans" panose="020B0503050203000203" pitchFamily="34" charset="0"/>
                <a:sym typeface="IBM Plex Sans"/>
              </a:rPr>
            </a:br>
            <a:r>
              <a:rPr lang="en-US" sz="1800" kern="0" spc="180" dirty="0">
                <a:solidFill>
                  <a:srgbClr val="000000"/>
                </a:solidFill>
                <a:latin typeface="IBM Plex Sans" panose="020B0503050203000203" pitchFamily="34" charset="0"/>
                <a:sym typeface="IBM Plex Sans"/>
              </a:rPr>
              <a:t>                  OMNI-CHANNEL | MULTI-CLOUD</a:t>
            </a:r>
            <a:endParaRPr lang="en-US" sz="1800" spc="180" dirty="0">
              <a:solidFill>
                <a:srgbClr val="000000"/>
              </a:solidFill>
              <a:latin typeface="IBM Plex Sans" panose="020B0503050203000203" pitchFamily="34" charset="0"/>
              <a:sym typeface="Helvetica Neue"/>
            </a:endParaRPr>
          </a:p>
        </p:txBody>
      </p:sp>
      <p:sp>
        <p:nvSpPr>
          <p:cNvPr id="40" name="TextBox 39">
            <a:extLst>
              <a:ext uri="{FF2B5EF4-FFF2-40B4-BE49-F238E27FC236}">
                <a16:creationId xmlns:a16="http://schemas.microsoft.com/office/drawing/2014/main" id="{6752C15F-1000-DBF0-9433-1B86508464AF}"/>
              </a:ext>
            </a:extLst>
          </p:cNvPr>
          <p:cNvSpPr txBox="1"/>
          <p:nvPr/>
        </p:nvSpPr>
        <p:spPr>
          <a:xfrm>
            <a:off x="6235133" y="8862010"/>
            <a:ext cx="2333164" cy="10155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31"/>
            <a:r>
              <a:rPr lang="en-US" sz="2000" b="1" kern="0" spc="180" dirty="0">
                <a:solidFill>
                  <a:srgbClr val="000000"/>
                </a:solidFill>
                <a:latin typeface="IBM Plex Sans" panose="020B0503050203000203" pitchFamily="34" charset="0"/>
                <a:sym typeface="IBM Plex Sans"/>
              </a:rPr>
              <a:t>AI Assistants </a:t>
            </a:r>
            <a:br>
              <a:rPr lang="en-US" sz="2000" b="1" kern="0" spc="180" dirty="0">
                <a:solidFill>
                  <a:srgbClr val="000000"/>
                </a:solidFill>
                <a:latin typeface="IBM Plex Sans" panose="020B0503050203000203" pitchFamily="34" charset="0"/>
                <a:sym typeface="IBM Plex Sans"/>
              </a:rPr>
            </a:br>
            <a:r>
              <a:rPr lang="en-US" sz="2000" b="1" kern="0" spc="180" dirty="0">
                <a:solidFill>
                  <a:srgbClr val="000000"/>
                </a:solidFill>
                <a:latin typeface="IBM Plex Sans" panose="020B0503050203000203" pitchFamily="34" charset="0"/>
                <a:sym typeface="IBM Plex Sans"/>
              </a:rPr>
              <a:t>for Digital Labor</a:t>
            </a:r>
            <a:endParaRPr lang="en-US" sz="2000" b="1" dirty="0">
              <a:solidFill>
                <a:srgbClr val="000000"/>
              </a:solidFill>
              <a:latin typeface="IBM Plex Sans Light"/>
              <a:sym typeface="Helvetica Neue"/>
            </a:endParaRPr>
          </a:p>
        </p:txBody>
      </p:sp>
      <p:pic>
        <p:nvPicPr>
          <p:cNvPr id="1032" name="Picture 8" descr="Salesloft - Workato Tech Partner Directory">
            <a:extLst>
              <a:ext uri="{FF2B5EF4-FFF2-40B4-BE49-F238E27FC236}">
                <a16:creationId xmlns:a16="http://schemas.microsoft.com/office/drawing/2014/main" id="{9B1067A6-7559-4557-8968-72CA0417AE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27152" y="12323440"/>
            <a:ext cx="1608467" cy="8042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stic Logo PNG Transparent &amp; SVG Vector - Freebie Supply">
            <a:extLst>
              <a:ext uri="{FF2B5EF4-FFF2-40B4-BE49-F238E27FC236}">
                <a16:creationId xmlns:a16="http://schemas.microsoft.com/office/drawing/2014/main" id="{AFA0BB5E-0BA7-B455-C8BB-3F5AFF8FE5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310377" y="12473999"/>
            <a:ext cx="1535890" cy="52669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Brandfetch | Coupa Logos &amp; Brand Assets">
            <a:extLst>
              <a:ext uri="{FF2B5EF4-FFF2-40B4-BE49-F238E27FC236}">
                <a16:creationId xmlns:a16="http://schemas.microsoft.com/office/drawing/2014/main" id="{8125DF25-DF5F-218E-ADFE-EBA63BA57E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20650" y="11910784"/>
            <a:ext cx="2066837" cy="563213"/>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77B77BA9-E28F-96B4-68A5-4BC0CD67D25F}"/>
              </a:ext>
            </a:extLst>
          </p:cNvPr>
          <p:cNvSpPr>
            <a:spLocks/>
          </p:cNvSpPr>
          <p:nvPr/>
        </p:nvSpPr>
        <p:spPr bwMode="auto">
          <a:xfrm>
            <a:off x="631902" y="3027633"/>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Digital self-serve</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Modernize contact center</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Case management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Agent Assist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Contact Center Insights</a:t>
            </a:r>
          </a:p>
        </p:txBody>
      </p:sp>
      <p:sp>
        <p:nvSpPr>
          <p:cNvPr id="43" name="Rounded Rectangle 42">
            <a:extLst>
              <a:ext uri="{FF2B5EF4-FFF2-40B4-BE49-F238E27FC236}">
                <a16:creationId xmlns:a16="http://schemas.microsoft.com/office/drawing/2014/main" id="{FB3BD7C7-8CB7-09D5-4F5A-119CAB40BAAB}"/>
              </a:ext>
            </a:extLst>
          </p:cNvPr>
          <p:cNvSpPr>
            <a:spLocks noChangeAspect="1"/>
          </p:cNvSpPr>
          <p:nvPr/>
        </p:nvSpPr>
        <p:spPr bwMode="auto">
          <a:xfrm>
            <a:off x="4611447" y="5871840"/>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Higher conversion rate</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Increased order size</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Improved upselling</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Customer retention</a:t>
            </a:r>
            <a:r>
              <a:rPr lang="en-US" sz="2200" dirty="0">
                <a:solidFill>
                  <a:srgbClr val="000000"/>
                </a:solidFill>
                <a:latin typeface="IBM Plex Sans Light"/>
                <a:sym typeface="Helvetica Neue"/>
              </a:rPr>
              <a:t> </a:t>
            </a:r>
          </a:p>
        </p:txBody>
      </p:sp>
      <p:sp>
        <p:nvSpPr>
          <p:cNvPr id="44" name="Rounded Rectangle 43">
            <a:extLst>
              <a:ext uri="{FF2B5EF4-FFF2-40B4-BE49-F238E27FC236}">
                <a16:creationId xmlns:a16="http://schemas.microsoft.com/office/drawing/2014/main" id="{F63FE4A2-0D77-247D-8C99-E4A525E5E9E1}"/>
              </a:ext>
            </a:extLst>
          </p:cNvPr>
          <p:cNvSpPr>
            <a:spLocks/>
          </p:cNvSpPr>
          <p:nvPr/>
        </p:nvSpPr>
        <p:spPr bwMode="auto">
          <a:xfrm>
            <a:off x="4600100" y="3082805"/>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Buyer experience</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Lead management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Opportunity management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Seller support</a:t>
            </a:r>
          </a:p>
        </p:txBody>
      </p:sp>
      <p:pic>
        <p:nvPicPr>
          <p:cNvPr id="45" name="Picture 14" descr="Sap success factor and Edflex">
            <a:extLst>
              <a:ext uri="{FF2B5EF4-FFF2-40B4-BE49-F238E27FC236}">
                <a16:creationId xmlns:a16="http://schemas.microsoft.com/office/drawing/2014/main" id="{8B046CFA-BF00-7B49-031D-681689F095A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845" r="19381"/>
          <a:stretch/>
        </p:blipFill>
        <p:spPr bwMode="auto">
          <a:xfrm>
            <a:off x="22597505" y="12069457"/>
            <a:ext cx="1340199" cy="8107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DFFD65B-848F-5F7B-3304-67F88D9A63D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91036" y="11995466"/>
            <a:ext cx="2398420" cy="31100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2AF5EE0A-C398-DCDE-7453-7F7765121961}"/>
              </a:ext>
            </a:extLst>
          </p:cNvPr>
          <p:cNvSpPr txBox="1"/>
          <p:nvPr/>
        </p:nvSpPr>
        <p:spPr>
          <a:xfrm>
            <a:off x="390253" y="11873896"/>
            <a:ext cx="2596912" cy="3692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31"/>
            <a:r>
              <a:rPr lang="en-US" sz="1800" b="1" kern="0" spc="180" dirty="0">
                <a:solidFill>
                  <a:srgbClr val="000000"/>
                </a:solidFill>
                <a:latin typeface="IBM Plex Sans" panose="020B0503050203000203" pitchFamily="34" charset="0"/>
                <a:sym typeface="IBM Plex Sans"/>
              </a:rPr>
              <a:t>INTEGRATIONS</a:t>
            </a:r>
            <a:endParaRPr lang="en-US" sz="1800" b="1" dirty="0">
              <a:solidFill>
                <a:srgbClr val="000000"/>
              </a:solidFill>
              <a:latin typeface="IBM Plex Sans Light"/>
              <a:sym typeface="Helvetica Neue"/>
            </a:endParaRPr>
          </a:p>
        </p:txBody>
      </p:sp>
      <p:pic>
        <p:nvPicPr>
          <p:cNvPr id="1042" name="Picture 18" descr="Dun &amp; Bradstreet - Accelerate Growth and Improve Business ...">
            <a:extLst>
              <a:ext uri="{FF2B5EF4-FFF2-40B4-BE49-F238E27FC236}">
                <a16:creationId xmlns:a16="http://schemas.microsoft.com/office/drawing/2014/main" id="{C8376BA9-F371-A360-1B39-407E0156BC5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102575" y="11943858"/>
            <a:ext cx="3191840" cy="46824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ome">
            <a:extLst>
              <a:ext uri="{FF2B5EF4-FFF2-40B4-BE49-F238E27FC236}">
                <a16:creationId xmlns:a16="http://schemas.microsoft.com/office/drawing/2014/main" id="{37D3121B-F346-4BCE-31F6-746910E0FB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865224" y="12529454"/>
            <a:ext cx="2028488" cy="492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ur Commercial Intelligence Data and Ariba">
            <a:extLst>
              <a:ext uri="{FF2B5EF4-FFF2-40B4-BE49-F238E27FC236}">
                <a16:creationId xmlns:a16="http://schemas.microsoft.com/office/drawing/2014/main" id="{50AA7ACA-932A-0E74-97A4-FD64F716184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r="62454"/>
          <a:stretch/>
        </p:blipFill>
        <p:spPr bwMode="auto">
          <a:xfrm>
            <a:off x="13718927" y="11910783"/>
            <a:ext cx="2671938" cy="152806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ta Applications - Analytics Dashboard Template | Incorta">
            <a:extLst>
              <a:ext uri="{FF2B5EF4-FFF2-40B4-BE49-F238E27FC236}">
                <a16:creationId xmlns:a16="http://schemas.microsoft.com/office/drawing/2014/main" id="{31C7D4B4-CE2A-9484-B096-EB2BE4CDB0F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40590" y="12069457"/>
            <a:ext cx="1500721" cy="838293"/>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a:extLst>
              <a:ext uri="{FF2B5EF4-FFF2-40B4-BE49-F238E27FC236}">
                <a16:creationId xmlns:a16="http://schemas.microsoft.com/office/drawing/2014/main" id="{2FF9CC48-91A2-3F6B-DE15-ED9CBD252EB4}"/>
              </a:ext>
            </a:extLst>
          </p:cNvPr>
          <p:cNvSpPr>
            <a:spLocks noChangeAspect="1"/>
          </p:cNvSpPr>
          <p:nvPr/>
        </p:nvSpPr>
        <p:spPr bwMode="auto">
          <a:xfrm>
            <a:off x="8579644" y="5906732"/>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Cost per order</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Lead times</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Order cycle time</a:t>
            </a:r>
          </a:p>
        </p:txBody>
      </p:sp>
      <p:sp>
        <p:nvSpPr>
          <p:cNvPr id="50" name="Rounded Rectangle 49">
            <a:extLst>
              <a:ext uri="{FF2B5EF4-FFF2-40B4-BE49-F238E27FC236}">
                <a16:creationId xmlns:a16="http://schemas.microsoft.com/office/drawing/2014/main" id="{6192DF58-3416-D453-9FBA-05EB06BEA83B}"/>
              </a:ext>
            </a:extLst>
          </p:cNvPr>
          <p:cNvSpPr>
            <a:spLocks/>
          </p:cNvSpPr>
          <p:nvPr/>
        </p:nvSpPr>
        <p:spPr bwMode="auto">
          <a:xfrm>
            <a:off x="8568297" y="3117697"/>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Sourcing Support</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Supplier Management</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Sustainability</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Inventory Management</a:t>
            </a:r>
          </a:p>
        </p:txBody>
      </p:sp>
      <p:sp>
        <p:nvSpPr>
          <p:cNvPr id="51" name="Rounded Rectangle 50">
            <a:extLst>
              <a:ext uri="{FF2B5EF4-FFF2-40B4-BE49-F238E27FC236}">
                <a16:creationId xmlns:a16="http://schemas.microsoft.com/office/drawing/2014/main" id="{A69F98BB-1449-CED1-CCC8-92A18F2756A0}"/>
              </a:ext>
            </a:extLst>
          </p:cNvPr>
          <p:cNvSpPr>
            <a:spLocks noChangeAspect="1"/>
          </p:cNvSpPr>
          <p:nvPr/>
        </p:nvSpPr>
        <p:spPr bwMode="auto">
          <a:xfrm>
            <a:off x="20484236" y="5837455"/>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Time to offer</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Cost per hire</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Reduced support cost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1-click resolution rates </a:t>
            </a:r>
          </a:p>
        </p:txBody>
      </p:sp>
      <p:sp>
        <p:nvSpPr>
          <p:cNvPr id="52" name="Rounded Rectangle 51">
            <a:extLst>
              <a:ext uri="{FF2B5EF4-FFF2-40B4-BE49-F238E27FC236}">
                <a16:creationId xmlns:a16="http://schemas.microsoft.com/office/drawing/2014/main" id="{EEB01ABA-C1A4-4412-8F03-33B121EA3195}"/>
              </a:ext>
            </a:extLst>
          </p:cNvPr>
          <p:cNvSpPr>
            <a:spLocks/>
          </p:cNvSpPr>
          <p:nvPr/>
        </p:nvSpPr>
        <p:spPr bwMode="auto">
          <a:xfrm>
            <a:off x="20472889" y="3048420"/>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Talent Recruitment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Onboarding</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Payroll</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Compensation</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Employee support</a:t>
            </a:r>
          </a:p>
        </p:txBody>
      </p:sp>
      <p:sp>
        <p:nvSpPr>
          <p:cNvPr id="57" name="Rounded Rectangle 56">
            <a:extLst>
              <a:ext uri="{FF2B5EF4-FFF2-40B4-BE49-F238E27FC236}">
                <a16:creationId xmlns:a16="http://schemas.microsoft.com/office/drawing/2014/main" id="{5C107C5F-BD57-1984-20C2-9221BB49C5CD}"/>
              </a:ext>
            </a:extLst>
          </p:cNvPr>
          <p:cNvSpPr>
            <a:spLocks noChangeAspect="1"/>
          </p:cNvSpPr>
          <p:nvPr/>
        </p:nvSpPr>
        <p:spPr bwMode="auto">
          <a:xfrm>
            <a:off x="12547842" y="5900706"/>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Improved onboarding</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Reduced external spend</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Improved sourcing </a:t>
            </a:r>
          </a:p>
        </p:txBody>
      </p:sp>
      <p:sp>
        <p:nvSpPr>
          <p:cNvPr id="58" name="Rounded Rectangle 57">
            <a:extLst>
              <a:ext uri="{FF2B5EF4-FFF2-40B4-BE49-F238E27FC236}">
                <a16:creationId xmlns:a16="http://schemas.microsoft.com/office/drawing/2014/main" id="{0A2984E8-691E-3955-EF6B-67E8C0CC0CD8}"/>
              </a:ext>
            </a:extLst>
          </p:cNvPr>
          <p:cNvSpPr>
            <a:spLocks/>
          </p:cNvSpPr>
          <p:nvPr/>
        </p:nvSpPr>
        <p:spPr bwMode="auto">
          <a:xfrm>
            <a:off x="12536494" y="3111672"/>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Procure to pay</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Contractor requisitions</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PO management</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Supplier assessment</a:t>
            </a:r>
          </a:p>
        </p:txBody>
      </p:sp>
      <p:sp>
        <p:nvSpPr>
          <p:cNvPr id="59" name="Rounded Rectangle 58">
            <a:extLst>
              <a:ext uri="{FF2B5EF4-FFF2-40B4-BE49-F238E27FC236}">
                <a16:creationId xmlns:a16="http://schemas.microsoft.com/office/drawing/2014/main" id="{872F358A-27E5-49B1-4A9E-B63180684D1C}"/>
              </a:ext>
            </a:extLst>
          </p:cNvPr>
          <p:cNvSpPr>
            <a:spLocks noChangeAspect="1"/>
          </p:cNvSpPr>
          <p:nvPr/>
        </p:nvSpPr>
        <p:spPr bwMode="auto">
          <a:xfrm>
            <a:off x="16516039" y="5935598"/>
            <a:ext cx="3451123"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Business impact</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Cost per transaction</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Days sales outstanding</a:t>
            </a:r>
          </a:p>
          <a:p>
            <a:pPr marL="182826" indent="-182826" defTabSz="914127" fontAlgn="base">
              <a:spcBef>
                <a:spcPct val="0"/>
              </a:spcBef>
              <a:spcAft>
                <a:spcPct val="0"/>
              </a:spcAft>
              <a:buFont typeface="Arial" panose="020B0604020202020204" pitchFamily="34" charset="0"/>
              <a:buChar char="•"/>
            </a:pPr>
            <a:r>
              <a:rPr lang="en-US" sz="2100" dirty="0">
                <a:solidFill>
                  <a:srgbClr val="000000"/>
                </a:solidFill>
                <a:latin typeface="IBM Plex Sans Light"/>
                <a:sym typeface="Helvetica Neue"/>
              </a:rPr>
              <a:t>Time to close period</a:t>
            </a:r>
          </a:p>
        </p:txBody>
      </p:sp>
      <p:sp>
        <p:nvSpPr>
          <p:cNvPr id="60" name="Rounded Rectangle 59">
            <a:extLst>
              <a:ext uri="{FF2B5EF4-FFF2-40B4-BE49-F238E27FC236}">
                <a16:creationId xmlns:a16="http://schemas.microsoft.com/office/drawing/2014/main" id="{E3267EA8-BAEC-3049-19F8-A6A385E0027B}"/>
              </a:ext>
            </a:extLst>
          </p:cNvPr>
          <p:cNvSpPr>
            <a:spLocks/>
          </p:cNvSpPr>
          <p:nvPr/>
        </p:nvSpPr>
        <p:spPr bwMode="auto">
          <a:xfrm>
            <a:off x="16504691" y="3146563"/>
            <a:ext cx="3473816" cy="237682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127" fontAlgn="base">
              <a:spcBef>
                <a:spcPct val="0"/>
              </a:spcBef>
              <a:spcAft>
                <a:spcPct val="0"/>
              </a:spcAft>
            </a:pPr>
            <a:r>
              <a:rPr lang="en-US" sz="2400" dirty="0">
                <a:solidFill>
                  <a:srgbClr val="000000"/>
                </a:solidFill>
                <a:latin typeface="IBM Plex Sans Light"/>
                <a:sym typeface="Helvetica Neue"/>
              </a:rPr>
              <a:t>Use cases</a:t>
            </a:r>
          </a:p>
          <a:p>
            <a:pPr marL="182826" indent="-182826" defTabSz="914127" fontAlgn="base">
              <a:spcBef>
                <a:spcPts val="1200"/>
              </a:spcBef>
              <a:spcAft>
                <a:spcPct val="0"/>
              </a:spcAft>
              <a:buFont typeface="Arial" panose="020B0604020202020204" pitchFamily="34" charset="0"/>
              <a:buChar char="•"/>
            </a:pPr>
            <a:r>
              <a:rPr lang="en-US" sz="2100" dirty="0">
                <a:solidFill>
                  <a:srgbClr val="000000"/>
                </a:solidFill>
                <a:latin typeface="IBM Plex Sans Light"/>
                <a:sym typeface="Helvetica Neue"/>
              </a:rPr>
              <a:t>Source to Pay</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Order to Cash</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Expense Management</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Auditing</a:t>
            </a:r>
          </a:p>
          <a:p>
            <a:pPr marL="182826" indent="-182826" defTabSz="914127" fontAlgn="base">
              <a:spcAft>
                <a:spcPct val="0"/>
              </a:spcAft>
              <a:buFont typeface="Arial" panose="020B0604020202020204" pitchFamily="34" charset="0"/>
              <a:buChar char="•"/>
            </a:pPr>
            <a:r>
              <a:rPr lang="en-US" sz="2100" dirty="0">
                <a:solidFill>
                  <a:srgbClr val="000000"/>
                </a:solidFill>
                <a:latin typeface="IBM Plex Sans Light"/>
                <a:sym typeface="Helvetica Neue"/>
              </a:rPr>
              <a:t>Financial Reporting</a:t>
            </a:r>
          </a:p>
        </p:txBody>
      </p:sp>
      <p:pic>
        <p:nvPicPr>
          <p:cNvPr id="3" name="Picture 2">
            <a:extLst>
              <a:ext uri="{FF2B5EF4-FFF2-40B4-BE49-F238E27FC236}">
                <a16:creationId xmlns:a16="http://schemas.microsoft.com/office/drawing/2014/main" id="{904FFCB5-8869-415B-F42D-39221935B2B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87233" y="11987393"/>
            <a:ext cx="2143465" cy="45632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7C4AAC66-EFA6-1291-6284-05ACF2F64B89}"/>
              </a:ext>
            </a:extLst>
          </p:cNvPr>
          <p:cNvSpPr txBox="1">
            <a:spLocks/>
          </p:cNvSpPr>
          <p:nvPr/>
        </p:nvSpPr>
        <p:spPr>
          <a:xfrm>
            <a:off x="576071" y="385200"/>
            <a:ext cx="16658075" cy="1527048"/>
          </a:xfrm>
          <a:prstGeom prst="rect">
            <a:avLst/>
          </a:prstGeom>
        </p:spPr>
        <p:txBody>
          <a:bodyPr/>
          <a:lstStyle>
            <a:lvl1pPr algn="l" rtl="0" eaLnBrk="1" fontAlgn="base" hangingPunct="1">
              <a:lnSpc>
                <a:spcPct val="90000"/>
              </a:lnSpc>
              <a:spcBef>
                <a:spcPct val="0"/>
              </a:spcBef>
              <a:spcAft>
                <a:spcPct val="0"/>
              </a:spcAft>
              <a:defRPr sz="63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7">
                <a:solidFill>
                  <a:srgbClr val="191919"/>
                </a:solidFill>
                <a:latin typeface="IBM Plex Sans Light" pitchFamily="34" charset="0"/>
              </a:defRPr>
            </a:lvl2pPr>
            <a:lvl3pPr algn="l" rtl="0" eaLnBrk="1" fontAlgn="base" hangingPunct="1">
              <a:lnSpc>
                <a:spcPct val="90000"/>
              </a:lnSpc>
              <a:spcBef>
                <a:spcPct val="0"/>
              </a:spcBef>
              <a:spcAft>
                <a:spcPct val="0"/>
              </a:spcAft>
              <a:defRPr sz="5917">
                <a:solidFill>
                  <a:srgbClr val="191919"/>
                </a:solidFill>
                <a:latin typeface="IBM Plex Sans Light" pitchFamily="34" charset="0"/>
              </a:defRPr>
            </a:lvl3pPr>
            <a:lvl4pPr algn="l" rtl="0" eaLnBrk="1" fontAlgn="base" hangingPunct="1">
              <a:lnSpc>
                <a:spcPct val="90000"/>
              </a:lnSpc>
              <a:spcBef>
                <a:spcPct val="0"/>
              </a:spcBef>
              <a:spcAft>
                <a:spcPct val="0"/>
              </a:spcAft>
              <a:defRPr sz="5917">
                <a:solidFill>
                  <a:srgbClr val="191919"/>
                </a:solidFill>
                <a:latin typeface="IBM Plex Sans Light" pitchFamily="34" charset="0"/>
              </a:defRPr>
            </a:lvl4pPr>
            <a:lvl5pPr algn="l" rtl="0" eaLnBrk="1" fontAlgn="base" hangingPunct="1">
              <a:lnSpc>
                <a:spcPct val="90000"/>
              </a:lnSpc>
              <a:spcBef>
                <a:spcPct val="0"/>
              </a:spcBef>
              <a:spcAft>
                <a:spcPct val="0"/>
              </a:spcAft>
              <a:defRPr sz="5917">
                <a:solidFill>
                  <a:srgbClr val="191919"/>
                </a:solidFill>
                <a:latin typeface="IBM Plex Sans Light" pitchFamily="34" charset="0"/>
              </a:defRPr>
            </a:lvl5pPr>
            <a:lvl6pPr marL="966533" algn="l" rtl="0" eaLnBrk="1" fontAlgn="base" hangingPunct="1">
              <a:lnSpc>
                <a:spcPct val="90000"/>
              </a:lnSpc>
              <a:spcBef>
                <a:spcPct val="0"/>
              </a:spcBef>
              <a:spcAft>
                <a:spcPct val="0"/>
              </a:spcAft>
              <a:defRPr sz="5917">
                <a:solidFill>
                  <a:srgbClr val="191919"/>
                </a:solidFill>
                <a:latin typeface="IBM Plex Sans Light" pitchFamily="34" charset="0"/>
              </a:defRPr>
            </a:lvl6pPr>
            <a:lvl7pPr marL="1933077" algn="l" rtl="0" eaLnBrk="1" fontAlgn="base" hangingPunct="1">
              <a:lnSpc>
                <a:spcPct val="90000"/>
              </a:lnSpc>
              <a:spcBef>
                <a:spcPct val="0"/>
              </a:spcBef>
              <a:spcAft>
                <a:spcPct val="0"/>
              </a:spcAft>
              <a:defRPr sz="5917">
                <a:solidFill>
                  <a:srgbClr val="191919"/>
                </a:solidFill>
                <a:latin typeface="IBM Plex Sans Light" pitchFamily="34" charset="0"/>
              </a:defRPr>
            </a:lvl7pPr>
            <a:lvl8pPr marL="2899610" algn="l" rtl="0" eaLnBrk="1" fontAlgn="base" hangingPunct="1">
              <a:lnSpc>
                <a:spcPct val="90000"/>
              </a:lnSpc>
              <a:spcBef>
                <a:spcPct val="0"/>
              </a:spcBef>
              <a:spcAft>
                <a:spcPct val="0"/>
              </a:spcAft>
              <a:defRPr sz="5917">
                <a:solidFill>
                  <a:srgbClr val="191919"/>
                </a:solidFill>
                <a:latin typeface="IBM Plex Sans Light" pitchFamily="34" charset="0"/>
              </a:defRPr>
            </a:lvl8pPr>
            <a:lvl9pPr marL="3866145" algn="l" rtl="0" eaLnBrk="1" fontAlgn="base" hangingPunct="1">
              <a:lnSpc>
                <a:spcPct val="90000"/>
              </a:lnSpc>
              <a:spcBef>
                <a:spcPct val="0"/>
              </a:spcBef>
              <a:spcAft>
                <a:spcPct val="0"/>
              </a:spcAft>
              <a:defRPr sz="5917">
                <a:solidFill>
                  <a:srgbClr val="191919"/>
                </a:solidFill>
                <a:latin typeface="IBM Plex Sans Light" pitchFamily="34" charset="0"/>
              </a:defRPr>
            </a:lvl9pPr>
          </a:lstStyle>
          <a:p>
            <a:pPr defTabSz="914400"/>
            <a:r>
              <a:rPr lang="en-US" sz="6600" kern="0" dirty="0">
                <a:solidFill>
                  <a:srgbClr val="000000"/>
                </a:solidFill>
                <a:latin typeface="IBM Plex Sans Light"/>
                <a:cs typeface="Arial"/>
                <a:sym typeface="Arial"/>
              </a:rPr>
              <a:t>IBM’s strategy: AI Assistants </a:t>
            </a:r>
            <a:r>
              <a:rPr lang="en-US" sz="6600" kern="0" dirty="0">
                <a:solidFill>
                  <a:srgbClr val="002D9C"/>
                </a:solidFill>
                <a:latin typeface="IBM Plex Sans Light"/>
                <a:cs typeface="Arial"/>
                <a:sym typeface="Arial"/>
              </a:rPr>
              <a:t>for business</a:t>
            </a:r>
            <a:endParaRPr lang="en-US" sz="6600" i="1" kern="0" dirty="0">
              <a:solidFill>
                <a:srgbClr val="002D9C"/>
              </a:solidFill>
              <a:latin typeface="IBM Plex Sans Light"/>
              <a:cs typeface="Arial"/>
              <a:sym typeface="Arial"/>
            </a:endParaRPr>
          </a:p>
          <a:p>
            <a:pPr defTabSz="914400"/>
            <a:br>
              <a:rPr lang="en-US" kern="0" dirty="0">
                <a:latin typeface="+mn-lt"/>
                <a:cs typeface="Arial"/>
                <a:sym typeface="Arial"/>
              </a:rPr>
            </a:br>
            <a:endParaRPr lang="en-US" kern="0" dirty="0">
              <a:latin typeface="+mn-lt"/>
            </a:endParaRPr>
          </a:p>
        </p:txBody>
      </p:sp>
    </p:spTree>
    <p:extLst>
      <p:ext uri="{BB962C8B-B14F-4D97-AF65-F5344CB8AC3E}">
        <p14:creationId xmlns:p14="http://schemas.microsoft.com/office/powerpoint/2010/main" val="195720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12">
            <a:extLst>
              <a:ext uri="{FF2B5EF4-FFF2-40B4-BE49-F238E27FC236}">
                <a16:creationId xmlns:a16="http://schemas.microsoft.com/office/drawing/2014/main" id="{73C34492-058D-7A18-5F07-A59F34B57A51}"/>
              </a:ext>
            </a:extLst>
          </p:cNvPr>
          <p:cNvPicPr>
            <a:picLocks noChangeAspect="1" noChangeArrowheads="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t="25244" b="26856"/>
          <a:stretch/>
        </p:blipFill>
        <p:spPr bwMode="auto">
          <a:xfrm>
            <a:off x="19658469" y="6383237"/>
            <a:ext cx="1949356" cy="51806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ompany Logos - Salesforce News">
            <a:extLst>
              <a:ext uri="{FF2B5EF4-FFF2-40B4-BE49-F238E27FC236}">
                <a16:creationId xmlns:a16="http://schemas.microsoft.com/office/drawing/2014/main" id="{88BE2FD6-CCC3-BB95-565B-56A9BAD6A92D}"/>
              </a:ext>
            </a:extLst>
          </p:cNvPr>
          <p:cNvPicPr>
            <a:picLocks noChangeAspect="1" noChangeArrowheads="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2450" t="16833" r="24500" b="15178"/>
          <a:stretch/>
        </p:blipFill>
        <p:spPr bwMode="auto">
          <a:xfrm>
            <a:off x="20142013" y="4491349"/>
            <a:ext cx="2088367" cy="14987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rvicenow Logo Vector (SVG, PDF, Ai, EPS, CDR) Free Download - Logowik.com">
            <a:extLst>
              <a:ext uri="{FF2B5EF4-FFF2-40B4-BE49-F238E27FC236}">
                <a16:creationId xmlns:a16="http://schemas.microsoft.com/office/drawing/2014/main" id="{19A36F6B-8CC4-455B-FD47-6CEA59939823}"/>
              </a:ext>
            </a:extLst>
          </p:cNvPr>
          <p:cNvPicPr>
            <a:picLocks noChangeAspect="1" noChangeArrowheads="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20770651" y="3734489"/>
            <a:ext cx="3432645" cy="604366"/>
          </a:xfrm>
          <a:prstGeom prst="rect">
            <a:avLst/>
          </a:prstGeom>
          <a:noFill/>
          <a:extLst>
            <a:ext uri="{909E8E84-426E-40DD-AFC4-6F175D3DCCD1}">
              <a14:hiddenFill xmlns:a14="http://schemas.microsoft.com/office/drawing/2010/main">
                <a:solidFill>
                  <a:srgbClr val="FFFFFF"/>
                </a:solidFill>
              </a14:hiddenFill>
            </a:ext>
          </a:extLst>
        </p:spPr>
      </p:pic>
      <p:sp>
        <p:nvSpPr>
          <p:cNvPr id="133" name="Arc 132">
            <a:extLst>
              <a:ext uri="{FF2B5EF4-FFF2-40B4-BE49-F238E27FC236}">
                <a16:creationId xmlns:a16="http://schemas.microsoft.com/office/drawing/2014/main" id="{3C688CC9-9D89-B87A-FE0C-86E80CAFE80C}"/>
              </a:ext>
            </a:extLst>
          </p:cNvPr>
          <p:cNvSpPr/>
          <p:nvPr/>
        </p:nvSpPr>
        <p:spPr bwMode="auto">
          <a:xfrm rot="18900000">
            <a:off x="14621503" y="5257117"/>
            <a:ext cx="6811791" cy="6811792"/>
          </a:xfrm>
          <a:prstGeom prst="arc">
            <a:avLst>
              <a:gd name="adj1" fmla="val 17504584"/>
              <a:gd name="adj2" fmla="val 19232537"/>
            </a:avLst>
          </a:prstGeom>
          <a:ln w="50800" cap="rnd">
            <a:gradFill>
              <a:gsLst>
                <a:gs pos="0">
                  <a:srgbClr val="3DDBD9"/>
                </a:gs>
                <a:gs pos="25000">
                  <a:schemeClr val="accent1"/>
                </a:gs>
              </a:gsLst>
              <a:lin ang="5400000" scaled="1"/>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134" name="Arc 133">
            <a:extLst>
              <a:ext uri="{FF2B5EF4-FFF2-40B4-BE49-F238E27FC236}">
                <a16:creationId xmlns:a16="http://schemas.microsoft.com/office/drawing/2014/main" id="{2D2C8A34-EC0C-CC75-822A-ED925157FDED}"/>
              </a:ext>
            </a:extLst>
          </p:cNvPr>
          <p:cNvSpPr/>
          <p:nvPr/>
        </p:nvSpPr>
        <p:spPr bwMode="auto">
          <a:xfrm rot="8100000">
            <a:off x="8589056" y="2572713"/>
            <a:ext cx="6811791" cy="6811792"/>
          </a:xfrm>
          <a:prstGeom prst="arc">
            <a:avLst>
              <a:gd name="adj1" fmla="val 18766466"/>
              <a:gd name="adj2" fmla="val 0"/>
            </a:avLst>
          </a:prstGeom>
          <a:ln w="50800" cap="rnd">
            <a:gradFill>
              <a:gsLst>
                <a:gs pos="50000">
                  <a:srgbClr val="3DDBD9"/>
                </a:gs>
                <a:gs pos="100000">
                  <a:srgbClr val="C6C6C6"/>
                </a:gs>
              </a:gsLst>
              <a:lin ang="0" scaled="0"/>
            </a:gra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grpSp>
        <p:nvGrpSpPr>
          <p:cNvPr id="151" name="Group 150">
            <a:extLst>
              <a:ext uri="{FF2B5EF4-FFF2-40B4-BE49-F238E27FC236}">
                <a16:creationId xmlns:a16="http://schemas.microsoft.com/office/drawing/2014/main" id="{0CB2079F-7475-69E7-F7AF-CFAE2B78D6AD}"/>
              </a:ext>
            </a:extLst>
          </p:cNvPr>
          <p:cNvGrpSpPr/>
          <p:nvPr/>
        </p:nvGrpSpPr>
        <p:grpSpPr>
          <a:xfrm>
            <a:off x="7841455" y="3674131"/>
            <a:ext cx="2367988" cy="4996097"/>
            <a:chOff x="7835507" y="3673715"/>
            <a:chExt cx="2368296" cy="4996748"/>
          </a:xfrm>
        </p:grpSpPr>
        <p:grpSp>
          <p:nvGrpSpPr>
            <p:cNvPr id="64" name="Group 63">
              <a:extLst>
                <a:ext uri="{FF2B5EF4-FFF2-40B4-BE49-F238E27FC236}">
                  <a16:creationId xmlns:a16="http://schemas.microsoft.com/office/drawing/2014/main" id="{BA9CE9F9-8DD7-9381-30D4-CC27E8F2599A}"/>
                </a:ext>
              </a:extLst>
            </p:cNvPr>
            <p:cNvGrpSpPr/>
            <p:nvPr/>
          </p:nvGrpSpPr>
          <p:grpSpPr>
            <a:xfrm>
              <a:off x="7838841" y="5927263"/>
              <a:ext cx="2364962" cy="2743200"/>
              <a:chOff x="4826380" y="5927263"/>
              <a:chExt cx="2364962" cy="2743200"/>
            </a:xfrm>
          </p:grpSpPr>
          <p:sp>
            <p:nvSpPr>
              <p:cNvPr id="60" name="Hexagon 59">
                <a:extLst>
                  <a:ext uri="{FF2B5EF4-FFF2-40B4-BE49-F238E27FC236}">
                    <a16:creationId xmlns:a16="http://schemas.microsoft.com/office/drawing/2014/main" id="{4F80E96B-0212-5706-F2E1-FDB010AC486F}"/>
                  </a:ext>
                </a:extLst>
              </p:cNvPr>
              <p:cNvSpPr>
                <a:spLocks noChangeAspect="1"/>
              </p:cNvSpPr>
              <p:nvPr/>
            </p:nvSpPr>
            <p:spPr bwMode="auto">
              <a:xfrm rot="16200000">
                <a:off x="4637261" y="6116382"/>
                <a:ext cx="2743200" cy="2364962"/>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pic>
            <p:nvPicPr>
              <p:cNvPr id="5" name="Picture 2" descr="IBM Watson Health | AI Healthcare Solutions | IBM">
                <a:extLst>
                  <a:ext uri="{FF2B5EF4-FFF2-40B4-BE49-F238E27FC236}">
                    <a16:creationId xmlns:a16="http://schemas.microsoft.com/office/drawing/2014/main" id="{D2A92A48-E0C2-2297-1996-829EC28170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599" b="38785"/>
              <a:stretch/>
            </p:blipFill>
            <p:spPr bwMode="auto">
              <a:xfrm>
                <a:off x="5319927" y="6535082"/>
                <a:ext cx="1453462" cy="1374897"/>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ext Placeholder 1">
              <a:extLst>
                <a:ext uri="{FF2B5EF4-FFF2-40B4-BE49-F238E27FC236}">
                  <a16:creationId xmlns:a16="http://schemas.microsoft.com/office/drawing/2014/main" id="{92AE91C3-6219-0CC0-2B96-20547A466C3E}"/>
                </a:ext>
              </a:extLst>
            </p:cNvPr>
            <p:cNvSpPr txBox="1">
              <a:spLocks/>
            </p:cNvSpPr>
            <p:nvPr/>
          </p:nvSpPr>
          <p:spPr>
            <a:xfrm>
              <a:off x="7835507" y="3673715"/>
              <a:ext cx="2368296" cy="834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AI Assistant</a:t>
              </a:r>
              <a:endParaRPr lang="en-US" sz="2400" dirty="0">
                <a:solidFill>
                  <a:srgbClr val="000000"/>
                </a:solidFill>
                <a:latin typeface="IBM Plex Sans Light"/>
              </a:endParaRPr>
            </a:p>
          </p:txBody>
        </p:sp>
      </p:grpSp>
      <p:sp>
        <p:nvSpPr>
          <p:cNvPr id="132" name="Arc 131">
            <a:extLst>
              <a:ext uri="{FF2B5EF4-FFF2-40B4-BE49-F238E27FC236}">
                <a16:creationId xmlns:a16="http://schemas.microsoft.com/office/drawing/2014/main" id="{5DE202F0-A4FF-8F77-AB6E-DC65F54A434E}"/>
              </a:ext>
            </a:extLst>
          </p:cNvPr>
          <p:cNvSpPr/>
          <p:nvPr/>
        </p:nvSpPr>
        <p:spPr bwMode="auto">
          <a:xfrm rot="18900000">
            <a:off x="2576876" y="5257117"/>
            <a:ext cx="6811791" cy="6811792"/>
          </a:xfrm>
          <a:prstGeom prst="arc">
            <a:avLst/>
          </a:prstGeom>
          <a:ln w="50800" cap="rnd">
            <a:gradFill>
              <a:gsLst>
                <a:gs pos="0">
                  <a:srgbClr val="82CFFF"/>
                </a:gs>
                <a:gs pos="100000">
                  <a:srgbClr val="C6C6C6"/>
                </a:gs>
              </a:gsLst>
              <a:lin ang="5400000" scaled="0"/>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65" name="Text Placeholder 1">
            <a:extLst>
              <a:ext uri="{FF2B5EF4-FFF2-40B4-BE49-F238E27FC236}">
                <a16:creationId xmlns:a16="http://schemas.microsoft.com/office/drawing/2014/main" id="{DD1BDEAA-EBAD-C869-8398-A53B556D8A1C}"/>
              </a:ext>
            </a:extLst>
          </p:cNvPr>
          <p:cNvSpPr txBox="1">
            <a:spLocks/>
          </p:cNvSpPr>
          <p:nvPr/>
        </p:nvSpPr>
        <p:spPr>
          <a:xfrm>
            <a:off x="1772229" y="3674131"/>
            <a:ext cx="3586710" cy="834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Customers, employees, and knowledge workers</a:t>
            </a:r>
            <a:endParaRPr lang="en-US" sz="2400" dirty="0">
              <a:solidFill>
                <a:srgbClr val="000000"/>
              </a:solidFill>
              <a:latin typeface="IBM Plex Sans Light"/>
            </a:endParaRPr>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98128" y="5927385"/>
            <a:ext cx="2367988" cy="2742843"/>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pPr defTabSz="1829196">
                <a:defRPr/>
              </a:pPr>
              <a:endParaRPr lang="en-US">
                <a:solidFill>
                  <a:srgbClr val="000000"/>
                </a:solidFill>
                <a:latin typeface="IBM Plex Sans Light"/>
                <a:sym typeface="Helvetica Neue"/>
              </a:endParaRPr>
            </a:p>
          </p:txBody>
        </p:sp>
      </p:grpSp>
      <p:sp>
        <p:nvSpPr>
          <p:cNvPr id="76" name="Text Placeholder 1">
            <a:extLst>
              <a:ext uri="{FF2B5EF4-FFF2-40B4-BE49-F238E27FC236}">
                <a16:creationId xmlns:a16="http://schemas.microsoft.com/office/drawing/2014/main" id="{6A1A8336-16E8-2617-2644-76D6D6847E2D}"/>
              </a:ext>
            </a:extLst>
          </p:cNvPr>
          <p:cNvSpPr txBox="1">
            <a:spLocks/>
          </p:cNvSpPr>
          <p:nvPr/>
        </p:nvSpPr>
        <p:spPr>
          <a:xfrm>
            <a:off x="13221284" y="3674131"/>
            <a:ext cx="2367988" cy="834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spcBef>
                <a:spcPts val="1200"/>
              </a:spcBef>
              <a:defRPr/>
            </a:pPr>
            <a:r>
              <a:rPr lang="en-US" sz="2400" i="1" kern="0" dirty="0">
                <a:solidFill>
                  <a:srgbClr val="000000"/>
                </a:solidFill>
                <a:latin typeface="IBM Plex Sans" panose="020B0503050203000203" pitchFamily="34" charset="0"/>
              </a:rPr>
              <a:t>Skills</a:t>
            </a:r>
            <a:endParaRPr lang="en-US" sz="2400" dirty="0">
              <a:solidFill>
                <a:srgbClr val="000000"/>
              </a:solidFill>
              <a:latin typeface="IBM Plex Sans Light"/>
            </a:endParaRPr>
          </a:p>
        </p:txBody>
      </p:sp>
      <p:sp>
        <p:nvSpPr>
          <p:cNvPr id="142" name="Text Placeholder 1">
            <a:extLst>
              <a:ext uri="{FF2B5EF4-FFF2-40B4-BE49-F238E27FC236}">
                <a16:creationId xmlns:a16="http://schemas.microsoft.com/office/drawing/2014/main" id="{EF3D3D06-42C7-47E9-6818-6630A85FD774}"/>
              </a:ext>
            </a:extLst>
          </p:cNvPr>
          <p:cNvSpPr txBox="1">
            <a:spLocks/>
          </p:cNvSpPr>
          <p:nvPr/>
        </p:nvSpPr>
        <p:spPr>
          <a:xfrm>
            <a:off x="12583913" y="4379903"/>
            <a:ext cx="3642735" cy="1187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2438156">
              <a:lnSpc>
                <a:spcPts val="2400"/>
              </a:lnSpc>
              <a:spcBef>
                <a:spcPts val="1200"/>
              </a:spcBef>
              <a:defRPr/>
            </a:pPr>
            <a:r>
              <a:rPr lang="en-US" sz="1800" i="1" kern="0" dirty="0">
                <a:solidFill>
                  <a:srgbClr val="A8A8A8"/>
                </a:solidFill>
                <a:latin typeface="IBM Plex Sans Light" panose="020B0403050203000203" pitchFamily="34" charset="0"/>
              </a:rPr>
              <a:t>digital automations that wrapper integrations to applications, systems, workflows, or AI models</a:t>
            </a:r>
            <a:endParaRPr lang="en-US" sz="1800" i="1" dirty="0">
              <a:solidFill>
                <a:srgbClr val="A8A8A8"/>
              </a:solidFill>
              <a:latin typeface="IBM Plex Sans Light" panose="020B0403050203000203" pitchFamily="34" charset="0"/>
            </a:endParaRPr>
          </a:p>
        </p:txBody>
      </p:sp>
      <p:sp>
        <p:nvSpPr>
          <p:cNvPr id="9" name="Rectangle 8">
            <a:extLst>
              <a:ext uri="{FF2B5EF4-FFF2-40B4-BE49-F238E27FC236}">
                <a16:creationId xmlns:a16="http://schemas.microsoft.com/office/drawing/2014/main" id="{1E949EE5-1A79-63CD-3DCE-AB29C0793A2F}"/>
              </a:ext>
            </a:extLst>
          </p:cNvPr>
          <p:cNvSpPr/>
          <p:nvPr/>
        </p:nvSpPr>
        <p:spPr bwMode="auto">
          <a:xfrm>
            <a:off x="12119577" y="5533003"/>
            <a:ext cx="4571405" cy="5954198"/>
          </a:xfrm>
          <a:prstGeom prst="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309" fontAlgn="base">
              <a:spcBef>
                <a:spcPct val="0"/>
              </a:spcBef>
              <a:spcAft>
                <a:spcPct val="0"/>
              </a:spcAft>
              <a:defRPr/>
            </a:pPr>
            <a:endParaRPr lang="en-US" sz="1400" dirty="0">
              <a:solidFill>
                <a:srgbClr val="FFFFFF"/>
              </a:solidFill>
              <a:latin typeface="IBM Plex Sans Light"/>
              <a:sym typeface="Helvetica Neue"/>
            </a:endParaRPr>
          </a:p>
        </p:txBody>
      </p:sp>
      <p:sp>
        <p:nvSpPr>
          <p:cNvPr id="10" name="Rectangle 9">
            <a:extLst>
              <a:ext uri="{FF2B5EF4-FFF2-40B4-BE49-F238E27FC236}">
                <a16:creationId xmlns:a16="http://schemas.microsoft.com/office/drawing/2014/main" id="{EA18B7F1-3289-8A94-4735-3F13956770F6}"/>
              </a:ext>
            </a:extLst>
          </p:cNvPr>
          <p:cNvSpPr/>
          <p:nvPr/>
        </p:nvSpPr>
        <p:spPr bwMode="auto">
          <a:xfrm>
            <a:off x="12576716" y="5990145"/>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Guided skills</a:t>
            </a:r>
            <a:endParaRPr lang="en-US" sz="2000" dirty="0">
              <a:solidFill>
                <a:srgbClr val="8D8D8D"/>
              </a:solidFill>
              <a:latin typeface="IBM Plex Sans Light"/>
              <a:sym typeface="Helvetica Neue"/>
            </a:endParaRPr>
          </a:p>
        </p:txBody>
      </p:sp>
      <p:sp>
        <p:nvSpPr>
          <p:cNvPr id="15" name="Rectangle 14">
            <a:extLst>
              <a:ext uri="{FF2B5EF4-FFF2-40B4-BE49-F238E27FC236}">
                <a16:creationId xmlns:a16="http://schemas.microsoft.com/office/drawing/2014/main" id="{5EC31A60-A8F2-09C2-A90A-12BEFA0D8222}"/>
              </a:ext>
            </a:extLst>
          </p:cNvPr>
          <p:cNvSpPr/>
          <p:nvPr/>
        </p:nvSpPr>
        <p:spPr bwMode="auto">
          <a:xfrm>
            <a:off x="12576717" y="10745927"/>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i="1" kern="0" dirty="0">
                <a:solidFill>
                  <a:srgbClr val="A8A8A8"/>
                </a:solidFill>
                <a:latin typeface="IBM Plex Sans" panose="020B0503050203000203" pitchFamily="34" charset="0"/>
                <a:sym typeface="Helvetica Neue"/>
              </a:rPr>
              <a:t>more skill types</a:t>
            </a:r>
            <a:endParaRPr lang="en-US" sz="2000" i="1" dirty="0">
              <a:solidFill>
                <a:srgbClr val="A8A8A8"/>
              </a:solidFill>
              <a:latin typeface="IBM Plex Sans" panose="020B0503050203000203" pitchFamily="34" charset="0"/>
              <a:sym typeface="Helvetica Neue"/>
            </a:endParaRPr>
          </a:p>
        </p:txBody>
      </p:sp>
      <p:sp>
        <p:nvSpPr>
          <p:cNvPr id="16" name="Rectangle 15">
            <a:extLst>
              <a:ext uri="{FF2B5EF4-FFF2-40B4-BE49-F238E27FC236}">
                <a16:creationId xmlns:a16="http://schemas.microsoft.com/office/drawing/2014/main" id="{75F8C6F8-5783-B90B-D747-BA6F24A0BB77}"/>
              </a:ext>
            </a:extLst>
          </p:cNvPr>
          <p:cNvSpPr/>
          <p:nvPr/>
        </p:nvSpPr>
        <p:spPr bwMode="auto">
          <a:xfrm>
            <a:off x="12576716" y="7178482"/>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Informational skills</a:t>
            </a:r>
            <a:endParaRPr lang="en-US" sz="2000" dirty="0">
              <a:solidFill>
                <a:srgbClr val="8D8D8D"/>
              </a:solidFill>
              <a:latin typeface="IBM Plex Sans Light"/>
              <a:sym typeface="Helvetica Neue"/>
            </a:endParaRPr>
          </a:p>
        </p:txBody>
      </p:sp>
      <p:sp>
        <p:nvSpPr>
          <p:cNvPr id="17" name="Rectangle 16">
            <a:extLst>
              <a:ext uri="{FF2B5EF4-FFF2-40B4-BE49-F238E27FC236}">
                <a16:creationId xmlns:a16="http://schemas.microsoft.com/office/drawing/2014/main" id="{CB7E4E07-99AD-8F75-C6CB-92BA58CAD69A}"/>
              </a:ext>
            </a:extLst>
          </p:cNvPr>
          <p:cNvSpPr/>
          <p:nvPr/>
        </p:nvSpPr>
        <p:spPr bwMode="auto">
          <a:xfrm>
            <a:off x="12576716" y="8366820"/>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Conversational skills</a:t>
            </a:r>
            <a:endParaRPr lang="en-US" sz="2000" dirty="0">
              <a:solidFill>
                <a:srgbClr val="8D8D8D"/>
              </a:solidFill>
              <a:latin typeface="IBM Plex Sans Light"/>
              <a:sym typeface="Helvetica Neue"/>
            </a:endParaRPr>
          </a:p>
        </p:txBody>
      </p:sp>
      <p:sp>
        <p:nvSpPr>
          <p:cNvPr id="42" name="Rectangle 41">
            <a:extLst>
              <a:ext uri="{FF2B5EF4-FFF2-40B4-BE49-F238E27FC236}">
                <a16:creationId xmlns:a16="http://schemas.microsoft.com/office/drawing/2014/main" id="{20BFA583-323F-A6C7-A8A9-C009D355060E}"/>
              </a:ext>
            </a:extLst>
          </p:cNvPr>
          <p:cNvSpPr/>
          <p:nvPr/>
        </p:nvSpPr>
        <p:spPr bwMode="auto">
          <a:xfrm>
            <a:off x="12076718" y="10872166"/>
            <a:ext cx="4734898" cy="1126745"/>
          </a:xfrm>
          <a:prstGeom prst="rect">
            <a:avLst/>
          </a:prstGeom>
          <a:gradFill>
            <a:gsLst>
              <a:gs pos="0">
                <a:schemeClr val="bg1">
                  <a:alpha val="0"/>
                </a:schemeClr>
              </a:gs>
              <a:gs pos="80000">
                <a:schemeClr val="bg1"/>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000" i="1" dirty="0">
              <a:solidFill>
                <a:srgbClr val="8D8D8D"/>
              </a:solidFill>
              <a:latin typeface="IBM Plex Sans" panose="020B0503050203000203" pitchFamily="34" charset="0"/>
              <a:sym typeface="Helvetica Neue"/>
            </a:endParaRPr>
          </a:p>
        </p:txBody>
      </p:sp>
      <p:grpSp>
        <p:nvGrpSpPr>
          <p:cNvPr id="119" name="Group 118">
            <a:extLst>
              <a:ext uri="{FF2B5EF4-FFF2-40B4-BE49-F238E27FC236}">
                <a16:creationId xmlns:a16="http://schemas.microsoft.com/office/drawing/2014/main" id="{CC7E596E-A4F4-CB17-09AF-315A6A34E950}"/>
              </a:ext>
            </a:extLst>
          </p:cNvPr>
          <p:cNvGrpSpPr/>
          <p:nvPr/>
        </p:nvGrpSpPr>
        <p:grpSpPr>
          <a:xfrm>
            <a:off x="3566667" y="5927384"/>
            <a:ext cx="2364654" cy="2742843"/>
            <a:chOff x="23491845" y="5963181"/>
            <a:chExt cx="2364962" cy="2743200"/>
          </a:xfrm>
        </p:grpSpPr>
        <p:grpSp>
          <p:nvGrpSpPr>
            <p:cNvPr id="120" name="Group 119">
              <a:extLst>
                <a:ext uri="{FF2B5EF4-FFF2-40B4-BE49-F238E27FC236}">
                  <a16:creationId xmlns:a16="http://schemas.microsoft.com/office/drawing/2014/main" id="{A9612757-691D-94C8-C7FC-58B23AB524AB}"/>
                </a:ext>
              </a:extLst>
            </p:cNvPr>
            <p:cNvGrpSpPr/>
            <p:nvPr/>
          </p:nvGrpSpPr>
          <p:grpSpPr>
            <a:xfrm>
              <a:off x="23491845" y="5963181"/>
              <a:ext cx="2364962" cy="2743200"/>
              <a:chOff x="23491845" y="5963181"/>
              <a:chExt cx="2364962" cy="2743200"/>
            </a:xfrm>
          </p:grpSpPr>
          <p:sp>
            <p:nvSpPr>
              <p:cNvPr id="122" name="Hexagon 121">
                <a:extLst>
                  <a:ext uri="{FF2B5EF4-FFF2-40B4-BE49-F238E27FC236}">
                    <a16:creationId xmlns:a16="http://schemas.microsoft.com/office/drawing/2014/main" id="{193FB4B4-C60B-E89A-815A-66C895FC1F9E}"/>
                  </a:ext>
                </a:extLst>
              </p:cNvPr>
              <p:cNvSpPr>
                <a:spLocks noChangeAspect="1"/>
              </p:cNvSpPr>
              <p:nvPr/>
            </p:nvSpPr>
            <p:spPr bwMode="auto">
              <a:xfrm rot="16200000">
                <a:off x="23302726" y="6152300"/>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sp>
            <p:nvSpPr>
              <p:cNvPr id="123" name="Hexagon 122">
                <a:extLst>
                  <a:ext uri="{FF2B5EF4-FFF2-40B4-BE49-F238E27FC236}">
                    <a16:creationId xmlns:a16="http://schemas.microsoft.com/office/drawing/2014/main" id="{650DC131-7270-08C0-0E18-0E59A6B59352}"/>
                  </a:ext>
                </a:extLst>
              </p:cNvPr>
              <p:cNvSpPr>
                <a:spLocks noChangeAspect="1"/>
              </p:cNvSpPr>
              <p:nvPr/>
            </p:nvSpPr>
            <p:spPr bwMode="auto">
              <a:xfrm rot="16200000">
                <a:off x="23302726" y="6152300"/>
                <a:ext cx="2743200" cy="2364962"/>
              </a:xfrm>
              <a:prstGeom prst="hexagon">
                <a:avLst/>
              </a:prstGeom>
              <a:solidFill>
                <a:srgbClr val="A56EFF">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309"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grpSp>
        <p:pic>
          <p:nvPicPr>
            <p:cNvPr id="121" name="Graphic 120">
              <a:extLst>
                <a:ext uri="{FF2B5EF4-FFF2-40B4-BE49-F238E27FC236}">
                  <a16:creationId xmlns:a16="http://schemas.microsoft.com/office/drawing/2014/main" id="{1F89B16D-E0C3-2A4D-04B0-350F64EFB10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075394" y="6735849"/>
              <a:ext cx="1197864" cy="1197864"/>
            </a:xfrm>
            <a:prstGeom prst="rect">
              <a:avLst/>
            </a:prstGeom>
          </p:spPr>
        </p:pic>
      </p:grpSp>
      <p:pic>
        <p:nvPicPr>
          <p:cNvPr id="92" name="Picture 8" descr="Software to crush business complexity | Pega">
            <a:extLst>
              <a:ext uri="{FF2B5EF4-FFF2-40B4-BE49-F238E27FC236}">
                <a16:creationId xmlns:a16="http://schemas.microsoft.com/office/drawing/2014/main" id="{CDC2F557-8AF8-F93C-5D4D-174F17AC5A7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3148" y="8904405"/>
            <a:ext cx="2368905" cy="53747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UiPath - Wikipedia">
            <a:extLst>
              <a:ext uri="{FF2B5EF4-FFF2-40B4-BE49-F238E27FC236}">
                <a16:creationId xmlns:a16="http://schemas.microsoft.com/office/drawing/2014/main" id="{CD0157ED-7958-B3EB-CE7F-A36770199D72}"/>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00717" y="11583696"/>
            <a:ext cx="1784288" cy="657818"/>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a:extLst>
              <a:ext uri="{FF2B5EF4-FFF2-40B4-BE49-F238E27FC236}">
                <a16:creationId xmlns:a16="http://schemas.microsoft.com/office/drawing/2014/main" id="{CDDD041E-3412-359B-6D5B-A8CAC8F996DE}"/>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19249797" y="10956612"/>
            <a:ext cx="2315046" cy="1344369"/>
          </a:xfrm>
          <a:prstGeom prst="rect">
            <a:avLst/>
          </a:prstGeom>
        </p:spPr>
      </p:pic>
      <p:pic>
        <p:nvPicPr>
          <p:cNvPr id="95" name="Picture 2" descr="IBM Logo PNG Transparent &amp; SVG Vector - Freebie Supply">
            <a:extLst>
              <a:ext uri="{FF2B5EF4-FFF2-40B4-BE49-F238E27FC236}">
                <a16:creationId xmlns:a16="http://schemas.microsoft.com/office/drawing/2014/main" id="{EF24B09C-1A08-B15C-9BDF-DDD6325E21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90587" y="10180027"/>
            <a:ext cx="1512591" cy="6043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Tonkean | Adobe Exchange">
            <a:extLst>
              <a:ext uri="{FF2B5EF4-FFF2-40B4-BE49-F238E27FC236}">
                <a16:creationId xmlns:a16="http://schemas.microsoft.com/office/drawing/2014/main" id="{30175E7D-F6E4-E4CB-A418-0B0D9BC93897}"/>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565617" y="9862925"/>
            <a:ext cx="2414228" cy="1358005"/>
          </a:xfrm>
          <a:prstGeom prst="rect">
            <a:avLst/>
          </a:prstGeom>
          <a:noFill/>
          <a:extLst>
            <a:ext uri="{909E8E84-426E-40DD-AFC4-6F175D3DCCD1}">
              <a14:hiddenFill xmlns:a14="http://schemas.microsoft.com/office/drawing/2010/main">
                <a:solidFill>
                  <a:srgbClr val="FFFFFF"/>
                </a:solidFill>
              </a14:hiddenFill>
            </a:ext>
          </a:extLst>
        </p:spPr>
      </p:pic>
      <p:sp>
        <p:nvSpPr>
          <p:cNvPr id="97" name="Arc 96">
            <a:extLst>
              <a:ext uri="{FF2B5EF4-FFF2-40B4-BE49-F238E27FC236}">
                <a16:creationId xmlns:a16="http://schemas.microsoft.com/office/drawing/2014/main" id="{87DE1899-789E-EF22-F1A4-1A73EE777397}"/>
              </a:ext>
            </a:extLst>
          </p:cNvPr>
          <p:cNvSpPr/>
          <p:nvPr/>
        </p:nvSpPr>
        <p:spPr bwMode="auto">
          <a:xfrm rot="2700000" flipV="1">
            <a:off x="14725860" y="3914916"/>
            <a:ext cx="6811791" cy="6811792"/>
          </a:xfrm>
          <a:prstGeom prst="arc">
            <a:avLst>
              <a:gd name="adj1" fmla="val 17504584"/>
              <a:gd name="adj2" fmla="val 19232537"/>
            </a:avLst>
          </a:prstGeom>
          <a:ln w="50800" cap="rnd">
            <a:gradFill>
              <a:gsLst>
                <a:gs pos="0">
                  <a:srgbClr val="3DDBD9"/>
                </a:gs>
                <a:gs pos="25000">
                  <a:schemeClr val="accent1"/>
                </a:gs>
              </a:gsLst>
              <a:lin ang="5400000" scaled="1"/>
            </a:gra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pic>
        <p:nvPicPr>
          <p:cNvPr id="3" name="Graphic 2">
            <a:extLst>
              <a:ext uri="{FF2B5EF4-FFF2-40B4-BE49-F238E27FC236}">
                <a16:creationId xmlns:a16="http://schemas.microsoft.com/office/drawing/2014/main" id="{446BF2F9-1EDC-2BDC-D6CD-7E300E014BCD}"/>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18885447" y="3871415"/>
            <a:ext cx="1680171" cy="453683"/>
          </a:xfrm>
          <a:prstGeom prst="rect">
            <a:avLst/>
          </a:prstGeom>
        </p:spPr>
      </p:pic>
      <p:pic>
        <p:nvPicPr>
          <p:cNvPr id="11" name="Picture 6" descr="Salesloft - Demandbase Tech Partner Directory">
            <a:extLst>
              <a:ext uri="{FF2B5EF4-FFF2-40B4-BE49-F238E27FC236}">
                <a16:creationId xmlns:a16="http://schemas.microsoft.com/office/drawing/2014/main" id="{C213EC3F-6136-AC4D-6D08-37426A07BBB4}"/>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904098" y="5824843"/>
            <a:ext cx="1629580" cy="8147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6D12C2B-3A0B-9C1C-4540-DD4DCA3727B1}"/>
              </a:ext>
            </a:extLst>
          </p:cNvPr>
          <p:cNvSpPr/>
          <p:nvPr/>
        </p:nvSpPr>
        <p:spPr bwMode="auto">
          <a:xfrm>
            <a:off x="12592614" y="9555158"/>
            <a:ext cx="3657124" cy="91428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914309" fontAlgn="base">
              <a:spcBef>
                <a:spcPct val="0"/>
              </a:spcBef>
              <a:spcAft>
                <a:spcPct val="0"/>
              </a:spcAft>
              <a:defRPr/>
            </a:pPr>
            <a:r>
              <a:rPr lang="en-US" sz="2000" kern="0" dirty="0">
                <a:solidFill>
                  <a:srgbClr val="8D8D8D"/>
                </a:solidFill>
                <a:latin typeface="IBM Plex Sans" panose="020B0503050203000203" pitchFamily="34" charset="0"/>
                <a:sym typeface="Helvetica Neue"/>
              </a:rPr>
              <a:t>Automated skills</a:t>
            </a:r>
            <a:endParaRPr lang="en-US" sz="2000" dirty="0">
              <a:solidFill>
                <a:srgbClr val="8D8D8D"/>
              </a:solidFill>
              <a:latin typeface="IBM Plex Sans Light"/>
              <a:sym typeface="Helvetica Neue"/>
            </a:endParaRPr>
          </a:p>
        </p:txBody>
      </p:sp>
      <p:pic>
        <p:nvPicPr>
          <p:cNvPr id="12" name="Picture 11">
            <a:extLst>
              <a:ext uri="{FF2B5EF4-FFF2-40B4-BE49-F238E27FC236}">
                <a16:creationId xmlns:a16="http://schemas.microsoft.com/office/drawing/2014/main" id="{15E91CE8-9343-CBDA-EF49-93E9DB813E54}"/>
              </a:ext>
            </a:extLst>
          </p:cNvPr>
          <p:cNvPicPr>
            <a:picLocks noChangeAspect="1"/>
          </p:cNvPicPr>
          <p:nvPr/>
        </p:nvPicPr>
        <p:blipFill rotWithShape="1">
          <a:blip r:embed="rId18"/>
          <a:srcRect t="-1" r="79497" b="-34089"/>
          <a:stretch/>
        </p:blipFill>
        <p:spPr>
          <a:xfrm>
            <a:off x="18753414" y="5035761"/>
            <a:ext cx="1245668" cy="954497"/>
          </a:xfrm>
          <a:prstGeom prst="rect">
            <a:avLst/>
          </a:prstGeom>
        </p:spPr>
      </p:pic>
      <p:pic>
        <p:nvPicPr>
          <p:cNvPr id="13" name="Picture 2">
            <a:extLst>
              <a:ext uri="{FF2B5EF4-FFF2-40B4-BE49-F238E27FC236}">
                <a16:creationId xmlns:a16="http://schemas.microsoft.com/office/drawing/2014/main" id="{43493ADD-DF59-5F62-E9B1-AACB0717ACE6}"/>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507776" y="3472584"/>
            <a:ext cx="2209586" cy="8569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rvicenow Logo Vector (SVG, PDF, Ai, EPS, CDR) Free Download - Logowik.com">
            <a:extLst>
              <a:ext uri="{FF2B5EF4-FFF2-40B4-BE49-F238E27FC236}">
                <a16:creationId xmlns:a16="http://schemas.microsoft.com/office/drawing/2014/main" id="{119C0D61-2377-A520-C220-2AB209F05299}"/>
              </a:ext>
            </a:extLst>
          </p:cNvPr>
          <p:cNvPicPr>
            <a:picLocks noChangeAspect="1" noChangeArrowheads="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20769534" y="3734899"/>
            <a:ext cx="3432199" cy="6042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14964B87-D494-14EF-B4F3-AE4E8D199631}"/>
              </a:ext>
            </a:extLst>
          </p:cNvPr>
          <p:cNvSpPr txBox="1">
            <a:spLocks/>
          </p:cNvSpPr>
          <p:nvPr/>
        </p:nvSpPr>
        <p:spPr>
          <a:xfrm>
            <a:off x="576071" y="385200"/>
            <a:ext cx="22908934" cy="1527048"/>
          </a:xfrm>
          <a:prstGeom prst="rect">
            <a:avLst/>
          </a:prstGeom>
        </p:spPr>
        <p:txBody>
          <a:bodyPr/>
          <a:lstStyle>
            <a:lvl1pPr algn="l" rtl="0" eaLnBrk="1" fontAlgn="base" hangingPunct="1">
              <a:lnSpc>
                <a:spcPct val="90000"/>
              </a:lnSpc>
              <a:spcBef>
                <a:spcPct val="0"/>
              </a:spcBef>
              <a:spcAft>
                <a:spcPct val="0"/>
              </a:spcAft>
              <a:defRPr sz="63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7">
                <a:solidFill>
                  <a:srgbClr val="191919"/>
                </a:solidFill>
                <a:latin typeface="IBM Plex Sans Light" pitchFamily="34" charset="0"/>
              </a:defRPr>
            </a:lvl2pPr>
            <a:lvl3pPr algn="l" rtl="0" eaLnBrk="1" fontAlgn="base" hangingPunct="1">
              <a:lnSpc>
                <a:spcPct val="90000"/>
              </a:lnSpc>
              <a:spcBef>
                <a:spcPct val="0"/>
              </a:spcBef>
              <a:spcAft>
                <a:spcPct val="0"/>
              </a:spcAft>
              <a:defRPr sz="5917">
                <a:solidFill>
                  <a:srgbClr val="191919"/>
                </a:solidFill>
                <a:latin typeface="IBM Plex Sans Light" pitchFamily="34" charset="0"/>
              </a:defRPr>
            </a:lvl3pPr>
            <a:lvl4pPr algn="l" rtl="0" eaLnBrk="1" fontAlgn="base" hangingPunct="1">
              <a:lnSpc>
                <a:spcPct val="90000"/>
              </a:lnSpc>
              <a:spcBef>
                <a:spcPct val="0"/>
              </a:spcBef>
              <a:spcAft>
                <a:spcPct val="0"/>
              </a:spcAft>
              <a:defRPr sz="5917">
                <a:solidFill>
                  <a:srgbClr val="191919"/>
                </a:solidFill>
                <a:latin typeface="IBM Plex Sans Light" pitchFamily="34" charset="0"/>
              </a:defRPr>
            </a:lvl4pPr>
            <a:lvl5pPr algn="l" rtl="0" eaLnBrk="1" fontAlgn="base" hangingPunct="1">
              <a:lnSpc>
                <a:spcPct val="90000"/>
              </a:lnSpc>
              <a:spcBef>
                <a:spcPct val="0"/>
              </a:spcBef>
              <a:spcAft>
                <a:spcPct val="0"/>
              </a:spcAft>
              <a:defRPr sz="5917">
                <a:solidFill>
                  <a:srgbClr val="191919"/>
                </a:solidFill>
                <a:latin typeface="IBM Plex Sans Light" pitchFamily="34" charset="0"/>
              </a:defRPr>
            </a:lvl5pPr>
            <a:lvl6pPr marL="966533" algn="l" rtl="0" eaLnBrk="1" fontAlgn="base" hangingPunct="1">
              <a:lnSpc>
                <a:spcPct val="90000"/>
              </a:lnSpc>
              <a:spcBef>
                <a:spcPct val="0"/>
              </a:spcBef>
              <a:spcAft>
                <a:spcPct val="0"/>
              </a:spcAft>
              <a:defRPr sz="5917">
                <a:solidFill>
                  <a:srgbClr val="191919"/>
                </a:solidFill>
                <a:latin typeface="IBM Plex Sans Light" pitchFamily="34" charset="0"/>
              </a:defRPr>
            </a:lvl6pPr>
            <a:lvl7pPr marL="1933077" algn="l" rtl="0" eaLnBrk="1" fontAlgn="base" hangingPunct="1">
              <a:lnSpc>
                <a:spcPct val="90000"/>
              </a:lnSpc>
              <a:spcBef>
                <a:spcPct val="0"/>
              </a:spcBef>
              <a:spcAft>
                <a:spcPct val="0"/>
              </a:spcAft>
              <a:defRPr sz="5917">
                <a:solidFill>
                  <a:srgbClr val="191919"/>
                </a:solidFill>
                <a:latin typeface="IBM Plex Sans Light" pitchFamily="34" charset="0"/>
              </a:defRPr>
            </a:lvl7pPr>
            <a:lvl8pPr marL="2899610" algn="l" rtl="0" eaLnBrk="1" fontAlgn="base" hangingPunct="1">
              <a:lnSpc>
                <a:spcPct val="90000"/>
              </a:lnSpc>
              <a:spcBef>
                <a:spcPct val="0"/>
              </a:spcBef>
              <a:spcAft>
                <a:spcPct val="0"/>
              </a:spcAft>
              <a:defRPr sz="5917">
                <a:solidFill>
                  <a:srgbClr val="191919"/>
                </a:solidFill>
                <a:latin typeface="IBM Plex Sans Light" pitchFamily="34" charset="0"/>
              </a:defRPr>
            </a:lvl8pPr>
            <a:lvl9pPr marL="3866145" algn="l" rtl="0" eaLnBrk="1" fontAlgn="base" hangingPunct="1">
              <a:lnSpc>
                <a:spcPct val="90000"/>
              </a:lnSpc>
              <a:spcBef>
                <a:spcPct val="0"/>
              </a:spcBef>
              <a:spcAft>
                <a:spcPct val="0"/>
              </a:spcAft>
              <a:defRPr sz="5917">
                <a:solidFill>
                  <a:srgbClr val="191919"/>
                </a:solidFill>
                <a:latin typeface="IBM Plex Sans Light" pitchFamily="34" charset="0"/>
              </a:defRPr>
            </a:lvl9pPr>
          </a:lstStyle>
          <a:p>
            <a:pPr defTabSz="2438154">
              <a:buClr>
                <a:srgbClr val="000000"/>
              </a:buClr>
              <a:defRPr/>
            </a:pPr>
            <a:r>
              <a:rPr lang="en-US" sz="6600" kern="0" dirty="0">
                <a:solidFill>
                  <a:srgbClr val="000000"/>
                </a:solidFill>
                <a:latin typeface="IBM Plex Sans Light"/>
                <a:cs typeface="Arial"/>
                <a:sym typeface="Arial"/>
              </a:rPr>
              <a:t>IBM's AI assistants use Foundation Models and Automation to </a:t>
            </a:r>
            <a:r>
              <a:rPr lang="en-US" sz="6600" i="1" kern="0" dirty="0">
                <a:solidFill>
                  <a:srgbClr val="0F62FE"/>
                </a:solidFill>
                <a:latin typeface="IBM Plex Sans Light"/>
                <a:cs typeface="Arial"/>
                <a:sym typeface="Arial"/>
              </a:rPr>
              <a:t>orchestrate</a:t>
            </a:r>
            <a:r>
              <a:rPr lang="en-US" sz="6600" kern="0" dirty="0">
                <a:solidFill>
                  <a:srgbClr val="000000"/>
                </a:solidFill>
                <a:latin typeface="IBM Plex Sans Light"/>
                <a:cs typeface="Arial"/>
                <a:sym typeface="Arial"/>
              </a:rPr>
              <a:t> skill execution and </a:t>
            </a:r>
            <a:r>
              <a:rPr lang="en-US" sz="6600" i="1" kern="0" dirty="0">
                <a:solidFill>
                  <a:srgbClr val="0F62FE"/>
                </a:solidFill>
                <a:latin typeface="IBM Plex Sans Light"/>
                <a:cs typeface="Arial"/>
                <a:sym typeface="Arial"/>
              </a:rPr>
              <a:t>reduce</a:t>
            </a:r>
            <a:r>
              <a:rPr lang="en-US" sz="6600" kern="0" dirty="0">
                <a:solidFill>
                  <a:srgbClr val="000000"/>
                </a:solidFill>
                <a:latin typeface="IBM Plex Sans Light"/>
                <a:cs typeface="Arial"/>
                <a:sym typeface="Arial"/>
              </a:rPr>
              <a:t> time and effort</a:t>
            </a:r>
            <a:endParaRPr lang="en-US" sz="6600" kern="0" dirty="0">
              <a:solidFill>
                <a:srgbClr val="0F62FE"/>
              </a:solidFill>
              <a:latin typeface="IBM Plex Sans Light"/>
              <a:cs typeface="Arial"/>
              <a:sym typeface="Arial"/>
            </a:endParaRPr>
          </a:p>
          <a:p>
            <a:pPr defTabSz="914400"/>
            <a:br>
              <a:rPr lang="en-US" kern="0" dirty="0">
                <a:latin typeface="+mn-lt"/>
                <a:cs typeface="Arial"/>
                <a:sym typeface="Arial"/>
              </a:rPr>
            </a:br>
            <a:endParaRPr lang="en-US" kern="0" dirty="0">
              <a:latin typeface="+mn-lt"/>
            </a:endParaRPr>
          </a:p>
        </p:txBody>
      </p:sp>
    </p:spTree>
    <p:extLst>
      <p:ext uri="{BB962C8B-B14F-4D97-AF65-F5344CB8AC3E}">
        <p14:creationId xmlns:p14="http://schemas.microsoft.com/office/powerpoint/2010/main" val="348126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71FD3008-E4E6-191E-3B26-84BF6BFC346D}"/>
              </a:ext>
            </a:extLst>
          </p:cNvPr>
          <p:cNvSpPr/>
          <p:nvPr/>
        </p:nvSpPr>
        <p:spPr>
          <a:xfrm>
            <a:off x="1787904" y="4913982"/>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nvGrpSpPr>
          <p:cNvPr id="65" name="Group 64">
            <a:extLst>
              <a:ext uri="{FF2B5EF4-FFF2-40B4-BE49-F238E27FC236}">
                <a16:creationId xmlns:a16="http://schemas.microsoft.com/office/drawing/2014/main" id="{695F1377-52E6-E7F4-EA96-1D37D2676AC4}"/>
              </a:ext>
            </a:extLst>
          </p:cNvPr>
          <p:cNvGrpSpPr>
            <a:grpSpLocks noChangeAspect="1"/>
          </p:cNvGrpSpPr>
          <p:nvPr/>
        </p:nvGrpSpPr>
        <p:grpSpPr>
          <a:xfrm>
            <a:off x="935705" y="5793454"/>
            <a:ext cx="1762520" cy="2044407"/>
            <a:chOff x="1196696" y="5927263"/>
            <a:chExt cx="2364962" cy="2743200"/>
          </a:xfrm>
        </p:grpSpPr>
        <p:sp>
          <p:nvSpPr>
            <p:cNvPr id="70" name="Hexagon 69">
              <a:extLst>
                <a:ext uri="{FF2B5EF4-FFF2-40B4-BE49-F238E27FC236}">
                  <a16:creationId xmlns:a16="http://schemas.microsoft.com/office/drawing/2014/main" id="{B5C064B5-7644-5853-CF8A-F38C4EB14AA4}"/>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83" name="Freeform 82">
              <a:extLst>
                <a:ext uri="{FF2B5EF4-FFF2-40B4-BE49-F238E27FC236}">
                  <a16:creationId xmlns:a16="http://schemas.microsoft.com/office/drawing/2014/main" id="{F2F6A1A3-D571-A064-6735-1DA8309172C0}"/>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68" name="TextBox 67">
            <a:extLst>
              <a:ext uri="{FF2B5EF4-FFF2-40B4-BE49-F238E27FC236}">
                <a16:creationId xmlns:a16="http://schemas.microsoft.com/office/drawing/2014/main" id="{72596643-C8A8-BCEE-2A49-78602B196E36}"/>
              </a:ext>
            </a:extLst>
          </p:cNvPr>
          <p:cNvSpPr txBox="1"/>
          <p:nvPr/>
        </p:nvSpPr>
        <p:spPr>
          <a:xfrm>
            <a:off x="890405" y="7962851"/>
            <a:ext cx="1988579"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Employees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grpSp>
        <p:nvGrpSpPr>
          <p:cNvPr id="85" name="Group 84">
            <a:extLst>
              <a:ext uri="{FF2B5EF4-FFF2-40B4-BE49-F238E27FC236}">
                <a16:creationId xmlns:a16="http://schemas.microsoft.com/office/drawing/2014/main" id="{163BDC02-2B57-536D-15DB-62DD4E6F90F2}"/>
              </a:ext>
            </a:extLst>
          </p:cNvPr>
          <p:cNvGrpSpPr>
            <a:grpSpLocks noChangeAspect="1"/>
          </p:cNvGrpSpPr>
          <p:nvPr/>
        </p:nvGrpSpPr>
        <p:grpSpPr>
          <a:xfrm>
            <a:off x="890405" y="8866981"/>
            <a:ext cx="1762521" cy="2044408"/>
            <a:chOff x="1418934" y="7256997"/>
            <a:chExt cx="1379561" cy="1600200"/>
          </a:xfrm>
        </p:grpSpPr>
        <p:sp>
          <p:nvSpPr>
            <p:cNvPr id="87" name="Hexagon 86">
              <a:extLst>
                <a:ext uri="{FF2B5EF4-FFF2-40B4-BE49-F238E27FC236}">
                  <a16:creationId xmlns:a16="http://schemas.microsoft.com/office/drawing/2014/main" id="{2116A88A-43E0-3CD3-C2E0-4284E436FB4C}"/>
                </a:ext>
              </a:extLst>
            </p:cNvPr>
            <p:cNvSpPr>
              <a:spLocks noChangeAspect="1"/>
            </p:cNvSpPr>
            <p:nvPr/>
          </p:nvSpPr>
          <p:spPr bwMode="auto">
            <a:xfrm rot="16200000">
              <a:off x="1308615" y="7367316"/>
              <a:ext cx="1600200" cy="1379561"/>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pic>
          <p:nvPicPr>
            <p:cNvPr id="88" name="Graphic 87">
              <a:extLst>
                <a:ext uri="{FF2B5EF4-FFF2-40B4-BE49-F238E27FC236}">
                  <a16:creationId xmlns:a16="http://schemas.microsoft.com/office/drawing/2014/main" id="{C2E53C41-04FB-708B-4372-8DC9E906870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59338" y="7707719"/>
              <a:ext cx="698754" cy="698754"/>
            </a:xfrm>
            <a:prstGeom prst="rect">
              <a:avLst/>
            </a:prstGeom>
          </p:spPr>
        </p:pic>
      </p:grpSp>
      <p:sp>
        <p:nvSpPr>
          <p:cNvPr id="86" name="TextBox 85">
            <a:extLst>
              <a:ext uri="{FF2B5EF4-FFF2-40B4-BE49-F238E27FC236}">
                <a16:creationId xmlns:a16="http://schemas.microsoft.com/office/drawing/2014/main" id="{E2BC62C5-EA07-29A3-DF47-CE84A5EC5C59}"/>
              </a:ext>
            </a:extLst>
          </p:cNvPr>
          <p:cNvSpPr txBox="1"/>
          <p:nvPr/>
        </p:nvSpPr>
        <p:spPr>
          <a:xfrm>
            <a:off x="1325304" y="11104809"/>
            <a:ext cx="161776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SMEs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FBB1754B-C17F-1EBF-30FE-17F8AC8ECE2F}"/>
              </a:ext>
            </a:extLst>
          </p:cNvPr>
          <p:cNvSpPr txBox="1"/>
          <p:nvPr/>
        </p:nvSpPr>
        <p:spPr>
          <a:xfrm>
            <a:off x="1059991" y="4668564"/>
            <a:ext cx="198858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Customers</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grpSp>
        <p:nvGrpSpPr>
          <p:cNvPr id="127" name="Group 126">
            <a:extLst>
              <a:ext uri="{FF2B5EF4-FFF2-40B4-BE49-F238E27FC236}">
                <a16:creationId xmlns:a16="http://schemas.microsoft.com/office/drawing/2014/main" id="{1A67F046-6B34-7629-9668-BE8C5778784E}"/>
              </a:ext>
            </a:extLst>
          </p:cNvPr>
          <p:cNvGrpSpPr>
            <a:grpSpLocks noChangeAspect="1"/>
          </p:cNvGrpSpPr>
          <p:nvPr/>
        </p:nvGrpSpPr>
        <p:grpSpPr>
          <a:xfrm>
            <a:off x="1012823" y="2719928"/>
            <a:ext cx="1762521" cy="2044407"/>
            <a:chOff x="23491845" y="5963181"/>
            <a:chExt cx="2364962" cy="2743200"/>
          </a:xfrm>
        </p:grpSpPr>
        <p:grpSp>
          <p:nvGrpSpPr>
            <p:cNvPr id="128" name="Group 127">
              <a:extLst>
                <a:ext uri="{FF2B5EF4-FFF2-40B4-BE49-F238E27FC236}">
                  <a16:creationId xmlns:a16="http://schemas.microsoft.com/office/drawing/2014/main" id="{E5228208-9840-DE87-CF11-CDDAD7130E98}"/>
                </a:ext>
              </a:extLst>
            </p:cNvPr>
            <p:cNvGrpSpPr/>
            <p:nvPr/>
          </p:nvGrpSpPr>
          <p:grpSpPr>
            <a:xfrm>
              <a:off x="23491845" y="5963181"/>
              <a:ext cx="2364962" cy="2743200"/>
              <a:chOff x="23491845" y="5963181"/>
              <a:chExt cx="2364962" cy="2743200"/>
            </a:xfrm>
          </p:grpSpPr>
          <p:sp>
            <p:nvSpPr>
              <p:cNvPr id="130" name="Hexagon 129">
                <a:extLst>
                  <a:ext uri="{FF2B5EF4-FFF2-40B4-BE49-F238E27FC236}">
                    <a16:creationId xmlns:a16="http://schemas.microsoft.com/office/drawing/2014/main" id="{AEB78EFD-CE1D-D9B2-9BC3-3A8A140ABC08}"/>
                  </a:ext>
                </a:extLst>
              </p:cNvPr>
              <p:cNvSpPr>
                <a:spLocks noChangeAspect="1"/>
              </p:cNvSpPr>
              <p:nvPr/>
            </p:nvSpPr>
            <p:spPr bwMode="auto">
              <a:xfrm rot="16200000">
                <a:off x="23302726" y="6152300"/>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sp>
            <p:nvSpPr>
              <p:cNvPr id="131" name="Hexagon 130">
                <a:extLst>
                  <a:ext uri="{FF2B5EF4-FFF2-40B4-BE49-F238E27FC236}">
                    <a16:creationId xmlns:a16="http://schemas.microsoft.com/office/drawing/2014/main" id="{7563699D-085D-B848-88FA-561A7923B547}"/>
                  </a:ext>
                </a:extLst>
              </p:cNvPr>
              <p:cNvSpPr>
                <a:spLocks noChangeAspect="1"/>
              </p:cNvSpPr>
              <p:nvPr/>
            </p:nvSpPr>
            <p:spPr bwMode="auto">
              <a:xfrm rot="16200000">
                <a:off x="23302726" y="6152300"/>
                <a:ext cx="2743200" cy="2364962"/>
              </a:xfrm>
              <a:prstGeom prst="hexagon">
                <a:avLst/>
              </a:prstGeom>
              <a:solidFill>
                <a:srgbClr val="A56EFF">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8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p:txBody>
          </p:sp>
        </p:grpSp>
        <p:pic>
          <p:nvPicPr>
            <p:cNvPr id="129" name="Graphic 128">
              <a:extLst>
                <a:ext uri="{FF2B5EF4-FFF2-40B4-BE49-F238E27FC236}">
                  <a16:creationId xmlns:a16="http://schemas.microsoft.com/office/drawing/2014/main" id="{8FAA0200-81D5-3205-99EB-EAC1BC8EA2C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4075394" y="6735849"/>
              <a:ext cx="1197864" cy="1197864"/>
            </a:xfrm>
            <a:prstGeom prst="rect">
              <a:avLst/>
            </a:prstGeom>
          </p:spPr>
        </p:pic>
      </p:grpSp>
      <p:sp>
        <p:nvSpPr>
          <p:cNvPr id="156" name="Freeform 155">
            <a:extLst>
              <a:ext uri="{FF2B5EF4-FFF2-40B4-BE49-F238E27FC236}">
                <a16:creationId xmlns:a16="http://schemas.microsoft.com/office/drawing/2014/main" id="{BDEC1202-E2B6-360B-1602-68EDF7BDF85B}"/>
              </a:ext>
            </a:extLst>
          </p:cNvPr>
          <p:cNvSpPr/>
          <p:nvPr/>
        </p:nvSpPr>
        <p:spPr>
          <a:xfrm>
            <a:off x="12425238" y="8016171"/>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58" name="Freeform 157">
            <a:extLst>
              <a:ext uri="{FF2B5EF4-FFF2-40B4-BE49-F238E27FC236}">
                <a16:creationId xmlns:a16="http://schemas.microsoft.com/office/drawing/2014/main" id="{A7C96E63-EED2-6C7D-9C12-98ABDC55752B}"/>
              </a:ext>
            </a:extLst>
          </p:cNvPr>
          <p:cNvSpPr/>
          <p:nvPr/>
        </p:nvSpPr>
        <p:spPr>
          <a:xfrm rot="10800000">
            <a:off x="10370483" y="10242474"/>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81" name="Freeform 180">
            <a:extLst>
              <a:ext uri="{FF2B5EF4-FFF2-40B4-BE49-F238E27FC236}">
                <a16:creationId xmlns:a16="http://schemas.microsoft.com/office/drawing/2014/main" id="{87D113A6-EEE8-6103-D634-5960C2E69070}"/>
              </a:ext>
            </a:extLst>
          </p:cNvPr>
          <p:cNvSpPr/>
          <p:nvPr/>
        </p:nvSpPr>
        <p:spPr>
          <a:xfrm>
            <a:off x="10370482" y="4298875"/>
            <a:ext cx="304408" cy="304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 name="Rectangle 10">
            <a:extLst>
              <a:ext uri="{FF2B5EF4-FFF2-40B4-BE49-F238E27FC236}">
                <a16:creationId xmlns:a16="http://schemas.microsoft.com/office/drawing/2014/main" id="{CA616E9C-DAEE-68BE-EA3A-3375F2E093F4}"/>
              </a:ext>
            </a:extLst>
          </p:cNvPr>
          <p:cNvSpPr/>
          <p:nvPr/>
        </p:nvSpPr>
        <p:spPr bwMode="auto">
          <a:xfrm>
            <a:off x="4239244" y="2466772"/>
            <a:ext cx="11957386" cy="1077932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 name="Rectangle 5">
            <a:extLst>
              <a:ext uri="{FF2B5EF4-FFF2-40B4-BE49-F238E27FC236}">
                <a16:creationId xmlns:a16="http://schemas.microsoft.com/office/drawing/2014/main" id="{657A572A-C095-B1ED-0EE6-5DA1A962CD30}"/>
              </a:ext>
            </a:extLst>
          </p:cNvPr>
          <p:cNvSpPr/>
          <p:nvPr/>
        </p:nvSpPr>
        <p:spPr bwMode="auto">
          <a:xfrm>
            <a:off x="4770682" y="4368455"/>
            <a:ext cx="10894508" cy="502788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t" anchorCtr="0" compatLnSpc="1">
            <a:prstTxWarp prst="textNoShape">
              <a:avLst/>
            </a:prstTxWarp>
          </a:bodyPr>
          <a:lstStyle/>
          <a:p>
            <a:pPr marR="0" lvl="0" algn="l" defTabSz="914400" rtl="0" eaLnBrk="1" fontAlgn="base" latinLnBrk="0" hangingPunct="1">
              <a:lnSpc>
                <a:spcPct val="100000"/>
              </a:lnSpc>
              <a:spcBef>
                <a:spcPct val="0"/>
              </a:spcBef>
              <a:spcAft>
                <a:spcPct val="0"/>
              </a:spcAft>
              <a:buClrTx/>
              <a:buSzTx/>
              <a:buFont typeface="IBM Plex Sans Light"/>
              <a:buNone/>
              <a:tabLst>
                <a:tab pos="560388" algn="l"/>
              </a:tabLst>
              <a:defRPr/>
            </a:pPr>
            <a:r>
              <a:rPr lang="en-US" sz="2000" dirty="0">
                <a:solidFill>
                  <a:srgbClr val="0F62FE"/>
                </a:solidFill>
                <a:latin typeface="IBM Plex Sans" panose="020B0503050203000203" pitchFamily="34" charset="0"/>
              </a:rPr>
              <a:t>	</a:t>
            </a:r>
            <a:r>
              <a:rPr kumimoji="0" lang="en-US" sz="3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Invoke advanced skills</a:t>
            </a:r>
            <a:endPar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endParaRPr>
          </a:p>
        </p:txBody>
      </p:sp>
      <p:sp>
        <p:nvSpPr>
          <p:cNvPr id="46" name="Rectangle 45">
            <a:extLst>
              <a:ext uri="{FF2B5EF4-FFF2-40B4-BE49-F238E27FC236}">
                <a16:creationId xmlns:a16="http://schemas.microsoft.com/office/drawing/2014/main" id="{DE0F14D4-F2BA-D814-5195-3F31DF2D4B4B}"/>
              </a:ext>
            </a:extLst>
          </p:cNvPr>
          <p:cNvSpPr/>
          <p:nvPr/>
        </p:nvSpPr>
        <p:spPr bwMode="auto">
          <a:xfrm>
            <a:off x="5051083" y="5807131"/>
            <a:ext cx="10586345" cy="1714561"/>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3" rtlCol="0" anchor="t" anchorCtr="0" compatLnSpc="1">
            <a:prstTxWarp prst="textNoShape">
              <a:avLst/>
            </a:prstTxWarp>
            <a:noAutofit/>
          </a:bodyPr>
          <a:lstStyle/>
          <a:p>
            <a:pPr marR="0" lvl="0" algn="l" defTabSz="914400" rtl="0" eaLnBrk="1" fontAlgn="base" latinLnBrk="0" hangingPunct="1">
              <a:lnSpc>
                <a:spcPct val="150000"/>
              </a:lnSpc>
              <a:spcBef>
                <a:spcPct val="0"/>
              </a:spcBef>
              <a:spcAft>
                <a:spcPct val="0"/>
              </a:spcAft>
              <a:buClrTx/>
              <a:buSzTx/>
              <a:buFont typeface="IBM Plex Sans Light"/>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Create job requisition</a:t>
            </a:r>
          </a:p>
          <a:p>
            <a:pPr marR="0" lvl="0" algn="l" defTabSz="914400" rtl="0" eaLnBrk="1" fontAlgn="base" latinLnBrk="0" hangingPunct="1">
              <a:lnSpc>
                <a:spcPct val="150000"/>
              </a:lnSpc>
              <a:spcBef>
                <a:spcPct val="0"/>
              </a:spcBef>
              <a:spcAft>
                <a:spcPct val="0"/>
              </a:spcAft>
              <a:buClrTx/>
              <a:buSzTx/>
              <a:buFont typeface="IBM Plex Sans Light"/>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a:t>
            </a:r>
            <a:r>
              <a:rPr lang="en-US" sz="2400" dirty="0">
                <a:solidFill>
                  <a:sysClr val="windowText" lastClr="000000"/>
                </a:solidFill>
                <a:latin typeface="IBM Plex Sans Light"/>
              </a:rPr>
              <a:t> </a:t>
            </a: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Schedule interview</a:t>
            </a:r>
          </a:p>
          <a:p>
            <a:pPr marR="0" lvl="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Generate offer email</a:t>
            </a:r>
          </a:p>
        </p:txBody>
      </p:sp>
      <p:sp>
        <p:nvSpPr>
          <p:cNvPr id="47" name="Rectangle 46">
            <a:extLst>
              <a:ext uri="{FF2B5EF4-FFF2-40B4-BE49-F238E27FC236}">
                <a16:creationId xmlns:a16="http://schemas.microsoft.com/office/drawing/2014/main" id="{D956B775-8C7F-ED06-76E7-138DC778D568}"/>
              </a:ext>
            </a:extLst>
          </p:cNvPr>
          <p:cNvSpPr/>
          <p:nvPr/>
        </p:nvSpPr>
        <p:spPr bwMode="auto">
          <a:xfrm>
            <a:off x="11897479" y="5807131"/>
            <a:ext cx="3791728" cy="1714561"/>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noAutofit/>
          </a:bodyPr>
          <a:lstStyle/>
          <a:p>
            <a:pPr marR="0" lvl="0" algn="l" defTabSz="914400" rtl="0" eaLnBrk="1" fontAlgn="base" latinLnBrk="0" hangingPunct="1">
              <a:lnSpc>
                <a:spcPct val="150000"/>
              </a:lnSpc>
              <a:spcBef>
                <a:spcPct val="0"/>
              </a:spcBef>
              <a:spcAft>
                <a:spcPct val="0"/>
              </a:spcAft>
              <a:buClrTx/>
              <a:buSzTx/>
              <a:buFontTx/>
              <a:buNone/>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Identify upsell accounts</a:t>
            </a:r>
          </a:p>
          <a:p>
            <a:pPr marR="0" lvl="0" algn="l" defTabSz="914400" rtl="0" eaLnBrk="1" fontAlgn="base" latinLnBrk="0" hangingPunct="1">
              <a:lnSpc>
                <a:spcPct val="150000"/>
              </a:lnSpc>
              <a:spcBef>
                <a:spcPct val="0"/>
              </a:spcBef>
              <a:spcAft>
                <a:spcPct val="0"/>
              </a:spcAft>
              <a:buClrTx/>
              <a:buSzTx/>
              <a:buFont typeface="IBM Plex Sans Light"/>
              <a:buNone/>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Recommend new plans</a:t>
            </a:r>
          </a:p>
          <a:p>
            <a:pPr defTabSz="914400" fontAlgn="base">
              <a:lnSpc>
                <a:spcPct val="150000"/>
              </a:lnSpc>
              <a:spcBef>
                <a:spcPct val="0"/>
              </a:spcBef>
              <a:spcAft>
                <a:spcPct val="0"/>
              </a:spcAft>
              <a:tabLst>
                <a:tab pos="338138"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Generate </a:t>
            </a:r>
            <a:r>
              <a:rPr lang="en-US" sz="2400" dirty="0">
                <a:solidFill>
                  <a:sysClr val="windowText" lastClr="000000"/>
                </a:solidFill>
                <a:latin typeface="IBM Plex Sans Light"/>
              </a:rPr>
              <a:t>client </a:t>
            </a: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email</a:t>
            </a:r>
          </a:p>
          <a:p>
            <a:pPr marR="0" lvl="0" algn="l" defTabSz="914400" rtl="0" eaLnBrk="1" fontAlgn="base" latinLnBrk="0" hangingPunct="1">
              <a:lnSpc>
                <a:spcPct val="150000"/>
              </a:lnSpc>
              <a:spcBef>
                <a:spcPct val="0"/>
              </a:spcBef>
              <a:spcAft>
                <a:spcPct val="0"/>
              </a:spcAft>
              <a:buClrTx/>
              <a:buSzTx/>
              <a:buFont typeface="IBM Plex Sans Light"/>
              <a:buNone/>
              <a:tabLst>
                <a:tab pos="338138" algn="l"/>
              </a:tabLst>
              <a:defRPr/>
            </a:pPr>
            <a:endPar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endParaRPr>
          </a:p>
        </p:txBody>
      </p:sp>
      <p:grpSp>
        <p:nvGrpSpPr>
          <p:cNvPr id="59" name="Group 58">
            <a:extLst>
              <a:ext uri="{FF2B5EF4-FFF2-40B4-BE49-F238E27FC236}">
                <a16:creationId xmlns:a16="http://schemas.microsoft.com/office/drawing/2014/main" id="{70142162-6AAC-E735-2E02-634003483007}"/>
              </a:ext>
            </a:extLst>
          </p:cNvPr>
          <p:cNvGrpSpPr/>
          <p:nvPr/>
        </p:nvGrpSpPr>
        <p:grpSpPr>
          <a:xfrm>
            <a:off x="5017868" y="4660585"/>
            <a:ext cx="332150" cy="320813"/>
            <a:chOff x="2503659" y="7526430"/>
            <a:chExt cx="285750" cy="285750"/>
          </a:xfrm>
        </p:grpSpPr>
        <p:sp>
          <p:nvSpPr>
            <p:cNvPr id="41" name="Freeform 40">
              <a:extLst>
                <a:ext uri="{FF2B5EF4-FFF2-40B4-BE49-F238E27FC236}">
                  <a16:creationId xmlns:a16="http://schemas.microsoft.com/office/drawing/2014/main" id="{F58DA21E-F82D-14E4-5DAB-016E40F08E6E}"/>
                </a:ext>
              </a:extLst>
            </p:cNvPr>
            <p:cNvSpPr/>
            <p:nvPr/>
          </p:nvSpPr>
          <p:spPr>
            <a:xfrm>
              <a:off x="2680690" y="7555005"/>
              <a:ext cx="80143" cy="80143"/>
            </a:xfrm>
            <a:custGeom>
              <a:avLst/>
              <a:gdLst>
                <a:gd name="connsiteX0" fmla="*/ 22993 w 80143"/>
                <a:gd name="connsiteY0" fmla="*/ 0 h 80143"/>
                <a:gd name="connsiteX1" fmla="*/ 22993 w 80143"/>
                <a:gd name="connsiteY1" fmla="*/ 19050 h 80143"/>
                <a:gd name="connsiteX2" fmla="*/ 47625 w 80143"/>
                <a:gd name="connsiteY2" fmla="*/ 19050 h 80143"/>
                <a:gd name="connsiteX3" fmla="*/ 0 w 80143"/>
                <a:gd name="connsiteY3" fmla="*/ 66675 h 80143"/>
                <a:gd name="connsiteX4" fmla="*/ 13468 w 80143"/>
                <a:gd name="connsiteY4" fmla="*/ 80143 h 80143"/>
                <a:gd name="connsiteX5" fmla="*/ 61093 w 80143"/>
                <a:gd name="connsiteY5" fmla="*/ 32518 h 80143"/>
                <a:gd name="connsiteX6" fmla="*/ 61093 w 80143"/>
                <a:gd name="connsiteY6" fmla="*/ 57150 h 80143"/>
                <a:gd name="connsiteX7" fmla="*/ 80143 w 80143"/>
                <a:gd name="connsiteY7" fmla="*/ 57150 h 80143"/>
                <a:gd name="connsiteX8" fmla="*/ 80143 w 80143"/>
                <a:gd name="connsiteY8" fmla="*/ 0 h 80143"/>
                <a:gd name="connsiteX9" fmla="*/ 22993 w 80143"/>
                <a:gd name="connsiteY9" fmla="*/ 0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22993" y="0"/>
                  </a:moveTo>
                  <a:lnTo>
                    <a:pt x="22993" y="19050"/>
                  </a:lnTo>
                  <a:lnTo>
                    <a:pt x="47625" y="19050"/>
                  </a:lnTo>
                  <a:lnTo>
                    <a:pt x="0" y="66675"/>
                  </a:lnTo>
                  <a:lnTo>
                    <a:pt x="13468" y="80143"/>
                  </a:lnTo>
                  <a:lnTo>
                    <a:pt x="61093" y="32518"/>
                  </a:lnTo>
                  <a:lnTo>
                    <a:pt x="61093" y="57150"/>
                  </a:lnTo>
                  <a:lnTo>
                    <a:pt x="80143" y="57150"/>
                  </a:lnTo>
                  <a:lnTo>
                    <a:pt x="80143" y="0"/>
                  </a:lnTo>
                  <a:lnTo>
                    <a:pt x="22993"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3" name="Freeform 42">
              <a:extLst>
                <a:ext uri="{FF2B5EF4-FFF2-40B4-BE49-F238E27FC236}">
                  <a16:creationId xmlns:a16="http://schemas.microsoft.com/office/drawing/2014/main" id="{4CA0A938-D211-B4BF-A529-4F0FE80D0DED}"/>
                </a:ext>
              </a:extLst>
            </p:cNvPr>
            <p:cNvSpPr/>
            <p:nvPr/>
          </p:nvSpPr>
          <p:spPr>
            <a:xfrm>
              <a:off x="2532234" y="7555005"/>
              <a:ext cx="80143" cy="80143"/>
            </a:xfrm>
            <a:custGeom>
              <a:avLst/>
              <a:gdLst>
                <a:gd name="connsiteX0" fmla="*/ 57150 w 80143"/>
                <a:gd name="connsiteY0" fmla="*/ 0 h 80143"/>
                <a:gd name="connsiteX1" fmla="*/ 57150 w 80143"/>
                <a:gd name="connsiteY1" fmla="*/ 19050 h 80143"/>
                <a:gd name="connsiteX2" fmla="*/ 32518 w 80143"/>
                <a:gd name="connsiteY2" fmla="*/ 19050 h 80143"/>
                <a:gd name="connsiteX3" fmla="*/ 80143 w 80143"/>
                <a:gd name="connsiteY3" fmla="*/ 66675 h 80143"/>
                <a:gd name="connsiteX4" fmla="*/ 66675 w 80143"/>
                <a:gd name="connsiteY4" fmla="*/ 80143 h 80143"/>
                <a:gd name="connsiteX5" fmla="*/ 19050 w 80143"/>
                <a:gd name="connsiteY5" fmla="*/ 32518 h 80143"/>
                <a:gd name="connsiteX6" fmla="*/ 19050 w 80143"/>
                <a:gd name="connsiteY6" fmla="*/ 57150 h 80143"/>
                <a:gd name="connsiteX7" fmla="*/ 0 w 80143"/>
                <a:gd name="connsiteY7" fmla="*/ 57150 h 80143"/>
                <a:gd name="connsiteX8" fmla="*/ 0 w 80143"/>
                <a:gd name="connsiteY8" fmla="*/ 0 h 80143"/>
                <a:gd name="connsiteX9" fmla="*/ 57150 w 80143"/>
                <a:gd name="connsiteY9" fmla="*/ 0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57150" y="0"/>
                  </a:moveTo>
                  <a:lnTo>
                    <a:pt x="57150" y="19050"/>
                  </a:lnTo>
                  <a:lnTo>
                    <a:pt x="32518" y="19050"/>
                  </a:lnTo>
                  <a:lnTo>
                    <a:pt x="80143" y="66675"/>
                  </a:lnTo>
                  <a:lnTo>
                    <a:pt x="66675" y="80143"/>
                  </a:lnTo>
                  <a:lnTo>
                    <a:pt x="19050" y="32518"/>
                  </a:lnTo>
                  <a:lnTo>
                    <a:pt x="19050" y="57150"/>
                  </a:lnTo>
                  <a:lnTo>
                    <a:pt x="0" y="57150"/>
                  </a:lnTo>
                  <a:lnTo>
                    <a:pt x="0" y="0"/>
                  </a:lnTo>
                  <a:lnTo>
                    <a:pt x="5715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4" name="Freeform 43">
              <a:extLst>
                <a:ext uri="{FF2B5EF4-FFF2-40B4-BE49-F238E27FC236}">
                  <a16:creationId xmlns:a16="http://schemas.microsoft.com/office/drawing/2014/main" id="{26695A46-745F-1ED1-982C-DC1BBEAB81E6}"/>
                </a:ext>
              </a:extLst>
            </p:cNvPr>
            <p:cNvSpPr/>
            <p:nvPr/>
          </p:nvSpPr>
          <p:spPr>
            <a:xfrm>
              <a:off x="2608434" y="7526430"/>
              <a:ext cx="76200" cy="95250"/>
            </a:xfrm>
            <a:custGeom>
              <a:avLst/>
              <a:gdLst>
                <a:gd name="connsiteX0" fmla="*/ 76200 w 76200"/>
                <a:gd name="connsiteY0" fmla="*/ 38100 h 95250"/>
                <a:gd name="connsiteX1" fmla="*/ 38100 w 76200"/>
                <a:gd name="connsiteY1" fmla="*/ 0 h 95250"/>
                <a:gd name="connsiteX2" fmla="*/ 0 w 76200"/>
                <a:gd name="connsiteY2" fmla="*/ 38100 h 95250"/>
                <a:gd name="connsiteX3" fmla="*/ 13468 w 76200"/>
                <a:gd name="connsiteY3" fmla="*/ 51568 h 95250"/>
                <a:gd name="connsiteX4" fmla="*/ 28575 w 76200"/>
                <a:gd name="connsiteY4" fmla="*/ 36471 h 95250"/>
                <a:gd name="connsiteX5" fmla="*/ 28575 w 76200"/>
                <a:gd name="connsiteY5" fmla="*/ 95250 h 95250"/>
                <a:gd name="connsiteX6" fmla="*/ 47625 w 76200"/>
                <a:gd name="connsiteY6" fmla="*/ 95250 h 95250"/>
                <a:gd name="connsiteX7" fmla="*/ 47625 w 76200"/>
                <a:gd name="connsiteY7" fmla="*/ 36471 h 95250"/>
                <a:gd name="connsiteX8" fmla="*/ 62732 w 76200"/>
                <a:gd name="connsiteY8" fmla="*/ 51568 h 95250"/>
                <a:gd name="connsiteX9" fmla="*/ 76200 w 76200"/>
                <a:gd name="connsiteY9" fmla="*/ 3810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95250">
                  <a:moveTo>
                    <a:pt x="76200" y="38100"/>
                  </a:moveTo>
                  <a:lnTo>
                    <a:pt x="38100" y="0"/>
                  </a:lnTo>
                  <a:lnTo>
                    <a:pt x="0" y="38100"/>
                  </a:lnTo>
                  <a:lnTo>
                    <a:pt x="13468" y="51568"/>
                  </a:lnTo>
                  <a:lnTo>
                    <a:pt x="28575" y="36471"/>
                  </a:lnTo>
                  <a:lnTo>
                    <a:pt x="28575" y="95250"/>
                  </a:lnTo>
                  <a:lnTo>
                    <a:pt x="47625" y="95250"/>
                  </a:lnTo>
                  <a:lnTo>
                    <a:pt x="47625" y="36471"/>
                  </a:lnTo>
                  <a:lnTo>
                    <a:pt x="62732" y="51568"/>
                  </a:lnTo>
                  <a:lnTo>
                    <a:pt x="76200" y="3810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5" name="Freeform 44">
              <a:extLst>
                <a:ext uri="{FF2B5EF4-FFF2-40B4-BE49-F238E27FC236}">
                  <a16:creationId xmlns:a16="http://schemas.microsoft.com/office/drawing/2014/main" id="{5DA06B5D-3629-2137-CE9E-8FFAF45E94B9}"/>
                </a:ext>
              </a:extLst>
            </p:cNvPr>
            <p:cNvSpPr/>
            <p:nvPr/>
          </p:nvSpPr>
          <p:spPr>
            <a:xfrm>
              <a:off x="2680690" y="7703461"/>
              <a:ext cx="80143" cy="80143"/>
            </a:xfrm>
            <a:custGeom>
              <a:avLst/>
              <a:gdLst>
                <a:gd name="connsiteX0" fmla="*/ 22993 w 80143"/>
                <a:gd name="connsiteY0" fmla="*/ 80143 h 80143"/>
                <a:gd name="connsiteX1" fmla="*/ 22993 w 80143"/>
                <a:gd name="connsiteY1" fmla="*/ 61093 h 80143"/>
                <a:gd name="connsiteX2" fmla="*/ 47625 w 80143"/>
                <a:gd name="connsiteY2" fmla="*/ 61093 h 80143"/>
                <a:gd name="connsiteX3" fmla="*/ 0 w 80143"/>
                <a:gd name="connsiteY3" fmla="*/ 13468 h 80143"/>
                <a:gd name="connsiteX4" fmla="*/ 13468 w 80143"/>
                <a:gd name="connsiteY4" fmla="*/ 0 h 80143"/>
                <a:gd name="connsiteX5" fmla="*/ 61093 w 80143"/>
                <a:gd name="connsiteY5" fmla="*/ 47625 h 80143"/>
                <a:gd name="connsiteX6" fmla="*/ 61093 w 80143"/>
                <a:gd name="connsiteY6" fmla="*/ 22993 h 80143"/>
                <a:gd name="connsiteX7" fmla="*/ 80143 w 80143"/>
                <a:gd name="connsiteY7" fmla="*/ 22993 h 80143"/>
                <a:gd name="connsiteX8" fmla="*/ 80143 w 80143"/>
                <a:gd name="connsiteY8" fmla="*/ 80143 h 80143"/>
                <a:gd name="connsiteX9" fmla="*/ 22993 w 80143"/>
                <a:gd name="connsiteY9" fmla="*/ 80143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22993" y="80143"/>
                  </a:moveTo>
                  <a:lnTo>
                    <a:pt x="22993" y="61093"/>
                  </a:lnTo>
                  <a:lnTo>
                    <a:pt x="47625" y="61093"/>
                  </a:lnTo>
                  <a:lnTo>
                    <a:pt x="0" y="13468"/>
                  </a:lnTo>
                  <a:lnTo>
                    <a:pt x="13468" y="0"/>
                  </a:lnTo>
                  <a:lnTo>
                    <a:pt x="61093" y="47625"/>
                  </a:lnTo>
                  <a:lnTo>
                    <a:pt x="61093" y="22993"/>
                  </a:lnTo>
                  <a:lnTo>
                    <a:pt x="80143" y="22993"/>
                  </a:lnTo>
                  <a:lnTo>
                    <a:pt x="80143" y="80143"/>
                  </a:lnTo>
                  <a:lnTo>
                    <a:pt x="22993" y="80143"/>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49" name="Freeform 48">
              <a:extLst>
                <a:ext uri="{FF2B5EF4-FFF2-40B4-BE49-F238E27FC236}">
                  <a16:creationId xmlns:a16="http://schemas.microsoft.com/office/drawing/2014/main" id="{8ACD6333-95B2-7582-3DDF-DB31DB57B5E9}"/>
                </a:ext>
              </a:extLst>
            </p:cNvPr>
            <p:cNvSpPr/>
            <p:nvPr/>
          </p:nvSpPr>
          <p:spPr>
            <a:xfrm>
              <a:off x="2532234" y="7703461"/>
              <a:ext cx="80143" cy="80143"/>
            </a:xfrm>
            <a:custGeom>
              <a:avLst/>
              <a:gdLst>
                <a:gd name="connsiteX0" fmla="*/ 57150 w 80143"/>
                <a:gd name="connsiteY0" fmla="*/ 80143 h 80143"/>
                <a:gd name="connsiteX1" fmla="*/ 57150 w 80143"/>
                <a:gd name="connsiteY1" fmla="*/ 61093 h 80143"/>
                <a:gd name="connsiteX2" fmla="*/ 32518 w 80143"/>
                <a:gd name="connsiteY2" fmla="*/ 61093 h 80143"/>
                <a:gd name="connsiteX3" fmla="*/ 80143 w 80143"/>
                <a:gd name="connsiteY3" fmla="*/ 13468 h 80143"/>
                <a:gd name="connsiteX4" fmla="*/ 66675 w 80143"/>
                <a:gd name="connsiteY4" fmla="*/ 0 h 80143"/>
                <a:gd name="connsiteX5" fmla="*/ 19050 w 80143"/>
                <a:gd name="connsiteY5" fmla="*/ 47625 h 80143"/>
                <a:gd name="connsiteX6" fmla="*/ 19050 w 80143"/>
                <a:gd name="connsiteY6" fmla="*/ 22993 h 80143"/>
                <a:gd name="connsiteX7" fmla="*/ 0 w 80143"/>
                <a:gd name="connsiteY7" fmla="*/ 22993 h 80143"/>
                <a:gd name="connsiteX8" fmla="*/ 0 w 80143"/>
                <a:gd name="connsiteY8" fmla="*/ 80143 h 80143"/>
                <a:gd name="connsiteX9" fmla="*/ 57150 w 80143"/>
                <a:gd name="connsiteY9" fmla="*/ 80143 h 8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43" h="80143">
                  <a:moveTo>
                    <a:pt x="57150" y="80143"/>
                  </a:moveTo>
                  <a:lnTo>
                    <a:pt x="57150" y="61093"/>
                  </a:lnTo>
                  <a:lnTo>
                    <a:pt x="32518" y="61093"/>
                  </a:lnTo>
                  <a:lnTo>
                    <a:pt x="80143" y="13468"/>
                  </a:lnTo>
                  <a:lnTo>
                    <a:pt x="66675" y="0"/>
                  </a:lnTo>
                  <a:lnTo>
                    <a:pt x="19050" y="47625"/>
                  </a:lnTo>
                  <a:lnTo>
                    <a:pt x="19050" y="22993"/>
                  </a:lnTo>
                  <a:lnTo>
                    <a:pt x="0" y="22993"/>
                  </a:lnTo>
                  <a:lnTo>
                    <a:pt x="0" y="80143"/>
                  </a:lnTo>
                  <a:lnTo>
                    <a:pt x="57150" y="80143"/>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1" name="Freeform 50">
              <a:extLst>
                <a:ext uri="{FF2B5EF4-FFF2-40B4-BE49-F238E27FC236}">
                  <a16:creationId xmlns:a16="http://schemas.microsoft.com/office/drawing/2014/main" id="{3C8E880C-964D-F4AF-3151-973372DF79DC}"/>
                </a:ext>
              </a:extLst>
            </p:cNvPr>
            <p:cNvSpPr/>
            <p:nvPr/>
          </p:nvSpPr>
          <p:spPr>
            <a:xfrm>
              <a:off x="2608434" y="7716930"/>
              <a:ext cx="76200" cy="95250"/>
            </a:xfrm>
            <a:custGeom>
              <a:avLst/>
              <a:gdLst>
                <a:gd name="connsiteX0" fmla="*/ 76200 w 76200"/>
                <a:gd name="connsiteY0" fmla="*/ 57150 h 95250"/>
                <a:gd name="connsiteX1" fmla="*/ 38100 w 76200"/>
                <a:gd name="connsiteY1" fmla="*/ 95250 h 95250"/>
                <a:gd name="connsiteX2" fmla="*/ 0 w 76200"/>
                <a:gd name="connsiteY2" fmla="*/ 57150 h 95250"/>
                <a:gd name="connsiteX3" fmla="*/ 13468 w 76200"/>
                <a:gd name="connsiteY3" fmla="*/ 43682 h 95250"/>
                <a:gd name="connsiteX4" fmla="*/ 28575 w 76200"/>
                <a:gd name="connsiteY4" fmla="*/ 58779 h 95250"/>
                <a:gd name="connsiteX5" fmla="*/ 28575 w 76200"/>
                <a:gd name="connsiteY5" fmla="*/ 0 h 95250"/>
                <a:gd name="connsiteX6" fmla="*/ 47625 w 76200"/>
                <a:gd name="connsiteY6" fmla="*/ 0 h 95250"/>
                <a:gd name="connsiteX7" fmla="*/ 47625 w 76200"/>
                <a:gd name="connsiteY7" fmla="*/ 58779 h 95250"/>
                <a:gd name="connsiteX8" fmla="*/ 62732 w 76200"/>
                <a:gd name="connsiteY8" fmla="*/ 43682 h 95250"/>
                <a:gd name="connsiteX9" fmla="*/ 76200 w 76200"/>
                <a:gd name="connsiteY9" fmla="*/ 571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95250">
                  <a:moveTo>
                    <a:pt x="76200" y="57150"/>
                  </a:moveTo>
                  <a:lnTo>
                    <a:pt x="38100" y="95250"/>
                  </a:lnTo>
                  <a:lnTo>
                    <a:pt x="0" y="57150"/>
                  </a:lnTo>
                  <a:lnTo>
                    <a:pt x="13468" y="43682"/>
                  </a:lnTo>
                  <a:lnTo>
                    <a:pt x="28575" y="58779"/>
                  </a:lnTo>
                  <a:lnTo>
                    <a:pt x="28575" y="0"/>
                  </a:lnTo>
                  <a:lnTo>
                    <a:pt x="47625" y="0"/>
                  </a:lnTo>
                  <a:lnTo>
                    <a:pt x="47625" y="58779"/>
                  </a:lnTo>
                  <a:lnTo>
                    <a:pt x="62732" y="43682"/>
                  </a:lnTo>
                  <a:lnTo>
                    <a:pt x="76200" y="5715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3" name="Freeform 52">
              <a:extLst>
                <a:ext uri="{FF2B5EF4-FFF2-40B4-BE49-F238E27FC236}">
                  <a16:creationId xmlns:a16="http://schemas.microsoft.com/office/drawing/2014/main" id="{E82FF75C-F027-22A5-E402-AE3BADFAFFAC}"/>
                </a:ext>
              </a:extLst>
            </p:cNvPr>
            <p:cNvSpPr/>
            <p:nvPr/>
          </p:nvSpPr>
          <p:spPr>
            <a:xfrm>
              <a:off x="2503659" y="7631205"/>
              <a:ext cx="95250" cy="76200"/>
            </a:xfrm>
            <a:custGeom>
              <a:avLst/>
              <a:gdLst>
                <a:gd name="connsiteX0" fmla="*/ 38100 w 95250"/>
                <a:gd name="connsiteY0" fmla="*/ 0 h 76200"/>
                <a:gd name="connsiteX1" fmla="*/ 0 w 95250"/>
                <a:gd name="connsiteY1" fmla="*/ 38100 h 76200"/>
                <a:gd name="connsiteX2" fmla="*/ 38100 w 95250"/>
                <a:gd name="connsiteY2" fmla="*/ 76200 h 76200"/>
                <a:gd name="connsiteX3" fmla="*/ 51568 w 95250"/>
                <a:gd name="connsiteY3" fmla="*/ 62732 h 76200"/>
                <a:gd name="connsiteX4" fmla="*/ 36471 w 95250"/>
                <a:gd name="connsiteY4" fmla="*/ 47625 h 76200"/>
                <a:gd name="connsiteX5" fmla="*/ 95250 w 95250"/>
                <a:gd name="connsiteY5" fmla="*/ 47625 h 76200"/>
                <a:gd name="connsiteX6" fmla="*/ 95250 w 95250"/>
                <a:gd name="connsiteY6" fmla="*/ 28575 h 76200"/>
                <a:gd name="connsiteX7" fmla="*/ 36471 w 95250"/>
                <a:gd name="connsiteY7" fmla="*/ 28575 h 76200"/>
                <a:gd name="connsiteX8" fmla="*/ 51568 w 95250"/>
                <a:gd name="connsiteY8" fmla="*/ 13468 h 76200"/>
                <a:gd name="connsiteX9" fmla="*/ 38100 w 9525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76200">
                  <a:moveTo>
                    <a:pt x="38100" y="0"/>
                  </a:moveTo>
                  <a:lnTo>
                    <a:pt x="0" y="38100"/>
                  </a:lnTo>
                  <a:lnTo>
                    <a:pt x="38100" y="76200"/>
                  </a:lnTo>
                  <a:lnTo>
                    <a:pt x="51568" y="62732"/>
                  </a:lnTo>
                  <a:lnTo>
                    <a:pt x="36471" y="47625"/>
                  </a:lnTo>
                  <a:lnTo>
                    <a:pt x="95250" y="47625"/>
                  </a:lnTo>
                  <a:lnTo>
                    <a:pt x="95250" y="28575"/>
                  </a:lnTo>
                  <a:lnTo>
                    <a:pt x="36471" y="28575"/>
                  </a:lnTo>
                  <a:lnTo>
                    <a:pt x="51568" y="13468"/>
                  </a:lnTo>
                  <a:lnTo>
                    <a:pt x="3810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5" name="Freeform 54">
              <a:extLst>
                <a:ext uri="{FF2B5EF4-FFF2-40B4-BE49-F238E27FC236}">
                  <a16:creationId xmlns:a16="http://schemas.microsoft.com/office/drawing/2014/main" id="{AFAF961E-A1B5-0E6C-F602-5B35ED47B680}"/>
                </a:ext>
              </a:extLst>
            </p:cNvPr>
            <p:cNvSpPr/>
            <p:nvPr/>
          </p:nvSpPr>
          <p:spPr>
            <a:xfrm>
              <a:off x="2694159" y="7631205"/>
              <a:ext cx="95250" cy="76200"/>
            </a:xfrm>
            <a:custGeom>
              <a:avLst/>
              <a:gdLst>
                <a:gd name="connsiteX0" fmla="*/ 57150 w 95250"/>
                <a:gd name="connsiteY0" fmla="*/ 0 h 76200"/>
                <a:gd name="connsiteX1" fmla="*/ 95250 w 95250"/>
                <a:gd name="connsiteY1" fmla="*/ 38100 h 76200"/>
                <a:gd name="connsiteX2" fmla="*/ 57150 w 95250"/>
                <a:gd name="connsiteY2" fmla="*/ 76200 h 76200"/>
                <a:gd name="connsiteX3" fmla="*/ 43682 w 95250"/>
                <a:gd name="connsiteY3" fmla="*/ 62732 h 76200"/>
                <a:gd name="connsiteX4" fmla="*/ 58779 w 95250"/>
                <a:gd name="connsiteY4" fmla="*/ 47625 h 76200"/>
                <a:gd name="connsiteX5" fmla="*/ 0 w 95250"/>
                <a:gd name="connsiteY5" fmla="*/ 47625 h 76200"/>
                <a:gd name="connsiteX6" fmla="*/ 0 w 95250"/>
                <a:gd name="connsiteY6" fmla="*/ 28575 h 76200"/>
                <a:gd name="connsiteX7" fmla="*/ 58779 w 95250"/>
                <a:gd name="connsiteY7" fmla="*/ 28575 h 76200"/>
                <a:gd name="connsiteX8" fmla="*/ 43682 w 95250"/>
                <a:gd name="connsiteY8" fmla="*/ 13468 h 76200"/>
                <a:gd name="connsiteX9" fmla="*/ 57150 w 9525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76200">
                  <a:moveTo>
                    <a:pt x="57150" y="0"/>
                  </a:moveTo>
                  <a:lnTo>
                    <a:pt x="95250" y="38100"/>
                  </a:lnTo>
                  <a:lnTo>
                    <a:pt x="57150" y="76200"/>
                  </a:lnTo>
                  <a:lnTo>
                    <a:pt x="43682" y="62732"/>
                  </a:lnTo>
                  <a:lnTo>
                    <a:pt x="58779" y="47625"/>
                  </a:lnTo>
                  <a:lnTo>
                    <a:pt x="0" y="47625"/>
                  </a:lnTo>
                  <a:lnTo>
                    <a:pt x="0" y="28575"/>
                  </a:lnTo>
                  <a:lnTo>
                    <a:pt x="58779" y="28575"/>
                  </a:lnTo>
                  <a:lnTo>
                    <a:pt x="43682" y="13468"/>
                  </a:lnTo>
                  <a:lnTo>
                    <a:pt x="57150" y="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9" name="Rectangle 8">
            <a:extLst>
              <a:ext uri="{FF2B5EF4-FFF2-40B4-BE49-F238E27FC236}">
                <a16:creationId xmlns:a16="http://schemas.microsoft.com/office/drawing/2014/main" id="{17A2547C-195E-C7AD-A1FF-AE0BC44F7A6B}"/>
              </a:ext>
            </a:extLst>
          </p:cNvPr>
          <p:cNvSpPr/>
          <p:nvPr/>
        </p:nvSpPr>
        <p:spPr bwMode="auto">
          <a:xfrm>
            <a:off x="4746665" y="7816434"/>
            <a:ext cx="10894508" cy="1026603"/>
          </a:xfrm>
          <a:prstGeom prst="rect">
            <a:avLst/>
          </a:prstGeom>
          <a:solidFill>
            <a:srgbClr val="001D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ctr" anchorCtr="0" compatLnSpc="1">
            <a:prstTxWarp prst="textNoShape">
              <a:avLst/>
            </a:prstTxWarp>
          </a:bodyPr>
          <a:lstStyle/>
          <a:p>
            <a:pPr marR="0" lvl="0" algn="ctr" defTabSz="1829196" rtl="0" eaLnBrk="1" fontAlgn="auto" latinLnBrk="0" hangingPunct="1">
              <a:lnSpc>
                <a:spcPct val="100000"/>
              </a:lnSpc>
              <a:spcBef>
                <a:spcPts val="0"/>
              </a:spcBef>
              <a:spcAft>
                <a:spcPts val="0"/>
              </a:spcAft>
              <a:buClrTx/>
              <a:buSzTx/>
              <a:buFontTx/>
              <a:buNone/>
              <a:tabLst>
                <a:tab pos="3130550" algn="l"/>
                <a:tab pos="4562475" algn="l"/>
                <a:tab pos="4843463" algn="l"/>
                <a:tab pos="6392863" algn="l"/>
                <a:tab pos="6732588" algn="l"/>
                <a:tab pos="8505825" algn="l"/>
                <a:tab pos="8740775" algn="l"/>
              </a:tabLst>
              <a:defRPr/>
            </a:pP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CLASSIFY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	GENERATE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SUMMARIZE	</a:t>
            </a:r>
            <a:r>
              <a:rPr kumimoji="0" lang="en-US" sz="1800" b="0" i="0" u="none" strike="noStrike" kern="0" cap="none" spc="18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lang="en-US" sz="1800" kern="0" spc="180" dirty="0">
                <a:solidFill>
                  <a:srgbClr val="FFFFFF"/>
                </a:solidFill>
                <a:latin typeface="IBM Plex Sans" panose="020B0503050203000203" pitchFamily="34" charset="0"/>
                <a:sym typeface="IBM Plex Sans"/>
              </a:rPr>
              <a:t>	</a:t>
            </a:r>
            <a:r>
              <a:rPr kumimoji="0" lang="en-US" sz="18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EXTRACT</a:t>
            </a:r>
            <a:endParaRPr kumimoji="0" lang="en-US" sz="1800" b="0" i="0" u="none" strike="noStrike" kern="1200" cap="none" spc="18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42" name="Picture 41" descr="A black background with white text&#10;&#10;Description automatically generated">
            <a:extLst>
              <a:ext uri="{FF2B5EF4-FFF2-40B4-BE49-F238E27FC236}">
                <a16:creationId xmlns:a16="http://schemas.microsoft.com/office/drawing/2014/main" id="{0174ACC1-8CD3-BBC1-F1AE-08FEBA92BF9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017868" y="8366854"/>
            <a:ext cx="1697993" cy="307981"/>
          </a:xfrm>
          <a:prstGeom prst="rect">
            <a:avLst/>
          </a:prstGeom>
        </p:spPr>
      </p:pic>
      <p:sp>
        <p:nvSpPr>
          <p:cNvPr id="7" name="Rectangle 6">
            <a:extLst>
              <a:ext uri="{FF2B5EF4-FFF2-40B4-BE49-F238E27FC236}">
                <a16:creationId xmlns:a16="http://schemas.microsoft.com/office/drawing/2014/main" id="{DE6E0913-0F1A-F503-0864-76C2FE29CEAA}"/>
              </a:ext>
            </a:extLst>
          </p:cNvPr>
          <p:cNvSpPr/>
          <p:nvPr/>
        </p:nvSpPr>
        <p:spPr bwMode="auto">
          <a:xfrm>
            <a:off x="4770682" y="2980075"/>
            <a:ext cx="10894509" cy="106163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3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Conversational experiences</a:t>
            </a:r>
          </a:p>
        </p:txBody>
      </p:sp>
      <p:sp>
        <p:nvSpPr>
          <p:cNvPr id="48" name="Rectangle 47">
            <a:extLst>
              <a:ext uri="{FF2B5EF4-FFF2-40B4-BE49-F238E27FC236}">
                <a16:creationId xmlns:a16="http://schemas.microsoft.com/office/drawing/2014/main" id="{FC346F5B-AB86-B1BA-A812-D490067228F7}"/>
              </a:ext>
            </a:extLst>
          </p:cNvPr>
          <p:cNvSpPr/>
          <p:nvPr/>
        </p:nvSpPr>
        <p:spPr bwMode="auto">
          <a:xfrm>
            <a:off x="4770682" y="9652990"/>
            <a:ext cx="10894508" cy="29771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t" anchorCtr="0" compatLnSpc="1">
            <a:prstTxWarp prst="textNoShape">
              <a:avLst/>
            </a:prstTxWarp>
          </a:bodyPr>
          <a:lstStyle/>
          <a:p>
            <a:pPr marR="0" lvl="0" algn="l" defTabSz="914400" rtl="0" eaLnBrk="1" fontAlgn="base" latinLnBrk="0" hangingPunct="1">
              <a:lnSpc>
                <a:spcPct val="100000"/>
              </a:lnSpc>
              <a:spcBef>
                <a:spcPct val="0"/>
              </a:spcBef>
              <a:spcAft>
                <a:spcPct val="0"/>
              </a:spcAft>
              <a:buClrTx/>
              <a:buSzTx/>
              <a:buFont typeface="IBM Plex Sans Light"/>
              <a:buNone/>
              <a:tabLst>
                <a:tab pos="501650" algn="l"/>
              </a:tabLst>
              <a:defRPr/>
            </a:pPr>
            <a:r>
              <a:rPr lang="en-US" sz="2000" dirty="0">
                <a:solidFill>
                  <a:srgbClr val="0F62FE"/>
                </a:solidFill>
                <a:latin typeface="IBM Plex Sans" panose="020B0503050203000203" pitchFamily="34" charset="0"/>
              </a:rPr>
              <a:t>	</a:t>
            </a:r>
            <a:r>
              <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Execute automations</a:t>
            </a:r>
          </a:p>
        </p:txBody>
      </p:sp>
      <p:grpSp>
        <p:nvGrpSpPr>
          <p:cNvPr id="78" name="Group 77">
            <a:extLst>
              <a:ext uri="{FF2B5EF4-FFF2-40B4-BE49-F238E27FC236}">
                <a16:creationId xmlns:a16="http://schemas.microsoft.com/office/drawing/2014/main" id="{7EBBA037-424C-7E9B-9FA3-C74CBFB1A1BD}"/>
              </a:ext>
            </a:extLst>
          </p:cNvPr>
          <p:cNvGrpSpPr/>
          <p:nvPr/>
        </p:nvGrpSpPr>
        <p:grpSpPr>
          <a:xfrm>
            <a:off x="7085986" y="11561454"/>
            <a:ext cx="6556139" cy="811519"/>
            <a:chOff x="8877566" y="12143390"/>
            <a:chExt cx="7135169" cy="914400"/>
          </a:xfrm>
        </p:grpSpPr>
        <p:pic>
          <p:nvPicPr>
            <p:cNvPr id="50" name="Graphic 49">
              <a:extLst>
                <a:ext uri="{FF2B5EF4-FFF2-40B4-BE49-F238E27FC236}">
                  <a16:creationId xmlns:a16="http://schemas.microsoft.com/office/drawing/2014/main" id="{287E2049-82B5-4B6A-5E31-041785B0676B}"/>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074189" y="12344958"/>
              <a:ext cx="1828800" cy="511265"/>
            </a:xfrm>
            <a:prstGeom prst="rect">
              <a:avLst/>
            </a:prstGeom>
          </p:spPr>
        </p:pic>
        <p:pic>
          <p:nvPicPr>
            <p:cNvPr id="58" name="Graphic 57">
              <a:extLst>
                <a:ext uri="{FF2B5EF4-FFF2-40B4-BE49-F238E27FC236}">
                  <a16:creationId xmlns:a16="http://schemas.microsoft.com/office/drawing/2014/main" id="{E0DDF1F8-2CF4-33D6-E4E4-E05B6CCECB92}"/>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2531794" y="12319030"/>
              <a:ext cx="1143000" cy="563120"/>
            </a:xfrm>
            <a:prstGeom prst="rect">
              <a:avLst/>
            </a:prstGeom>
          </p:spPr>
        </p:pic>
        <p:pic>
          <p:nvPicPr>
            <p:cNvPr id="60" name="Graphic 59">
              <a:extLst>
                <a:ext uri="{FF2B5EF4-FFF2-40B4-BE49-F238E27FC236}">
                  <a16:creationId xmlns:a16="http://schemas.microsoft.com/office/drawing/2014/main" id="{8669E9AA-AEF4-94C5-A8F7-DF0BAF44FC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065063" y="12453039"/>
              <a:ext cx="1947672" cy="295102"/>
            </a:xfrm>
            <a:prstGeom prst="rect">
              <a:avLst/>
            </a:prstGeom>
          </p:spPr>
        </p:pic>
        <p:pic>
          <p:nvPicPr>
            <p:cNvPr id="73" name="Picture 72" descr="A blue and purple logo&#10;&#10;Description automatically generated">
              <a:extLst>
                <a:ext uri="{FF2B5EF4-FFF2-40B4-BE49-F238E27FC236}">
                  <a16:creationId xmlns:a16="http://schemas.microsoft.com/office/drawing/2014/main" id="{C2396EC9-6F84-3AAF-9AE7-DD780BE2E21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29179" r="28617"/>
            <a:stretch/>
          </p:blipFill>
          <p:spPr>
            <a:xfrm>
              <a:off x="8877566" y="12143390"/>
              <a:ext cx="687086" cy="914400"/>
            </a:xfrm>
            <a:prstGeom prst="rect">
              <a:avLst/>
            </a:prstGeom>
          </p:spPr>
        </p:pic>
      </p:grpSp>
      <p:grpSp>
        <p:nvGrpSpPr>
          <p:cNvPr id="217" name="Group 216">
            <a:extLst>
              <a:ext uri="{FF2B5EF4-FFF2-40B4-BE49-F238E27FC236}">
                <a16:creationId xmlns:a16="http://schemas.microsoft.com/office/drawing/2014/main" id="{0CBFF2B8-3614-D787-7623-393892E5FC2B}"/>
              </a:ext>
            </a:extLst>
          </p:cNvPr>
          <p:cNvGrpSpPr/>
          <p:nvPr/>
        </p:nvGrpSpPr>
        <p:grpSpPr>
          <a:xfrm>
            <a:off x="5872262" y="10661748"/>
            <a:ext cx="8691350" cy="711073"/>
            <a:chOff x="2893306" y="11185506"/>
            <a:chExt cx="7467599" cy="633356"/>
          </a:xfrm>
        </p:grpSpPr>
        <p:pic>
          <p:nvPicPr>
            <p:cNvPr id="52" name="Graphic 51">
              <a:extLst>
                <a:ext uri="{FF2B5EF4-FFF2-40B4-BE49-F238E27FC236}">
                  <a16:creationId xmlns:a16="http://schemas.microsoft.com/office/drawing/2014/main" id="{52890EC4-3C66-86DE-096B-86DDD59B8E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93306" y="11185506"/>
              <a:ext cx="902368" cy="633356"/>
            </a:xfrm>
            <a:prstGeom prst="rect">
              <a:avLst/>
            </a:prstGeom>
          </p:spPr>
        </p:pic>
        <p:pic>
          <p:nvPicPr>
            <p:cNvPr id="56" name="Graphic 55">
              <a:extLst>
                <a:ext uri="{FF2B5EF4-FFF2-40B4-BE49-F238E27FC236}">
                  <a16:creationId xmlns:a16="http://schemas.microsoft.com/office/drawing/2014/main" id="{D06111E0-D821-F68C-38D6-6A2D544B9C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08586" y="11265147"/>
              <a:ext cx="902368" cy="474074"/>
            </a:xfrm>
            <a:prstGeom prst="rect">
              <a:avLst/>
            </a:prstGeom>
          </p:spPr>
        </p:pic>
        <p:pic>
          <p:nvPicPr>
            <p:cNvPr id="62" name="Graphic 61">
              <a:extLst>
                <a:ext uri="{FF2B5EF4-FFF2-40B4-BE49-F238E27FC236}">
                  <a16:creationId xmlns:a16="http://schemas.microsoft.com/office/drawing/2014/main" id="{B44DA9ED-E930-ED7C-A0AF-843CA95B114C}"/>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71304" y="11224417"/>
              <a:ext cx="490888" cy="555534"/>
            </a:xfrm>
            <a:prstGeom prst="rect">
              <a:avLst/>
            </a:prstGeom>
          </p:spPr>
        </p:pic>
        <p:pic>
          <p:nvPicPr>
            <p:cNvPr id="66" name="Graphic 65">
              <a:extLst>
                <a:ext uri="{FF2B5EF4-FFF2-40B4-BE49-F238E27FC236}">
                  <a16:creationId xmlns:a16="http://schemas.microsoft.com/office/drawing/2014/main" id="{CC592D42-4DF3-0706-2E28-457AAA1FCD7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57348" y="11284373"/>
              <a:ext cx="815740" cy="435621"/>
            </a:xfrm>
            <a:prstGeom prst="rect">
              <a:avLst/>
            </a:prstGeom>
          </p:spPr>
        </p:pic>
        <p:pic>
          <p:nvPicPr>
            <p:cNvPr id="71" name="Graphic 70">
              <a:extLst>
                <a:ext uri="{FF2B5EF4-FFF2-40B4-BE49-F238E27FC236}">
                  <a16:creationId xmlns:a16="http://schemas.microsoft.com/office/drawing/2014/main" id="{4B9EA7A8-ED36-20D7-6103-C76EFAC6D8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19484" y="11204019"/>
              <a:ext cx="541421" cy="596329"/>
            </a:xfrm>
            <a:prstGeom prst="rect">
              <a:avLst/>
            </a:prstGeom>
          </p:spPr>
        </p:pic>
        <p:pic>
          <p:nvPicPr>
            <p:cNvPr id="76" name="Graphic 75">
              <a:extLst>
                <a:ext uri="{FF2B5EF4-FFF2-40B4-BE49-F238E27FC236}">
                  <a16:creationId xmlns:a16="http://schemas.microsoft.com/office/drawing/2014/main" id="{80B5CDAA-90F6-C951-D2AB-560FC2D32E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342068" y="11286798"/>
              <a:ext cx="1082842" cy="430773"/>
            </a:xfrm>
            <a:prstGeom prst="rect">
              <a:avLst/>
            </a:prstGeom>
          </p:spPr>
        </p:pic>
      </p:grpSp>
      <p:grpSp>
        <p:nvGrpSpPr>
          <p:cNvPr id="97" name="Group 96">
            <a:extLst>
              <a:ext uri="{FF2B5EF4-FFF2-40B4-BE49-F238E27FC236}">
                <a16:creationId xmlns:a16="http://schemas.microsoft.com/office/drawing/2014/main" id="{8C14C171-96C6-A115-8A1D-69BBBF5C501C}"/>
              </a:ext>
            </a:extLst>
          </p:cNvPr>
          <p:cNvGrpSpPr/>
          <p:nvPr/>
        </p:nvGrpSpPr>
        <p:grpSpPr>
          <a:xfrm>
            <a:off x="5022724" y="9911527"/>
            <a:ext cx="310006" cy="278038"/>
            <a:chOff x="2522709" y="10288679"/>
            <a:chExt cx="266700" cy="247650"/>
          </a:xfrm>
        </p:grpSpPr>
        <p:sp>
          <p:nvSpPr>
            <p:cNvPr id="72" name="Freeform 71">
              <a:extLst>
                <a:ext uri="{FF2B5EF4-FFF2-40B4-BE49-F238E27FC236}">
                  <a16:creationId xmlns:a16="http://schemas.microsoft.com/office/drawing/2014/main" id="{1FB98360-A1DF-D9FC-B6AC-164A53F37FF2}"/>
                </a:ext>
              </a:extLst>
            </p:cNvPr>
            <p:cNvSpPr/>
            <p:nvPr/>
          </p:nvSpPr>
          <p:spPr>
            <a:xfrm>
              <a:off x="2532234" y="10450604"/>
              <a:ext cx="114300" cy="85725"/>
            </a:xfrm>
            <a:custGeom>
              <a:avLst/>
              <a:gdLst>
                <a:gd name="connsiteX0" fmla="*/ 114300 w 114300"/>
                <a:gd name="connsiteY0" fmla="*/ 66675 h 85725"/>
                <a:gd name="connsiteX1" fmla="*/ 26670 w 114300"/>
                <a:gd name="connsiteY1" fmla="*/ 19050 h 85725"/>
                <a:gd name="connsiteX2" fmla="*/ 76200 w 114300"/>
                <a:gd name="connsiteY2" fmla="*/ 19050 h 85725"/>
                <a:gd name="connsiteX3" fmla="*/ 76200 w 114300"/>
                <a:gd name="connsiteY3" fmla="*/ 0 h 85725"/>
                <a:gd name="connsiteX4" fmla="*/ 0 w 114300"/>
                <a:gd name="connsiteY4" fmla="*/ 0 h 85725"/>
                <a:gd name="connsiteX5" fmla="*/ 0 w 114300"/>
                <a:gd name="connsiteY5" fmla="*/ 76200 h 85725"/>
                <a:gd name="connsiteX6" fmla="*/ 19050 w 114300"/>
                <a:gd name="connsiteY6" fmla="*/ 76200 h 85725"/>
                <a:gd name="connsiteX7" fmla="*/ 19050 w 114300"/>
                <a:gd name="connsiteY7" fmla="*/ 40957 h 85725"/>
                <a:gd name="connsiteX8" fmla="*/ 114300 w 114300"/>
                <a:gd name="connsiteY8" fmla="*/ 85725 h 85725"/>
                <a:gd name="connsiteX9" fmla="*/ 114300 w 114300"/>
                <a:gd name="connsiteY9"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85725">
                  <a:moveTo>
                    <a:pt x="114300" y="66675"/>
                  </a:moveTo>
                  <a:cubicBezTo>
                    <a:pt x="80010" y="66675"/>
                    <a:pt x="46672" y="49530"/>
                    <a:pt x="26670" y="19050"/>
                  </a:cubicBezTo>
                  <a:lnTo>
                    <a:pt x="76200" y="19050"/>
                  </a:lnTo>
                  <a:lnTo>
                    <a:pt x="76200" y="0"/>
                  </a:lnTo>
                  <a:lnTo>
                    <a:pt x="0" y="0"/>
                  </a:lnTo>
                  <a:lnTo>
                    <a:pt x="0" y="76200"/>
                  </a:lnTo>
                  <a:lnTo>
                    <a:pt x="19050" y="76200"/>
                  </a:lnTo>
                  <a:lnTo>
                    <a:pt x="19050" y="40957"/>
                  </a:lnTo>
                  <a:cubicBezTo>
                    <a:pt x="42863" y="69532"/>
                    <a:pt x="77153" y="85725"/>
                    <a:pt x="114300" y="85725"/>
                  </a:cubicBezTo>
                  <a:lnTo>
                    <a:pt x="114300" y="66675"/>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5" name="Freeform 74">
              <a:extLst>
                <a:ext uri="{FF2B5EF4-FFF2-40B4-BE49-F238E27FC236}">
                  <a16:creationId xmlns:a16="http://schemas.microsoft.com/office/drawing/2014/main" id="{303D12E6-CC08-06E6-1400-CF1990298E5F}"/>
                </a:ext>
              </a:extLst>
            </p:cNvPr>
            <p:cNvSpPr/>
            <p:nvPr/>
          </p:nvSpPr>
          <p:spPr>
            <a:xfrm>
              <a:off x="2656059" y="10402979"/>
              <a:ext cx="133350" cy="133350"/>
            </a:xfrm>
            <a:custGeom>
              <a:avLst/>
              <a:gdLst>
                <a:gd name="connsiteX0" fmla="*/ 133350 w 133350"/>
                <a:gd name="connsiteY0" fmla="*/ 76200 h 133350"/>
                <a:gd name="connsiteX1" fmla="*/ 133350 w 133350"/>
                <a:gd name="connsiteY1" fmla="*/ 57150 h 133350"/>
                <a:gd name="connsiteX2" fmla="*/ 113348 w 133350"/>
                <a:gd name="connsiteY2" fmla="*/ 57150 h 133350"/>
                <a:gd name="connsiteX3" fmla="*/ 106680 w 133350"/>
                <a:gd name="connsiteY3" fmla="*/ 40005 h 133350"/>
                <a:gd name="connsiteX4" fmla="*/ 120968 w 133350"/>
                <a:gd name="connsiteY4" fmla="*/ 25718 h 133350"/>
                <a:gd name="connsiteX5" fmla="*/ 107632 w 133350"/>
                <a:gd name="connsiteY5" fmla="*/ 12382 h 133350"/>
                <a:gd name="connsiteX6" fmla="*/ 93345 w 133350"/>
                <a:gd name="connsiteY6" fmla="*/ 26670 h 133350"/>
                <a:gd name="connsiteX7" fmla="*/ 76200 w 133350"/>
                <a:gd name="connsiteY7" fmla="*/ 20003 h 133350"/>
                <a:gd name="connsiteX8" fmla="*/ 76200 w 133350"/>
                <a:gd name="connsiteY8" fmla="*/ 0 h 133350"/>
                <a:gd name="connsiteX9" fmla="*/ 57150 w 133350"/>
                <a:gd name="connsiteY9" fmla="*/ 0 h 133350"/>
                <a:gd name="connsiteX10" fmla="*/ 57150 w 133350"/>
                <a:gd name="connsiteY10" fmla="*/ 20003 h 133350"/>
                <a:gd name="connsiteX11" fmla="*/ 40005 w 133350"/>
                <a:gd name="connsiteY11" fmla="*/ 26670 h 133350"/>
                <a:gd name="connsiteX12" fmla="*/ 25718 w 133350"/>
                <a:gd name="connsiteY12" fmla="*/ 12382 h 133350"/>
                <a:gd name="connsiteX13" fmla="*/ 12382 w 133350"/>
                <a:gd name="connsiteY13" fmla="*/ 25718 h 133350"/>
                <a:gd name="connsiteX14" fmla="*/ 26670 w 133350"/>
                <a:gd name="connsiteY14" fmla="*/ 40005 h 133350"/>
                <a:gd name="connsiteX15" fmla="*/ 20003 w 133350"/>
                <a:gd name="connsiteY15" fmla="*/ 57150 h 133350"/>
                <a:gd name="connsiteX16" fmla="*/ 0 w 133350"/>
                <a:gd name="connsiteY16" fmla="*/ 57150 h 133350"/>
                <a:gd name="connsiteX17" fmla="*/ 0 w 133350"/>
                <a:gd name="connsiteY17" fmla="*/ 76200 h 133350"/>
                <a:gd name="connsiteX18" fmla="*/ 20003 w 133350"/>
                <a:gd name="connsiteY18" fmla="*/ 76200 h 133350"/>
                <a:gd name="connsiteX19" fmla="*/ 26670 w 133350"/>
                <a:gd name="connsiteY19" fmla="*/ 93345 h 133350"/>
                <a:gd name="connsiteX20" fmla="*/ 12382 w 133350"/>
                <a:gd name="connsiteY20" fmla="*/ 107632 h 133350"/>
                <a:gd name="connsiteX21" fmla="*/ 25718 w 133350"/>
                <a:gd name="connsiteY21" fmla="*/ 120968 h 133350"/>
                <a:gd name="connsiteX22" fmla="*/ 40005 w 133350"/>
                <a:gd name="connsiteY22" fmla="*/ 106680 h 133350"/>
                <a:gd name="connsiteX23" fmla="*/ 57150 w 133350"/>
                <a:gd name="connsiteY23" fmla="*/ 113348 h 133350"/>
                <a:gd name="connsiteX24" fmla="*/ 57150 w 133350"/>
                <a:gd name="connsiteY24" fmla="*/ 133350 h 133350"/>
                <a:gd name="connsiteX25" fmla="*/ 76200 w 133350"/>
                <a:gd name="connsiteY25" fmla="*/ 133350 h 133350"/>
                <a:gd name="connsiteX26" fmla="*/ 76200 w 133350"/>
                <a:gd name="connsiteY26" fmla="*/ 113348 h 133350"/>
                <a:gd name="connsiteX27" fmla="*/ 93345 w 133350"/>
                <a:gd name="connsiteY27" fmla="*/ 106680 h 133350"/>
                <a:gd name="connsiteX28" fmla="*/ 107632 w 133350"/>
                <a:gd name="connsiteY28" fmla="*/ 120968 h 133350"/>
                <a:gd name="connsiteX29" fmla="*/ 120968 w 133350"/>
                <a:gd name="connsiteY29" fmla="*/ 107632 h 133350"/>
                <a:gd name="connsiteX30" fmla="*/ 106680 w 133350"/>
                <a:gd name="connsiteY30" fmla="*/ 93345 h 133350"/>
                <a:gd name="connsiteX31" fmla="*/ 113348 w 133350"/>
                <a:gd name="connsiteY31" fmla="*/ 76200 h 133350"/>
                <a:gd name="connsiteX32" fmla="*/ 133350 w 133350"/>
                <a:gd name="connsiteY32" fmla="*/ 76200 h 133350"/>
                <a:gd name="connsiteX33" fmla="*/ 66675 w 133350"/>
                <a:gd name="connsiteY33" fmla="*/ 95250 h 133350"/>
                <a:gd name="connsiteX34" fmla="*/ 38100 w 133350"/>
                <a:gd name="connsiteY34" fmla="*/ 66675 h 133350"/>
                <a:gd name="connsiteX35" fmla="*/ 66675 w 133350"/>
                <a:gd name="connsiteY35" fmla="*/ 38100 h 133350"/>
                <a:gd name="connsiteX36" fmla="*/ 95250 w 133350"/>
                <a:gd name="connsiteY36" fmla="*/ 66675 h 133350"/>
                <a:gd name="connsiteX37" fmla="*/ 66675 w 133350"/>
                <a:gd name="connsiteY37"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350" h="133350">
                  <a:moveTo>
                    <a:pt x="133350" y="76200"/>
                  </a:moveTo>
                  <a:lnTo>
                    <a:pt x="133350" y="57150"/>
                  </a:lnTo>
                  <a:lnTo>
                    <a:pt x="113348" y="57150"/>
                  </a:lnTo>
                  <a:cubicBezTo>
                    <a:pt x="112395" y="51435"/>
                    <a:pt x="109538" y="45720"/>
                    <a:pt x="106680" y="40005"/>
                  </a:cubicBezTo>
                  <a:lnTo>
                    <a:pt x="120968" y="25718"/>
                  </a:lnTo>
                  <a:lnTo>
                    <a:pt x="107632" y="12382"/>
                  </a:lnTo>
                  <a:lnTo>
                    <a:pt x="93345" y="26670"/>
                  </a:lnTo>
                  <a:cubicBezTo>
                    <a:pt x="88582" y="23813"/>
                    <a:pt x="82868" y="20955"/>
                    <a:pt x="76200" y="20003"/>
                  </a:cubicBezTo>
                  <a:lnTo>
                    <a:pt x="76200" y="0"/>
                  </a:lnTo>
                  <a:lnTo>
                    <a:pt x="57150" y="0"/>
                  </a:lnTo>
                  <a:lnTo>
                    <a:pt x="57150" y="20003"/>
                  </a:lnTo>
                  <a:cubicBezTo>
                    <a:pt x="51435" y="20955"/>
                    <a:pt x="45720" y="23813"/>
                    <a:pt x="40005" y="26670"/>
                  </a:cubicBezTo>
                  <a:lnTo>
                    <a:pt x="25718" y="12382"/>
                  </a:lnTo>
                  <a:lnTo>
                    <a:pt x="12382" y="25718"/>
                  </a:lnTo>
                  <a:lnTo>
                    <a:pt x="26670" y="40005"/>
                  </a:lnTo>
                  <a:cubicBezTo>
                    <a:pt x="23813" y="44768"/>
                    <a:pt x="20955" y="50482"/>
                    <a:pt x="20003" y="57150"/>
                  </a:cubicBezTo>
                  <a:lnTo>
                    <a:pt x="0" y="57150"/>
                  </a:lnTo>
                  <a:lnTo>
                    <a:pt x="0" y="76200"/>
                  </a:lnTo>
                  <a:lnTo>
                    <a:pt x="20003" y="76200"/>
                  </a:lnTo>
                  <a:cubicBezTo>
                    <a:pt x="20955" y="81915"/>
                    <a:pt x="23813" y="87630"/>
                    <a:pt x="26670" y="93345"/>
                  </a:cubicBezTo>
                  <a:lnTo>
                    <a:pt x="12382" y="107632"/>
                  </a:lnTo>
                  <a:lnTo>
                    <a:pt x="25718" y="120968"/>
                  </a:lnTo>
                  <a:lnTo>
                    <a:pt x="40005" y="106680"/>
                  </a:lnTo>
                  <a:cubicBezTo>
                    <a:pt x="44768" y="109538"/>
                    <a:pt x="50482" y="112395"/>
                    <a:pt x="57150" y="113348"/>
                  </a:cubicBezTo>
                  <a:lnTo>
                    <a:pt x="57150" y="133350"/>
                  </a:lnTo>
                  <a:lnTo>
                    <a:pt x="76200" y="133350"/>
                  </a:lnTo>
                  <a:lnTo>
                    <a:pt x="76200" y="113348"/>
                  </a:lnTo>
                  <a:cubicBezTo>
                    <a:pt x="81915" y="112395"/>
                    <a:pt x="87630" y="109538"/>
                    <a:pt x="93345" y="106680"/>
                  </a:cubicBezTo>
                  <a:lnTo>
                    <a:pt x="107632" y="120968"/>
                  </a:lnTo>
                  <a:lnTo>
                    <a:pt x="120968" y="107632"/>
                  </a:lnTo>
                  <a:lnTo>
                    <a:pt x="106680" y="93345"/>
                  </a:lnTo>
                  <a:cubicBezTo>
                    <a:pt x="109538" y="88582"/>
                    <a:pt x="112395" y="82868"/>
                    <a:pt x="113348" y="76200"/>
                  </a:cubicBezTo>
                  <a:lnTo>
                    <a:pt x="133350" y="76200"/>
                  </a:lnTo>
                  <a:close/>
                  <a:moveTo>
                    <a:pt x="66675" y="95250"/>
                  </a:moveTo>
                  <a:cubicBezTo>
                    <a:pt x="50482" y="95250"/>
                    <a:pt x="38100" y="82868"/>
                    <a:pt x="38100" y="66675"/>
                  </a:cubicBezTo>
                  <a:cubicBezTo>
                    <a:pt x="38100" y="50482"/>
                    <a:pt x="50482" y="38100"/>
                    <a:pt x="66675" y="38100"/>
                  </a:cubicBezTo>
                  <a:cubicBezTo>
                    <a:pt x="82868" y="38100"/>
                    <a:pt x="95250" y="50482"/>
                    <a:pt x="95250" y="66675"/>
                  </a:cubicBezTo>
                  <a:cubicBezTo>
                    <a:pt x="95250" y="82868"/>
                    <a:pt x="82868" y="95250"/>
                    <a:pt x="66675" y="95250"/>
                  </a:cubicBez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1" name="Freeform 80">
              <a:extLst>
                <a:ext uri="{FF2B5EF4-FFF2-40B4-BE49-F238E27FC236}">
                  <a16:creationId xmlns:a16="http://schemas.microsoft.com/office/drawing/2014/main" id="{195202F8-4616-02AF-A299-CFA414B99A9F}"/>
                </a:ext>
              </a:extLst>
            </p:cNvPr>
            <p:cNvSpPr/>
            <p:nvPr/>
          </p:nvSpPr>
          <p:spPr>
            <a:xfrm>
              <a:off x="2522709" y="10288679"/>
              <a:ext cx="238125" cy="123825"/>
            </a:xfrm>
            <a:custGeom>
              <a:avLst/>
              <a:gdLst>
                <a:gd name="connsiteX0" fmla="*/ 161925 w 238125"/>
                <a:gd name="connsiteY0" fmla="*/ 66675 h 123825"/>
                <a:gd name="connsiteX1" fmla="*/ 211455 w 238125"/>
                <a:gd name="connsiteY1" fmla="*/ 66675 h 123825"/>
                <a:gd name="connsiteX2" fmla="*/ 66675 w 238125"/>
                <a:gd name="connsiteY2" fmla="*/ 36195 h 123825"/>
                <a:gd name="connsiteX3" fmla="*/ 19050 w 238125"/>
                <a:gd name="connsiteY3" fmla="*/ 123825 h 123825"/>
                <a:gd name="connsiteX4" fmla="*/ 0 w 238125"/>
                <a:gd name="connsiteY4" fmla="*/ 123825 h 123825"/>
                <a:gd name="connsiteX5" fmla="*/ 123825 w 238125"/>
                <a:gd name="connsiteY5" fmla="*/ 0 h 123825"/>
                <a:gd name="connsiteX6" fmla="*/ 219075 w 238125"/>
                <a:gd name="connsiteY6" fmla="*/ 44768 h 123825"/>
                <a:gd name="connsiteX7" fmla="*/ 219075 w 238125"/>
                <a:gd name="connsiteY7" fmla="*/ 9525 h 123825"/>
                <a:gd name="connsiteX8" fmla="*/ 238125 w 238125"/>
                <a:gd name="connsiteY8" fmla="*/ 9525 h 123825"/>
                <a:gd name="connsiteX9" fmla="*/ 238125 w 238125"/>
                <a:gd name="connsiteY9" fmla="*/ 85725 h 123825"/>
                <a:gd name="connsiteX10" fmla="*/ 161925 w 238125"/>
                <a:gd name="connsiteY10" fmla="*/ 85725 h 123825"/>
                <a:gd name="connsiteX11" fmla="*/ 161925 w 238125"/>
                <a:gd name="connsiteY11" fmla="*/ 6667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25" h="123825">
                  <a:moveTo>
                    <a:pt x="161925" y="66675"/>
                  </a:moveTo>
                  <a:lnTo>
                    <a:pt x="211455" y="66675"/>
                  </a:lnTo>
                  <a:cubicBezTo>
                    <a:pt x="180023" y="18098"/>
                    <a:pt x="115253" y="4763"/>
                    <a:pt x="66675" y="36195"/>
                  </a:cubicBezTo>
                  <a:cubicBezTo>
                    <a:pt x="37148" y="55245"/>
                    <a:pt x="19050" y="88583"/>
                    <a:pt x="19050" y="123825"/>
                  </a:cubicBezTo>
                  <a:lnTo>
                    <a:pt x="0" y="123825"/>
                  </a:lnTo>
                  <a:cubicBezTo>
                    <a:pt x="0" y="55245"/>
                    <a:pt x="55245" y="0"/>
                    <a:pt x="123825" y="0"/>
                  </a:cubicBezTo>
                  <a:cubicBezTo>
                    <a:pt x="160973" y="0"/>
                    <a:pt x="195263" y="16192"/>
                    <a:pt x="219075" y="44768"/>
                  </a:cubicBezTo>
                  <a:lnTo>
                    <a:pt x="219075" y="9525"/>
                  </a:lnTo>
                  <a:lnTo>
                    <a:pt x="238125" y="9525"/>
                  </a:lnTo>
                  <a:lnTo>
                    <a:pt x="238125" y="85725"/>
                  </a:lnTo>
                  <a:lnTo>
                    <a:pt x="161925" y="85725"/>
                  </a:lnTo>
                  <a:lnTo>
                    <a:pt x="161925" y="66675"/>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252" name="Group 251">
            <a:extLst>
              <a:ext uri="{FF2B5EF4-FFF2-40B4-BE49-F238E27FC236}">
                <a16:creationId xmlns:a16="http://schemas.microsoft.com/office/drawing/2014/main" id="{2A1545A0-4BEF-D399-E7E2-7384F05FAA11}"/>
              </a:ext>
            </a:extLst>
          </p:cNvPr>
          <p:cNvGrpSpPr/>
          <p:nvPr/>
        </p:nvGrpSpPr>
        <p:grpSpPr>
          <a:xfrm>
            <a:off x="7565019" y="1426185"/>
            <a:ext cx="5257800" cy="1371600"/>
            <a:chOff x="6655930" y="-2488019"/>
            <a:chExt cx="5257800" cy="1371600"/>
          </a:xfrm>
        </p:grpSpPr>
        <p:sp>
          <p:nvSpPr>
            <p:cNvPr id="250" name="Rectangle 249">
              <a:extLst>
                <a:ext uri="{FF2B5EF4-FFF2-40B4-BE49-F238E27FC236}">
                  <a16:creationId xmlns:a16="http://schemas.microsoft.com/office/drawing/2014/main" id="{D2F48754-91DE-E1BE-A679-71DA1D88F913}"/>
                </a:ext>
              </a:extLst>
            </p:cNvPr>
            <p:cNvSpPr/>
            <p:nvPr/>
          </p:nvSpPr>
          <p:spPr bwMode="auto">
            <a:xfrm>
              <a:off x="6655930" y="-2488019"/>
              <a:ext cx="5257800" cy="1371600"/>
            </a:xfrm>
            <a:prstGeom prst="rect">
              <a:avLst/>
            </a:prstGeom>
            <a:solidFill>
              <a:schemeClr val="bg1"/>
            </a:solidFill>
            <a:ln w="19050">
              <a:noFill/>
              <a:headEnd type="none" w="med" len="med"/>
              <a:tailEnd type="none" w="med" len="med"/>
            </a:ln>
            <a:effectLst>
              <a:outerShdw blurRad="1270000" sx="100309" sy="100309" algn="ctr" rotWithShape="0">
                <a:prstClr val="black">
                  <a:alpha val="10229"/>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251" name="Group 250">
              <a:extLst>
                <a:ext uri="{FF2B5EF4-FFF2-40B4-BE49-F238E27FC236}">
                  <a16:creationId xmlns:a16="http://schemas.microsoft.com/office/drawing/2014/main" id="{48485377-421A-1F83-C7AF-E050DAA71ACB}"/>
                </a:ext>
              </a:extLst>
            </p:cNvPr>
            <p:cNvGrpSpPr/>
            <p:nvPr/>
          </p:nvGrpSpPr>
          <p:grpSpPr>
            <a:xfrm>
              <a:off x="7232566" y="-2145119"/>
              <a:ext cx="4104528" cy="685800"/>
              <a:chOff x="7135915" y="-2145119"/>
              <a:chExt cx="4104528" cy="685800"/>
            </a:xfrm>
          </p:grpSpPr>
          <p:sp>
            <p:nvSpPr>
              <p:cNvPr id="219" name="Freeform 218">
                <a:extLst>
                  <a:ext uri="{FF2B5EF4-FFF2-40B4-BE49-F238E27FC236}">
                    <a16:creationId xmlns:a16="http://schemas.microsoft.com/office/drawing/2014/main" id="{D6FDF3D1-4C6F-AC0D-37CB-3C1C82429CBA}"/>
                  </a:ext>
                </a:extLst>
              </p:cNvPr>
              <p:cNvSpPr/>
              <p:nvPr/>
            </p:nvSpPr>
            <p:spPr>
              <a:xfrm>
                <a:off x="7135915" y="-2131403"/>
                <a:ext cx="401193" cy="658368"/>
              </a:xfrm>
              <a:custGeom>
                <a:avLst/>
                <a:gdLst>
                  <a:gd name="connsiteX0" fmla="*/ 393478 w 401193"/>
                  <a:gd name="connsiteY0" fmla="*/ 658368 h 658368"/>
                  <a:gd name="connsiteX1" fmla="*/ 7715 w 401193"/>
                  <a:gd name="connsiteY1" fmla="*/ 658368 h 658368"/>
                  <a:gd name="connsiteX2" fmla="*/ 0 w 401193"/>
                  <a:gd name="connsiteY2" fmla="*/ 650653 h 658368"/>
                  <a:gd name="connsiteX3" fmla="*/ 0 w 401193"/>
                  <a:gd name="connsiteY3" fmla="*/ 7715 h 658368"/>
                  <a:gd name="connsiteX4" fmla="*/ 7715 w 401193"/>
                  <a:gd name="connsiteY4" fmla="*/ 0 h 658368"/>
                  <a:gd name="connsiteX5" fmla="*/ 393478 w 401193"/>
                  <a:gd name="connsiteY5" fmla="*/ 0 h 658368"/>
                  <a:gd name="connsiteX6" fmla="*/ 401193 w 401193"/>
                  <a:gd name="connsiteY6" fmla="*/ 7715 h 658368"/>
                  <a:gd name="connsiteX7" fmla="*/ 401193 w 401193"/>
                  <a:gd name="connsiteY7" fmla="*/ 650653 h 658368"/>
                  <a:gd name="connsiteX8" fmla="*/ 393478 w 401193"/>
                  <a:gd name="connsiteY8" fmla="*/ 658368 h 658368"/>
                  <a:gd name="connsiteX9" fmla="*/ 15431 w 401193"/>
                  <a:gd name="connsiteY9" fmla="*/ 642938 h 658368"/>
                  <a:gd name="connsiteX10" fmla="*/ 385763 w 401193"/>
                  <a:gd name="connsiteY10" fmla="*/ 642938 h 658368"/>
                  <a:gd name="connsiteX11" fmla="*/ 385763 w 401193"/>
                  <a:gd name="connsiteY11" fmla="*/ 508349 h 658368"/>
                  <a:gd name="connsiteX12" fmla="*/ 15431 w 401193"/>
                  <a:gd name="connsiteY12" fmla="*/ 508349 h 658368"/>
                  <a:gd name="connsiteX13" fmla="*/ 15431 w 401193"/>
                  <a:gd name="connsiteY13" fmla="*/ 642938 h 658368"/>
                  <a:gd name="connsiteX14" fmla="*/ 15431 w 401193"/>
                  <a:gd name="connsiteY14" fmla="*/ 492919 h 658368"/>
                  <a:gd name="connsiteX15" fmla="*/ 385763 w 401193"/>
                  <a:gd name="connsiteY15" fmla="*/ 492919 h 658368"/>
                  <a:gd name="connsiteX16" fmla="*/ 385763 w 401193"/>
                  <a:gd name="connsiteY16" fmla="*/ 15431 h 658368"/>
                  <a:gd name="connsiteX17" fmla="*/ 15431 w 401193"/>
                  <a:gd name="connsiteY17" fmla="*/ 15431 h 658368"/>
                  <a:gd name="connsiteX18" fmla="*/ 15431 w 401193"/>
                  <a:gd name="connsiteY18" fmla="*/ 492919 h 658368"/>
                  <a:gd name="connsiteX19" fmla="*/ 222028 w 401193"/>
                  <a:gd name="connsiteY19" fmla="*/ 575643 h 658368"/>
                  <a:gd name="connsiteX20" fmla="*/ 200597 w 401193"/>
                  <a:gd name="connsiteY20" fmla="*/ 554212 h 658368"/>
                  <a:gd name="connsiteX21" fmla="*/ 179165 w 401193"/>
                  <a:gd name="connsiteY21" fmla="*/ 575643 h 658368"/>
                  <a:gd name="connsiteX22" fmla="*/ 200597 w 401193"/>
                  <a:gd name="connsiteY22" fmla="*/ 597075 h 658368"/>
                  <a:gd name="connsiteX23" fmla="*/ 222028 w 401193"/>
                  <a:gd name="connsiteY23" fmla="*/ 575643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1193" h="658368">
                    <a:moveTo>
                      <a:pt x="393478" y="658368"/>
                    </a:moveTo>
                    <a:lnTo>
                      <a:pt x="7715" y="658368"/>
                    </a:lnTo>
                    <a:cubicBezTo>
                      <a:pt x="3450" y="658368"/>
                      <a:pt x="0" y="654918"/>
                      <a:pt x="0" y="650653"/>
                    </a:cubicBezTo>
                    <a:lnTo>
                      <a:pt x="0" y="7715"/>
                    </a:lnTo>
                    <a:cubicBezTo>
                      <a:pt x="0" y="3450"/>
                      <a:pt x="3450" y="0"/>
                      <a:pt x="7715" y="0"/>
                    </a:cubicBezTo>
                    <a:lnTo>
                      <a:pt x="393478" y="0"/>
                    </a:lnTo>
                    <a:cubicBezTo>
                      <a:pt x="397743" y="0"/>
                      <a:pt x="401193" y="3450"/>
                      <a:pt x="401193" y="7715"/>
                    </a:cubicBezTo>
                    <a:lnTo>
                      <a:pt x="401193" y="650653"/>
                    </a:lnTo>
                    <a:cubicBezTo>
                      <a:pt x="401193" y="654918"/>
                      <a:pt x="397743" y="658368"/>
                      <a:pt x="393478" y="658368"/>
                    </a:cubicBezTo>
                    <a:close/>
                    <a:moveTo>
                      <a:pt x="15431" y="642938"/>
                    </a:moveTo>
                    <a:lnTo>
                      <a:pt x="385763" y="642938"/>
                    </a:lnTo>
                    <a:lnTo>
                      <a:pt x="385763" y="508349"/>
                    </a:lnTo>
                    <a:lnTo>
                      <a:pt x="15431" y="508349"/>
                    </a:lnTo>
                    <a:lnTo>
                      <a:pt x="15431" y="642938"/>
                    </a:lnTo>
                    <a:close/>
                    <a:moveTo>
                      <a:pt x="15431" y="492919"/>
                    </a:moveTo>
                    <a:lnTo>
                      <a:pt x="385763" y="492919"/>
                    </a:lnTo>
                    <a:lnTo>
                      <a:pt x="385763" y="15431"/>
                    </a:lnTo>
                    <a:lnTo>
                      <a:pt x="15431" y="15431"/>
                    </a:lnTo>
                    <a:lnTo>
                      <a:pt x="15431" y="492919"/>
                    </a:lnTo>
                    <a:close/>
                    <a:moveTo>
                      <a:pt x="222028" y="575643"/>
                    </a:moveTo>
                    <a:cubicBezTo>
                      <a:pt x="222028" y="563813"/>
                      <a:pt x="212427" y="554212"/>
                      <a:pt x="200597" y="554212"/>
                    </a:cubicBezTo>
                    <a:cubicBezTo>
                      <a:pt x="188766" y="554212"/>
                      <a:pt x="179165" y="563813"/>
                      <a:pt x="179165" y="575643"/>
                    </a:cubicBezTo>
                    <a:cubicBezTo>
                      <a:pt x="179165" y="587473"/>
                      <a:pt x="188766" y="597075"/>
                      <a:pt x="200597" y="597075"/>
                    </a:cubicBezTo>
                    <a:cubicBezTo>
                      <a:pt x="212427" y="597075"/>
                      <a:pt x="222028" y="587473"/>
                      <a:pt x="222028" y="575643"/>
                    </a:cubicBezTo>
                    <a:close/>
                  </a:path>
                </a:pathLst>
              </a:custGeom>
              <a:solidFill>
                <a:srgbClr val="000000"/>
              </a:solidFill>
              <a:ln w="21431"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12" name="Graphic 211">
                <a:extLst>
                  <a:ext uri="{FF2B5EF4-FFF2-40B4-BE49-F238E27FC236}">
                    <a16:creationId xmlns:a16="http://schemas.microsoft.com/office/drawing/2014/main" id="{656EC08D-D70B-D3EB-D1DF-88CC507B66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20198" y="-2145119"/>
                <a:ext cx="685800" cy="685800"/>
              </a:xfrm>
              <a:prstGeom prst="rect">
                <a:avLst/>
              </a:prstGeom>
            </p:spPr>
          </p:pic>
          <p:pic>
            <p:nvPicPr>
              <p:cNvPr id="117" name="Graphic 116">
                <a:extLst>
                  <a:ext uri="{FF2B5EF4-FFF2-40B4-BE49-F238E27FC236}">
                    <a16:creationId xmlns:a16="http://schemas.microsoft.com/office/drawing/2014/main" id="{C09D8197-5BE1-0FF9-D876-997CBD91B211}"/>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10554643" y="-2145119"/>
                <a:ext cx="685800" cy="685800"/>
              </a:xfrm>
              <a:prstGeom prst="rect">
                <a:avLst/>
              </a:prstGeom>
            </p:spPr>
          </p:pic>
          <p:pic>
            <p:nvPicPr>
              <p:cNvPr id="119" name="Graphic 118">
                <a:extLst>
                  <a:ext uri="{FF2B5EF4-FFF2-40B4-BE49-F238E27FC236}">
                    <a16:creationId xmlns:a16="http://schemas.microsoft.com/office/drawing/2014/main" id="{1D475ECE-4355-189C-F04E-B1116C978C7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5400000">
                <a:off x="8085753" y="-2145119"/>
                <a:ext cx="685800" cy="685800"/>
              </a:xfrm>
              <a:prstGeom prst="rect">
                <a:avLst/>
              </a:prstGeom>
            </p:spPr>
          </p:pic>
        </p:grpSp>
      </p:grpSp>
      <p:sp>
        <p:nvSpPr>
          <p:cNvPr id="253" name="TextBox 252">
            <a:extLst>
              <a:ext uri="{FF2B5EF4-FFF2-40B4-BE49-F238E27FC236}">
                <a16:creationId xmlns:a16="http://schemas.microsoft.com/office/drawing/2014/main" id="{73B2CAFE-0BD3-EC35-693A-F182FD84CC81}"/>
              </a:ext>
            </a:extLst>
          </p:cNvPr>
          <p:cNvSpPr txBox="1"/>
          <p:nvPr/>
        </p:nvSpPr>
        <p:spPr>
          <a:xfrm>
            <a:off x="4156245" y="1955266"/>
            <a:ext cx="3402195" cy="402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Engage via channels</a:t>
            </a:r>
            <a:endParaRPr kumimoji="0" lang="en-US" sz="2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5" name="TextBox 4">
            <a:extLst>
              <a:ext uri="{FF2B5EF4-FFF2-40B4-BE49-F238E27FC236}">
                <a16:creationId xmlns:a16="http://schemas.microsoft.com/office/drawing/2014/main" id="{056B1BED-85B1-3644-D5D6-6C1D9BE5542C}"/>
              </a:ext>
            </a:extLst>
          </p:cNvPr>
          <p:cNvSpPr txBox="1"/>
          <p:nvPr/>
        </p:nvSpPr>
        <p:spPr>
          <a:xfrm>
            <a:off x="4915737" y="7959555"/>
            <a:ext cx="3269763"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kumimoji="0" lang="en-US" sz="2000" b="0" i="0" u="none" strike="noStrike" kern="0" cap="none" spc="180" normalizeH="0" baseline="0" noProof="0" dirty="0">
                <a:ln>
                  <a:noFill/>
                </a:ln>
                <a:solidFill>
                  <a:srgbClr val="FFFFFF"/>
                </a:solidFill>
                <a:effectLst/>
                <a:uLnTx/>
                <a:uFillTx/>
                <a:latin typeface="IBM Plex Sans" panose="020B0503050203000203" pitchFamily="34" charset="0"/>
                <a:ea typeface="+mn-ea"/>
                <a:cs typeface="+mn-cs"/>
                <a:sym typeface="IBM Plex Sans"/>
              </a:rPr>
              <a:t>Generative AI skills</a:t>
            </a:r>
            <a:endParaRPr lang="en-US" sz="2000" dirty="0"/>
          </a:p>
        </p:txBody>
      </p:sp>
      <p:sp>
        <p:nvSpPr>
          <p:cNvPr id="3" name="TextBox 2">
            <a:extLst>
              <a:ext uri="{FF2B5EF4-FFF2-40B4-BE49-F238E27FC236}">
                <a16:creationId xmlns:a16="http://schemas.microsoft.com/office/drawing/2014/main" id="{DECB6EBA-CD8F-A0BD-3F2D-3FD5B993C0EE}"/>
              </a:ext>
            </a:extLst>
          </p:cNvPr>
          <p:cNvSpPr txBox="1"/>
          <p:nvPr/>
        </p:nvSpPr>
        <p:spPr>
          <a:xfrm>
            <a:off x="18238440" y="2640992"/>
            <a:ext cx="5620444" cy="28623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Democratize </a:t>
            </a:r>
            <a:br>
              <a:rPr lang="en-US" sz="3600" dirty="0">
                <a:solidFill>
                  <a:srgbClr val="000000"/>
                </a:solidFill>
              </a:rPr>
            </a:br>
            <a:r>
              <a:rPr lang="en-US" sz="3600" dirty="0">
                <a:solidFill>
                  <a:srgbClr val="000000"/>
                </a:solidFill>
              </a:rPr>
              <a:t>the availability </a:t>
            </a:r>
            <a:br>
              <a:rPr lang="en-US" sz="3600" dirty="0">
                <a:solidFill>
                  <a:srgbClr val="000000"/>
                </a:solidFill>
              </a:rPr>
            </a:br>
            <a:r>
              <a:rPr lang="en-US" sz="3600" dirty="0">
                <a:solidFill>
                  <a:srgbClr val="000000"/>
                </a:solidFill>
              </a:rPr>
              <a:t>of automation through natural language across multiple channels</a:t>
            </a:r>
          </a:p>
        </p:txBody>
      </p:sp>
      <p:sp>
        <p:nvSpPr>
          <p:cNvPr id="4" name="TextBox 3">
            <a:extLst>
              <a:ext uri="{FF2B5EF4-FFF2-40B4-BE49-F238E27FC236}">
                <a16:creationId xmlns:a16="http://schemas.microsoft.com/office/drawing/2014/main" id="{A79B84F0-6B2A-1488-9752-4BFF2D62C55A}"/>
              </a:ext>
            </a:extLst>
          </p:cNvPr>
          <p:cNvSpPr txBox="1"/>
          <p:nvPr/>
        </p:nvSpPr>
        <p:spPr>
          <a:xfrm>
            <a:off x="18265512" y="6758454"/>
            <a:ext cx="5593371" cy="23083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Invoke advanced skills </a:t>
            </a:r>
            <a:br>
              <a:rPr lang="en-US" sz="3600" dirty="0">
                <a:solidFill>
                  <a:srgbClr val="000000"/>
                </a:solidFill>
              </a:rPr>
            </a:br>
            <a:r>
              <a:rPr lang="en-US" sz="3600" dirty="0">
                <a:solidFill>
                  <a:srgbClr val="000000"/>
                </a:solidFill>
              </a:rPr>
              <a:t>that leverage generative AI to accomplish </a:t>
            </a:r>
            <a:br>
              <a:rPr lang="en-US" sz="3600" dirty="0">
                <a:solidFill>
                  <a:srgbClr val="000000"/>
                </a:solidFill>
              </a:rPr>
            </a:br>
            <a:r>
              <a:rPr lang="en-US" sz="3600" dirty="0">
                <a:solidFill>
                  <a:srgbClr val="000000"/>
                </a:solidFill>
              </a:rPr>
              <a:t>net new tasks</a:t>
            </a:r>
          </a:p>
        </p:txBody>
      </p:sp>
      <p:sp>
        <p:nvSpPr>
          <p:cNvPr id="13" name="TextBox 12">
            <a:extLst>
              <a:ext uri="{FF2B5EF4-FFF2-40B4-BE49-F238E27FC236}">
                <a16:creationId xmlns:a16="http://schemas.microsoft.com/office/drawing/2014/main" id="{C8C5100F-8F04-D964-911E-C765BD315B04}"/>
              </a:ext>
            </a:extLst>
          </p:cNvPr>
          <p:cNvSpPr txBox="1"/>
          <p:nvPr/>
        </p:nvSpPr>
        <p:spPr>
          <a:xfrm>
            <a:off x="18417920" y="10321918"/>
            <a:ext cx="6200501" cy="17543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32" fontAlgn="base">
              <a:spcBef>
                <a:spcPts val="4600"/>
              </a:spcBef>
              <a:spcAft>
                <a:spcPct val="0"/>
              </a:spcAft>
              <a:buClr>
                <a:srgbClr val="6D6E70"/>
              </a:buClr>
              <a:buSzPct val="90000"/>
              <a:tabLst>
                <a:tab pos="5597526" algn="l"/>
              </a:tabLst>
              <a:defRPr/>
            </a:pPr>
            <a:r>
              <a:rPr lang="en-US" sz="3600" dirty="0">
                <a:solidFill>
                  <a:srgbClr val="000000"/>
                </a:solidFill>
              </a:rPr>
              <a:t>Power AI assistant </a:t>
            </a:r>
            <a:br>
              <a:rPr lang="en-US" sz="3600" dirty="0">
                <a:solidFill>
                  <a:srgbClr val="000000"/>
                </a:solidFill>
              </a:rPr>
            </a:br>
            <a:r>
              <a:rPr lang="en-US" sz="3600" dirty="0">
                <a:solidFill>
                  <a:srgbClr val="000000"/>
                </a:solidFill>
              </a:rPr>
              <a:t>skills leveraging </a:t>
            </a:r>
            <a:br>
              <a:rPr lang="en-US" sz="3600" dirty="0">
                <a:solidFill>
                  <a:srgbClr val="000000"/>
                </a:solidFill>
              </a:rPr>
            </a:br>
            <a:r>
              <a:rPr lang="en-US" sz="3600" dirty="0">
                <a:solidFill>
                  <a:srgbClr val="000000"/>
                </a:solidFill>
              </a:rPr>
              <a:t>existing </a:t>
            </a:r>
            <a:r>
              <a:rPr lang="en-US" dirty="0">
                <a:solidFill>
                  <a:srgbClr val="000000"/>
                </a:solidFill>
              </a:rPr>
              <a:t>a</a:t>
            </a:r>
            <a:r>
              <a:rPr lang="en-US" sz="3600" dirty="0">
                <a:solidFill>
                  <a:srgbClr val="000000"/>
                </a:solidFill>
              </a:rPr>
              <a:t>utomation</a:t>
            </a:r>
          </a:p>
        </p:txBody>
      </p:sp>
      <p:sp>
        <p:nvSpPr>
          <p:cNvPr id="14" name="Oval 13">
            <a:extLst>
              <a:ext uri="{FF2B5EF4-FFF2-40B4-BE49-F238E27FC236}">
                <a16:creationId xmlns:a16="http://schemas.microsoft.com/office/drawing/2014/main" id="{FD439887-53FC-DBF0-EE2F-A39295A8FD41}"/>
              </a:ext>
            </a:extLst>
          </p:cNvPr>
          <p:cNvSpPr/>
          <p:nvPr/>
        </p:nvSpPr>
        <p:spPr bwMode="auto">
          <a:xfrm>
            <a:off x="16751554" y="3118717"/>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1</a:t>
            </a:r>
            <a:endParaRPr kumimoji="0" lang="en-US" sz="1400" b="0" i="0" u="none" strike="noStrike" cap="none" normalizeH="0" baseline="0" dirty="0">
              <a:ln>
                <a:noFill/>
              </a:ln>
              <a:solidFill>
                <a:schemeClr val="tx1"/>
              </a:solidFill>
              <a:effectLst/>
              <a:latin typeface="+mn-lt"/>
            </a:endParaRPr>
          </a:p>
        </p:txBody>
      </p:sp>
      <p:sp>
        <p:nvSpPr>
          <p:cNvPr id="15" name="Oval 14">
            <a:extLst>
              <a:ext uri="{FF2B5EF4-FFF2-40B4-BE49-F238E27FC236}">
                <a16:creationId xmlns:a16="http://schemas.microsoft.com/office/drawing/2014/main" id="{00E151BC-0140-9A98-3E49-D40E0B803206}"/>
              </a:ext>
            </a:extLst>
          </p:cNvPr>
          <p:cNvSpPr/>
          <p:nvPr/>
        </p:nvSpPr>
        <p:spPr bwMode="auto">
          <a:xfrm>
            <a:off x="16818084" y="7024679"/>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2</a:t>
            </a:r>
            <a:endParaRPr kumimoji="0" lang="en-US" sz="1400" b="0" i="0" u="none" strike="noStrike" cap="none" normalizeH="0" baseline="0" dirty="0">
              <a:ln>
                <a:noFill/>
              </a:ln>
              <a:solidFill>
                <a:schemeClr val="tx1"/>
              </a:solidFill>
              <a:effectLst/>
              <a:latin typeface="+mn-lt"/>
            </a:endParaRPr>
          </a:p>
        </p:txBody>
      </p:sp>
      <p:sp>
        <p:nvSpPr>
          <p:cNvPr id="16" name="Oval 15">
            <a:extLst>
              <a:ext uri="{FF2B5EF4-FFF2-40B4-BE49-F238E27FC236}">
                <a16:creationId xmlns:a16="http://schemas.microsoft.com/office/drawing/2014/main" id="{302CEA02-1E6E-90D5-58EF-8C911049B04A}"/>
              </a:ext>
            </a:extLst>
          </p:cNvPr>
          <p:cNvSpPr/>
          <p:nvPr/>
        </p:nvSpPr>
        <p:spPr bwMode="auto">
          <a:xfrm>
            <a:off x="16818084" y="10592075"/>
            <a:ext cx="1162050" cy="1214013"/>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b="0" i="0" u="none" strike="noStrike" cap="none" normalizeH="0" baseline="0" dirty="0">
                <a:ln>
                  <a:noFill/>
                </a:ln>
                <a:solidFill>
                  <a:schemeClr val="tx1"/>
                </a:solidFill>
                <a:effectLst/>
                <a:latin typeface="+mn-lt"/>
              </a:rPr>
              <a:t>3</a:t>
            </a:r>
            <a:endParaRPr kumimoji="0" lang="en-US" sz="1400" b="0" i="0" u="none" strike="noStrike" cap="none" normalizeH="0" baseline="0" dirty="0">
              <a:ln>
                <a:noFill/>
              </a:ln>
              <a:solidFill>
                <a:schemeClr val="tx1"/>
              </a:solidFill>
              <a:effectLst/>
              <a:latin typeface="+mn-lt"/>
            </a:endParaRPr>
          </a:p>
        </p:txBody>
      </p:sp>
      <p:sp>
        <p:nvSpPr>
          <p:cNvPr id="2" name="Title 1">
            <a:extLst>
              <a:ext uri="{FF2B5EF4-FFF2-40B4-BE49-F238E27FC236}">
                <a16:creationId xmlns:a16="http://schemas.microsoft.com/office/drawing/2014/main" id="{7E1961C3-40F7-CD06-BC2E-499CECEF4E0A}"/>
              </a:ext>
            </a:extLst>
          </p:cNvPr>
          <p:cNvSpPr>
            <a:spLocks noGrp="1"/>
          </p:cNvSpPr>
          <p:nvPr>
            <p:ph type="title"/>
          </p:nvPr>
        </p:nvSpPr>
        <p:spPr>
          <a:xfrm>
            <a:off x="576072" y="385200"/>
            <a:ext cx="23282811" cy="1527048"/>
          </a:xfrm>
        </p:spPr>
        <p:txBody>
          <a:bodyPr/>
          <a:lstStyle/>
          <a:p>
            <a:r>
              <a:rPr kumimoji="0" lang="en-US" b="0" i="0" u="none" strike="noStrike" kern="0" cap="none" spc="0" normalizeH="0" baseline="0" noProof="0" dirty="0">
                <a:ln>
                  <a:noFill/>
                </a:ln>
                <a:solidFill>
                  <a:srgbClr val="000000"/>
                </a:solidFill>
                <a:effectLst/>
                <a:uLnTx/>
                <a:uFillTx/>
                <a:latin typeface="+mj-lt"/>
                <a:ea typeface="+mn-ea"/>
                <a:cs typeface="Arial"/>
                <a:sym typeface="Arial"/>
              </a:rPr>
              <a:t>watsonx Orchestrate: </a:t>
            </a:r>
            <a:r>
              <a:rPr lang="en-US" kern="0" dirty="0">
                <a:solidFill>
                  <a:srgbClr val="000000"/>
                </a:solidFill>
                <a:latin typeface="+mj-lt"/>
                <a:cs typeface="Arial"/>
                <a:sym typeface="Arial"/>
              </a:rPr>
              <a:t>AI assistants for </a:t>
            </a:r>
            <a:r>
              <a:rPr lang="en-US" i="1" kern="0" dirty="0">
                <a:solidFill>
                  <a:schemeClr val="accent1"/>
                </a:solidFill>
                <a:latin typeface="+mj-lt"/>
                <a:cs typeface="Arial"/>
                <a:sym typeface="Arial"/>
              </a:rPr>
              <a:t>enterprise productivity</a:t>
            </a:r>
            <a:br>
              <a:rPr kumimoji="0" lang="en-US" i="1" u="none" strike="noStrike" kern="0" cap="none" spc="0" normalizeH="0" baseline="0" noProof="0" dirty="0">
                <a:ln>
                  <a:noFill/>
                </a:ln>
                <a:solidFill>
                  <a:schemeClr val="accent1"/>
                </a:solidFill>
                <a:effectLst/>
                <a:uLnTx/>
                <a:uFillTx/>
                <a:latin typeface="+mj-lt"/>
                <a:cs typeface="Arial"/>
                <a:sym typeface="Arial"/>
              </a:rPr>
            </a:br>
            <a:endParaRPr lang="en-US" dirty="0">
              <a:latin typeface="+mj-lt"/>
            </a:endParaRPr>
          </a:p>
        </p:txBody>
      </p:sp>
      <p:sp>
        <p:nvSpPr>
          <p:cNvPr id="10" name="TextBox 9">
            <a:extLst>
              <a:ext uri="{FF2B5EF4-FFF2-40B4-BE49-F238E27FC236}">
                <a16:creationId xmlns:a16="http://schemas.microsoft.com/office/drawing/2014/main" id="{0C49B73D-C7EB-C5E0-7B0E-27CF32909251}"/>
              </a:ext>
            </a:extLst>
          </p:cNvPr>
          <p:cNvSpPr txBox="1"/>
          <p:nvPr/>
        </p:nvSpPr>
        <p:spPr>
          <a:xfrm>
            <a:off x="6252041" y="5254660"/>
            <a:ext cx="92764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HR</a:t>
            </a:r>
            <a:endParaRPr lang="en-US" sz="2800" dirty="0"/>
          </a:p>
        </p:txBody>
      </p:sp>
      <p:sp>
        <p:nvSpPr>
          <p:cNvPr id="12" name="TextBox 11">
            <a:extLst>
              <a:ext uri="{FF2B5EF4-FFF2-40B4-BE49-F238E27FC236}">
                <a16:creationId xmlns:a16="http://schemas.microsoft.com/office/drawing/2014/main" id="{8E5BD08D-EF8B-073E-BC93-8C9F5159C17A}"/>
              </a:ext>
            </a:extLst>
          </p:cNvPr>
          <p:cNvSpPr txBox="1"/>
          <p:nvPr/>
        </p:nvSpPr>
        <p:spPr>
          <a:xfrm>
            <a:off x="8539941" y="5254660"/>
            <a:ext cx="291878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Procurement</a:t>
            </a:r>
            <a:endParaRPr lang="en-US" sz="2800" dirty="0"/>
          </a:p>
        </p:txBody>
      </p:sp>
      <p:sp>
        <p:nvSpPr>
          <p:cNvPr id="17" name="TextBox 16">
            <a:extLst>
              <a:ext uri="{FF2B5EF4-FFF2-40B4-BE49-F238E27FC236}">
                <a16:creationId xmlns:a16="http://schemas.microsoft.com/office/drawing/2014/main" id="{3C8295F2-CF8C-3DE4-9D4B-F9C4F3A8B6CC}"/>
              </a:ext>
            </a:extLst>
          </p:cNvPr>
          <p:cNvSpPr txBox="1"/>
          <p:nvPr/>
        </p:nvSpPr>
        <p:spPr>
          <a:xfrm>
            <a:off x="11932022" y="5241704"/>
            <a:ext cx="291878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kumimoji="0" lang="en-US" sz="2800" b="0" i="0" u="none" strike="noStrike" kern="1200" cap="none" spc="0" normalizeH="0" baseline="0" noProof="0" dirty="0">
                <a:ln>
                  <a:noFill/>
                </a:ln>
                <a:solidFill>
                  <a:sysClr val="windowText" lastClr="000000"/>
                </a:solidFill>
                <a:effectLst/>
                <a:uLnTx/>
                <a:uFillTx/>
                <a:latin typeface="IBM Plex Sans Light"/>
                <a:ea typeface="+mn-ea"/>
                <a:cs typeface="+mn-cs"/>
              </a:rPr>
              <a:t>Sales</a:t>
            </a:r>
            <a:endParaRPr lang="en-US" sz="2800" dirty="0"/>
          </a:p>
        </p:txBody>
      </p:sp>
      <p:sp>
        <p:nvSpPr>
          <p:cNvPr id="19" name="TextBox 18">
            <a:extLst>
              <a:ext uri="{FF2B5EF4-FFF2-40B4-BE49-F238E27FC236}">
                <a16:creationId xmlns:a16="http://schemas.microsoft.com/office/drawing/2014/main" id="{2FD6DD37-E049-35C7-12EE-15137C2CECBB}"/>
              </a:ext>
            </a:extLst>
          </p:cNvPr>
          <p:cNvSpPr txBox="1"/>
          <p:nvPr/>
        </p:nvSpPr>
        <p:spPr>
          <a:xfrm>
            <a:off x="8797913" y="5747804"/>
            <a:ext cx="12316690" cy="169392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Create new PO</a:t>
            </a:r>
          </a:p>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Pay supplier</a:t>
            </a:r>
          </a:p>
          <a:p>
            <a:pPr marL="0" marR="0" lvl="0" indent="0" algn="l" defTabSz="914400" rtl="0" eaLnBrk="1" fontAlgn="base" latinLnBrk="0" hangingPunct="1">
              <a:lnSpc>
                <a:spcPct val="150000"/>
              </a:lnSpc>
              <a:spcBef>
                <a:spcPct val="0"/>
              </a:spcBef>
              <a:spcAft>
                <a:spcPct val="0"/>
              </a:spcAft>
              <a:buClrTx/>
              <a:buSzTx/>
              <a:buFontTx/>
              <a:buNone/>
              <a:tabLst>
                <a:tab pos="398463" algn="l"/>
              </a:tabLst>
              <a:defRPr/>
            </a:pPr>
            <a:r>
              <a:rPr kumimoji="0" lang="en-US" sz="2400" b="0" i="0" u="none" strike="noStrike" kern="1200" cap="none" spc="0" normalizeH="0" baseline="0" noProof="0" dirty="0">
                <a:ln>
                  <a:noFill/>
                </a:ln>
                <a:solidFill>
                  <a:sysClr val="windowText" lastClr="000000"/>
                </a:solidFill>
                <a:effectLst/>
                <a:uLnTx/>
                <a:uFillTx/>
                <a:latin typeface="IBM Plex Sans Light"/>
                <a:ea typeface="+mn-ea"/>
                <a:cs typeface="+mn-cs"/>
              </a:rPr>
              <a:t>→	Process invoices</a:t>
            </a:r>
          </a:p>
        </p:txBody>
      </p:sp>
    </p:spTree>
    <p:extLst>
      <p:ext uri="{BB962C8B-B14F-4D97-AF65-F5344CB8AC3E}">
        <p14:creationId xmlns:p14="http://schemas.microsoft.com/office/powerpoint/2010/main" val="105514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C34D3CF1-46E9-79CA-7DF4-F94A17AC6B2E}"/>
              </a:ext>
            </a:extLst>
          </p:cNvPr>
          <p:cNvGrpSpPr/>
          <p:nvPr/>
        </p:nvGrpSpPr>
        <p:grpSpPr>
          <a:xfrm>
            <a:off x="457340" y="4546581"/>
            <a:ext cx="3306920" cy="2376263"/>
            <a:chOff x="15770678" y="2163900"/>
            <a:chExt cx="2264914" cy="1282304"/>
          </a:xfrm>
        </p:grpSpPr>
        <p:grpSp>
          <p:nvGrpSpPr>
            <p:cNvPr id="209" name="Group 208">
              <a:extLst>
                <a:ext uri="{FF2B5EF4-FFF2-40B4-BE49-F238E27FC236}">
                  <a16:creationId xmlns:a16="http://schemas.microsoft.com/office/drawing/2014/main" id="{FE1D0279-BB41-4CD1-5188-0153305D6B09}"/>
                </a:ext>
              </a:extLst>
            </p:cNvPr>
            <p:cNvGrpSpPr>
              <a:grpSpLocks noChangeAspect="1"/>
            </p:cNvGrpSpPr>
            <p:nvPr/>
          </p:nvGrpSpPr>
          <p:grpSpPr>
            <a:xfrm>
              <a:off x="15770678" y="2163900"/>
              <a:ext cx="988946" cy="890848"/>
              <a:chOff x="14506031" y="2481651"/>
              <a:chExt cx="2373469" cy="2138036"/>
            </a:xfrm>
          </p:grpSpPr>
          <p:sp>
            <p:nvSpPr>
              <p:cNvPr id="213" name="Hexagon 212">
                <a:extLst>
                  <a:ext uri="{FF2B5EF4-FFF2-40B4-BE49-F238E27FC236}">
                    <a16:creationId xmlns:a16="http://schemas.microsoft.com/office/drawing/2014/main" id="{794CCD4A-410C-4F0E-A2A0-D93302DB3426}"/>
                  </a:ext>
                </a:extLst>
              </p:cNvPr>
              <p:cNvSpPr>
                <a:spLocks noChangeAspect="1"/>
              </p:cNvSpPr>
              <p:nvPr/>
            </p:nvSpPr>
            <p:spPr bwMode="auto">
              <a:xfrm rot="16200000">
                <a:off x="14623748" y="2363934"/>
                <a:ext cx="2138036" cy="2373469"/>
              </a:xfrm>
              <a:prstGeom prst="hexagon">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218" fontAlgn="base">
                  <a:spcBef>
                    <a:spcPct val="0"/>
                  </a:spcBef>
                  <a:spcAft>
                    <a:spcPct val="0"/>
                  </a:spcAft>
                  <a:defRPr/>
                </a:pPr>
                <a:endParaRPr lang="en-US" sz="2800" dirty="0">
                  <a:solidFill>
                    <a:srgbClr val="000000"/>
                  </a:solidFill>
                  <a:latin typeface="IBM Plex Sans Text" panose="020B0503050203000203" pitchFamily="34" charset="0"/>
                  <a:sym typeface="Helvetica Neue"/>
                </a:endParaRPr>
              </a:p>
            </p:txBody>
          </p:sp>
          <p:pic>
            <p:nvPicPr>
              <p:cNvPr id="214" name="Graphic 213">
                <a:extLst>
                  <a:ext uri="{FF2B5EF4-FFF2-40B4-BE49-F238E27FC236}">
                    <a16:creationId xmlns:a16="http://schemas.microsoft.com/office/drawing/2014/main" id="{9B227E6E-47C4-B4B8-5807-69A3648AEB4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093832" y="2793579"/>
                <a:ext cx="1197864" cy="1197864"/>
              </a:xfrm>
              <a:prstGeom prst="rect">
                <a:avLst/>
              </a:prstGeom>
            </p:spPr>
          </p:pic>
        </p:grpSp>
        <p:sp>
          <p:nvSpPr>
            <p:cNvPr id="211" name="TextBox 210">
              <a:extLst>
                <a:ext uri="{FF2B5EF4-FFF2-40B4-BE49-F238E27FC236}">
                  <a16:creationId xmlns:a16="http://schemas.microsoft.com/office/drawing/2014/main" id="{9B3ED3FE-187E-FF40-39A1-D88146483A77}"/>
                </a:ext>
              </a:extLst>
            </p:cNvPr>
            <p:cNvSpPr txBox="1"/>
            <p:nvPr/>
          </p:nvSpPr>
          <p:spPr>
            <a:xfrm>
              <a:off x="15855328" y="3163859"/>
              <a:ext cx="2180264" cy="28234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defTabSz="1829014">
                <a:defRPr/>
              </a:pPr>
              <a:r>
                <a:rPr lang="en-US" sz="2800" dirty="0">
                  <a:solidFill>
                    <a:srgbClr val="000000"/>
                  </a:solidFill>
                  <a:latin typeface="IBM Plex Sans" panose="020B0503050203000203" pitchFamily="34" charset="0"/>
                  <a:sym typeface="Helvetica Neue"/>
                </a:rPr>
                <a:t>Builders</a:t>
              </a:r>
              <a:endParaRPr lang="en-US" sz="2800" dirty="0">
                <a:solidFill>
                  <a:srgbClr val="000000"/>
                </a:solidFill>
                <a:latin typeface="IBM Plex Sans Light"/>
                <a:sym typeface="Helvetica Neue"/>
              </a:endParaRPr>
            </a:p>
          </p:txBody>
        </p:sp>
      </p:grpSp>
      <p:sp>
        <p:nvSpPr>
          <p:cNvPr id="150" name="Freeform 149">
            <a:extLst>
              <a:ext uri="{FF2B5EF4-FFF2-40B4-BE49-F238E27FC236}">
                <a16:creationId xmlns:a16="http://schemas.microsoft.com/office/drawing/2014/main" id="{025AA89A-D4B4-CE47-C462-E65C37B031F6}"/>
              </a:ext>
            </a:extLst>
          </p:cNvPr>
          <p:cNvSpPr/>
          <p:nvPr/>
        </p:nvSpPr>
        <p:spPr>
          <a:xfrm>
            <a:off x="11699462" y="636180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3" name="Freeform 152">
            <a:extLst>
              <a:ext uri="{FF2B5EF4-FFF2-40B4-BE49-F238E27FC236}">
                <a16:creationId xmlns:a16="http://schemas.microsoft.com/office/drawing/2014/main" id="{3F7C2C6F-D6FF-176F-5A11-C7344AC13A8B}"/>
              </a:ext>
            </a:extLst>
          </p:cNvPr>
          <p:cNvSpPr/>
          <p:nvPr/>
        </p:nvSpPr>
        <p:spPr>
          <a:xfrm>
            <a:off x="11699462" y="438212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6" name="Freeform 155">
            <a:extLst>
              <a:ext uri="{FF2B5EF4-FFF2-40B4-BE49-F238E27FC236}">
                <a16:creationId xmlns:a16="http://schemas.microsoft.com/office/drawing/2014/main" id="{BDEC1202-E2B6-360B-1602-68EDF7BDF85B}"/>
              </a:ext>
            </a:extLst>
          </p:cNvPr>
          <p:cNvSpPr/>
          <p:nvPr/>
        </p:nvSpPr>
        <p:spPr>
          <a:xfrm>
            <a:off x="11699462" y="8341486"/>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58" name="Freeform 157">
            <a:extLst>
              <a:ext uri="{FF2B5EF4-FFF2-40B4-BE49-F238E27FC236}">
                <a16:creationId xmlns:a16="http://schemas.microsoft.com/office/drawing/2014/main" id="{A7C96E63-EED2-6C7D-9C12-98ABDC55752B}"/>
              </a:ext>
            </a:extLst>
          </p:cNvPr>
          <p:cNvSpPr/>
          <p:nvPr/>
        </p:nvSpPr>
        <p:spPr>
          <a:xfrm rot="10800000">
            <a:off x="9644974" y="10324948"/>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nvGrpSpPr>
          <p:cNvPr id="243" name="Group 242">
            <a:extLst>
              <a:ext uri="{FF2B5EF4-FFF2-40B4-BE49-F238E27FC236}">
                <a16:creationId xmlns:a16="http://schemas.microsoft.com/office/drawing/2014/main" id="{CFC90A0D-4FF8-F248-2FD7-EF010ED0C8C7}"/>
              </a:ext>
            </a:extLst>
          </p:cNvPr>
          <p:cNvGrpSpPr/>
          <p:nvPr/>
        </p:nvGrpSpPr>
        <p:grpSpPr>
          <a:xfrm>
            <a:off x="2598213" y="2316076"/>
            <a:ext cx="13350556" cy="10307373"/>
            <a:chOff x="12525100" y="4117965"/>
            <a:chExt cx="10277856" cy="8983795"/>
          </a:xfrm>
        </p:grpSpPr>
        <p:sp>
          <p:nvSpPr>
            <p:cNvPr id="142" name="Rectangle 141">
              <a:extLst>
                <a:ext uri="{FF2B5EF4-FFF2-40B4-BE49-F238E27FC236}">
                  <a16:creationId xmlns:a16="http://schemas.microsoft.com/office/drawing/2014/main" id="{A6AA274A-D2F3-8CF3-13C5-E41EAA1FD5C8}"/>
                </a:ext>
              </a:extLst>
            </p:cNvPr>
            <p:cNvSpPr/>
            <p:nvPr/>
          </p:nvSpPr>
          <p:spPr bwMode="auto">
            <a:xfrm>
              <a:off x="12525100" y="4117965"/>
              <a:ext cx="10277856" cy="898379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sym typeface="Helvetica Neue"/>
              </a:endParaRPr>
            </a:p>
          </p:txBody>
        </p:sp>
        <p:grpSp>
          <p:nvGrpSpPr>
            <p:cNvPr id="239" name="Group 238">
              <a:extLst>
                <a:ext uri="{FF2B5EF4-FFF2-40B4-BE49-F238E27FC236}">
                  <a16:creationId xmlns:a16="http://schemas.microsoft.com/office/drawing/2014/main" id="{026E2705-F2DA-B03D-194D-67804A471562}"/>
                </a:ext>
              </a:extLst>
            </p:cNvPr>
            <p:cNvGrpSpPr/>
            <p:nvPr/>
          </p:nvGrpSpPr>
          <p:grpSpPr>
            <a:xfrm>
              <a:off x="15057732" y="6551939"/>
              <a:ext cx="7305795" cy="1755648"/>
              <a:chOff x="15057732" y="6551939"/>
              <a:chExt cx="7305795" cy="1755648"/>
            </a:xfrm>
          </p:grpSpPr>
          <p:sp>
            <p:nvSpPr>
              <p:cNvPr id="147" name="Rectangle 146">
                <a:extLst>
                  <a:ext uri="{FF2B5EF4-FFF2-40B4-BE49-F238E27FC236}">
                    <a16:creationId xmlns:a16="http://schemas.microsoft.com/office/drawing/2014/main" id="{C7E64EAE-DE84-A839-AE2B-4506F79FE147}"/>
                  </a:ext>
                </a:extLst>
              </p:cNvPr>
              <p:cNvSpPr/>
              <p:nvPr/>
            </p:nvSpPr>
            <p:spPr bwMode="auto">
              <a:xfrm>
                <a:off x="15057732" y="6551939"/>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Skills catalog </a:t>
                </a:r>
              </a:p>
              <a:p>
                <a:pPr defTabSz="914218" fontAlgn="base">
                  <a:spcBef>
                    <a:spcPct val="0"/>
                  </a:spcBef>
                  <a:spcAft>
                    <a:spcPct val="0"/>
                  </a:spcAft>
                  <a:defRPr/>
                </a:pPr>
                <a:endParaRPr lang="en-US" sz="2000" dirty="0">
                  <a:solidFill>
                    <a:srgbClr val="0F62FE"/>
                  </a:solidFill>
                  <a:latin typeface="IBM Plex Sans" panose="020B0503050203000203" pitchFamily="34" charset="0"/>
                  <a:sym typeface="Helvetica Neue"/>
                </a:endParaRPr>
              </a:p>
              <a:p>
                <a:pPr defTabSz="914218" fontAlgn="base">
                  <a:spcBef>
                    <a:spcPct val="0"/>
                  </a:spcBef>
                  <a:spcAft>
                    <a:spcPct val="0"/>
                  </a:spcAft>
                  <a:defRPr/>
                </a:pPr>
                <a:r>
                  <a:rPr lang="en-US" sz="2000" dirty="0">
                    <a:solidFill>
                      <a:sysClr val="windowText" lastClr="000000"/>
                    </a:solidFill>
                    <a:latin typeface="IBM Plex Sans Light" panose="020B0403050203000203" pitchFamily="34" charset="0"/>
                    <a:sym typeface="Helvetica Neue"/>
                  </a:rPr>
                  <a:t>Invoke 1000s of pre-built skills for HR, Finance, Procurement, and sales.</a:t>
                </a:r>
                <a:br>
                  <a:rPr lang="en-US" sz="2000" dirty="0">
                    <a:solidFill>
                      <a:sysClr val="windowText" lastClr="000000"/>
                    </a:solidFill>
                    <a:latin typeface="IBM Plex Sans Light" panose="020B0403050203000203" pitchFamily="34" charset="0"/>
                    <a:sym typeface="Helvetica Neue"/>
                  </a:rPr>
                </a:br>
                <a:r>
                  <a:rPr lang="en-US" sz="2000" dirty="0">
                    <a:solidFill>
                      <a:prstClr val="black"/>
                    </a:solidFill>
                    <a:latin typeface="IBM Plex Sans Light" panose="020B0403050203000203" pitchFamily="34" charset="0"/>
                    <a:sym typeface="Helvetica Neue"/>
                  </a:rPr>
                  <a:t>CP4BA SaaS or On-Premise Capabilities are discovered when connected.</a:t>
                </a:r>
              </a:p>
              <a:p>
                <a:pPr defTabSz="914218" fontAlgn="base">
                  <a:spcBef>
                    <a:spcPts val="1600"/>
                  </a:spcBef>
                  <a:spcAft>
                    <a:spcPct val="0"/>
                  </a:spcAft>
                  <a:defRPr/>
                </a:pPr>
                <a:endParaRPr lang="en-US" sz="2000" dirty="0">
                  <a:solidFill>
                    <a:prstClr val="black"/>
                  </a:solidFill>
                  <a:latin typeface="IBM Plex Sans Light" panose="020B0403050203000203" pitchFamily="34" charset="0"/>
                  <a:sym typeface="Helvetica Neue"/>
                </a:endParaRPr>
              </a:p>
            </p:txBody>
          </p:sp>
          <p:sp>
            <p:nvSpPr>
              <p:cNvPr id="149" name="Freeform 148">
                <a:extLst>
                  <a:ext uri="{FF2B5EF4-FFF2-40B4-BE49-F238E27FC236}">
                    <a16:creationId xmlns:a16="http://schemas.microsoft.com/office/drawing/2014/main" id="{01ECE5A0-B517-0415-E11B-6575D9EC84BB}"/>
                  </a:ext>
                </a:extLst>
              </p:cNvPr>
              <p:cNvSpPr/>
              <p:nvPr/>
            </p:nvSpPr>
            <p:spPr>
              <a:xfrm>
                <a:off x="15261718" y="6767763"/>
                <a:ext cx="266357" cy="266700"/>
              </a:xfrm>
              <a:custGeom>
                <a:avLst/>
                <a:gdLst>
                  <a:gd name="connsiteX0" fmla="*/ 200978 w 266700"/>
                  <a:gd name="connsiteY0" fmla="*/ 133350 h 266700"/>
                  <a:gd name="connsiteX1" fmla="*/ 260985 w 266700"/>
                  <a:gd name="connsiteY1" fmla="*/ 73343 h 266700"/>
                  <a:gd name="connsiteX2" fmla="*/ 260985 w 266700"/>
                  <a:gd name="connsiteY2" fmla="*/ 46673 h 266700"/>
                  <a:gd name="connsiteX3" fmla="*/ 220980 w 266700"/>
                  <a:gd name="connsiteY3" fmla="*/ 6668 h 266700"/>
                  <a:gd name="connsiteX4" fmla="*/ 194310 w 266700"/>
                  <a:gd name="connsiteY4" fmla="*/ 6668 h 266700"/>
                  <a:gd name="connsiteX5" fmla="*/ 133350 w 266700"/>
                  <a:gd name="connsiteY5" fmla="*/ 65723 h 266700"/>
                  <a:gd name="connsiteX6" fmla="*/ 73343 w 266700"/>
                  <a:gd name="connsiteY6" fmla="*/ 5715 h 266700"/>
                  <a:gd name="connsiteX7" fmla="*/ 46673 w 266700"/>
                  <a:gd name="connsiteY7" fmla="*/ 5715 h 266700"/>
                  <a:gd name="connsiteX8" fmla="*/ 5715 w 266700"/>
                  <a:gd name="connsiteY8" fmla="*/ 45720 h 266700"/>
                  <a:gd name="connsiteX9" fmla="*/ 5715 w 266700"/>
                  <a:gd name="connsiteY9" fmla="*/ 72390 h 266700"/>
                  <a:gd name="connsiteX10" fmla="*/ 65723 w 266700"/>
                  <a:gd name="connsiteY10" fmla="*/ 133350 h 266700"/>
                  <a:gd name="connsiteX11" fmla="*/ 0 w 266700"/>
                  <a:gd name="connsiteY11" fmla="*/ 199073 h 266700"/>
                  <a:gd name="connsiteX12" fmla="*/ 0 w 266700"/>
                  <a:gd name="connsiteY12" fmla="*/ 266700 h 266700"/>
                  <a:gd name="connsiteX13" fmla="*/ 67628 w 266700"/>
                  <a:gd name="connsiteY13" fmla="*/ 266700 h 266700"/>
                  <a:gd name="connsiteX14" fmla="*/ 133350 w 266700"/>
                  <a:gd name="connsiteY14" fmla="*/ 200978 h 266700"/>
                  <a:gd name="connsiteX15" fmla="*/ 193358 w 266700"/>
                  <a:gd name="connsiteY15" fmla="*/ 260985 h 266700"/>
                  <a:gd name="connsiteX16" fmla="*/ 220028 w 266700"/>
                  <a:gd name="connsiteY16" fmla="*/ 260985 h 266700"/>
                  <a:gd name="connsiteX17" fmla="*/ 260033 w 266700"/>
                  <a:gd name="connsiteY17" fmla="*/ 220980 h 266700"/>
                  <a:gd name="connsiteX18" fmla="*/ 260033 w 266700"/>
                  <a:gd name="connsiteY18" fmla="*/ 194310 h 266700"/>
                  <a:gd name="connsiteX19" fmla="*/ 200978 w 266700"/>
                  <a:gd name="connsiteY19" fmla="*/ 133350 h 266700"/>
                  <a:gd name="connsiteX20" fmla="*/ 207645 w 266700"/>
                  <a:gd name="connsiteY20" fmla="*/ 19050 h 266700"/>
                  <a:gd name="connsiteX21" fmla="*/ 247650 w 266700"/>
                  <a:gd name="connsiteY21" fmla="*/ 59055 h 266700"/>
                  <a:gd name="connsiteX22" fmla="*/ 187643 w 266700"/>
                  <a:gd name="connsiteY22" fmla="*/ 119063 h 266700"/>
                  <a:gd name="connsiteX23" fmla="*/ 147638 w 266700"/>
                  <a:gd name="connsiteY23" fmla="*/ 79058 h 266700"/>
                  <a:gd name="connsiteX24" fmla="*/ 207645 w 266700"/>
                  <a:gd name="connsiteY24" fmla="*/ 19050 h 266700"/>
                  <a:gd name="connsiteX25" fmla="*/ 59055 w 266700"/>
                  <a:gd name="connsiteY25" fmla="*/ 247650 h 266700"/>
                  <a:gd name="connsiteX26" fmla="*/ 19050 w 266700"/>
                  <a:gd name="connsiteY26" fmla="*/ 247650 h 266700"/>
                  <a:gd name="connsiteX27" fmla="*/ 19050 w 266700"/>
                  <a:gd name="connsiteY27" fmla="*/ 207645 h 266700"/>
                  <a:gd name="connsiteX28" fmla="*/ 79058 w 266700"/>
                  <a:gd name="connsiteY28" fmla="*/ 147638 h 266700"/>
                  <a:gd name="connsiteX29" fmla="*/ 119063 w 266700"/>
                  <a:gd name="connsiteY29" fmla="*/ 187643 h 266700"/>
                  <a:gd name="connsiteX30" fmla="*/ 59055 w 266700"/>
                  <a:gd name="connsiteY30" fmla="*/ 247650 h 266700"/>
                  <a:gd name="connsiteX31" fmla="*/ 207645 w 266700"/>
                  <a:gd name="connsiteY31" fmla="*/ 247650 h 266700"/>
                  <a:gd name="connsiteX32" fmla="*/ 19050 w 266700"/>
                  <a:gd name="connsiteY32" fmla="*/ 59055 h 266700"/>
                  <a:gd name="connsiteX33" fmla="*/ 59055 w 266700"/>
                  <a:gd name="connsiteY33" fmla="*/ 19050 h 266700"/>
                  <a:gd name="connsiteX34" fmla="*/ 92393 w 266700"/>
                  <a:gd name="connsiteY34" fmla="*/ 52388 h 266700"/>
                  <a:gd name="connsiteX35" fmla="*/ 72390 w 266700"/>
                  <a:gd name="connsiteY35" fmla="*/ 72390 h 266700"/>
                  <a:gd name="connsiteX36" fmla="*/ 85725 w 266700"/>
                  <a:gd name="connsiteY36" fmla="*/ 85725 h 266700"/>
                  <a:gd name="connsiteX37" fmla="*/ 105728 w 266700"/>
                  <a:gd name="connsiteY37" fmla="*/ 65723 h 266700"/>
                  <a:gd name="connsiteX38" fmla="*/ 145733 w 266700"/>
                  <a:gd name="connsiteY38" fmla="*/ 105728 h 266700"/>
                  <a:gd name="connsiteX39" fmla="*/ 125730 w 266700"/>
                  <a:gd name="connsiteY39" fmla="*/ 125730 h 266700"/>
                  <a:gd name="connsiteX40" fmla="*/ 139065 w 266700"/>
                  <a:gd name="connsiteY40" fmla="*/ 139065 h 266700"/>
                  <a:gd name="connsiteX41" fmla="*/ 159068 w 266700"/>
                  <a:gd name="connsiteY41" fmla="*/ 119063 h 266700"/>
                  <a:gd name="connsiteX42" fmla="*/ 199073 w 266700"/>
                  <a:gd name="connsiteY42" fmla="*/ 159068 h 266700"/>
                  <a:gd name="connsiteX43" fmla="*/ 180975 w 266700"/>
                  <a:gd name="connsiteY43" fmla="*/ 180023 h 266700"/>
                  <a:gd name="connsiteX44" fmla="*/ 194310 w 266700"/>
                  <a:gd name="connsiteY44" fmla="*/ 193358 h 266700"/>
                  <a:gd name="connsiteX45" fmla="*/ 214313 w 266700"/>
                  <a:gd name="connsiteY45" fmla="*/ 173355 h 266700"/>
                  <a:gd name="connsiteX46" fmla="*/ 247650 w 266700"/>
                  <a:gd name="connsiteY46" fmla="*/ 206693 h 266700"/>
                  <a:gd name="connsiteX47" fmla="*/ 207645 w 266700"/>
                  <a:gd name="connsiteY47" fmla="*/ 2476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6700" h="266700">
                    <a:moveTo>
                      <a:pt x="200978" y="133350"/>
                    </a:moveTo>
                    <a:lnTo>
                      <a:pt x="260985" y="73343"/>
                    </a:lnTo>
                    <a:cubicBezTo>
                      <a:pt x="268605" y="65723"/>
                      <a:pt x="268605" y="54293"/>
                      <a:pt x="260985" y="46673"/>
                    </a:cubicBezTo>
                    <a:lnTo>
                      <a:pt x="220980" y="6668"/>
                    </a:lnTo>
                    <a:cubicBezTo>
                      <a:pt x="213360" y="-952"/>
                      <a:pt x="201930" y="-952"/>
                      <a:pt x="194310" y="6668"/>
                    </a:cubicBezTo>
                    <a:lnTo>
                      <a:pt x="133350" y="65723"/>
                    </a:lnTo>
                    <a:lnTo>
                      <a:pt x="73343" y="5715"/>
                    </a:lnTo>
                    <a:cubicBezTo>
                      <a:pt x="65723" y="-1905"/>
                      <a:pt x="54293" y="-1905"/>
                      <a:pt x="46673" y="5715"/>
                    </a:cubicBezTo>
                    <a:lnTo>
                      <a:pt x="5715" y="45720"/>
                    </a:lnTo>
                    <a:cubicBezTo>
                      <a:pt x="-1905" y="53340"/>
                      <a:pt x="-1905" y="64770"/>
                      <a:pt x="5715" y="72390"/>
                    </a:cubicBezTo>
                    <a:lnTo>
                      <a:pt x="65723" y="133350"/>
                    </a:lnTo>
                    <a:lnTo>
                      <a:pt x="0" y="199073"/>
                    </a:lnTo>
                    <a:lnTo>
                      <a:pt x="0" y="266700"/>
                    </a:lnTo>
                    <a:lnTo>
                      <a:pt x="67628" y="266700"/>
                    </a:lnTo>
                    <a:lnTo>
                      <a:pt x="133350" y="200978"/>
                    </a:lnTo>
                    <a:lnTo>
                      <a:pt x="193358" y="260985"/>
                    </a:lnTo>
                    <a:cubicBezTo>
                      <a:pt x="200978" y="268605"/>
                      <a:pt x="212408" y="268605"/>
                      <a:pt x="220028" y="260985"/>
                    </a:cubicBezTo>
                    <a:lnTo>
                      <a:pt x="260033" y="220980"/>
                    </a:lnTo>
                    <a:cubicBezTo>
                      <a:pt x="267653" y="213360"/>
                      <a:pt x="267653" y="201930"/>
                      <a:pt x="260033" y="194310"/>
                    </a:cubicBezTo>
                    <a:lnTo>
                      <a:pt x="200978" y="133350"/>
                    </a:lnTo>
                    <a:close/>
                    <a:moveTo>
                      <a:pt x="207645" y="19050"/>
                    </a:moveTo>
                    <a:lnTo>
                      <a:pt x="247650" y="59055"/>
                    </a:lnTo>
                    <a:lnTo>
                      <a:pt x="187643" y="119063"/>
                    </a:lnTo>
                    <a:lnTo>
                      <a:pt x="147638" y="79058"/>
                    </a:lnTo>
                    <a:lnTo>
                      <a:pt x="207645" y="19050"/>
                    </a:lnTo>
                    <a:close/>
                    <a:moveTo>
                      <a:pt x="59055" y="247650"/>
                    </a:moveTo>
                    <a:lnTo>
                      <a:pt x="19050" y="247650"/>
                    </a:lnTo>
                    <a:lnTo>
                      <a:pt x="19050" y="207645"/>
                    </a:lnTo>
                    <a:lnTo>
                      <a:pt x="79058" y="147638"/>
                    </a:lnTo>
                    <a:lnTo>
                      <a:pt x="119063" y="187643"/>
                    </a:lnTo>
                    <a:lnTo>
                      <a:pt x="59055" y="247650"/>
                    </a:lnTo>
                    <a:close/>
                    <a:moveTo>
                      <a:pt x="207645" y="247650"/>
                    </a:moveTo>
                    <a:lnTo>
                      <a:pt x="19050" y="59055"/>
                    </a:lnTo>
                    <a:lnTo>
                      <a:pt x="59055" y="19050"/>
                    </a:lnTo>
                    <a:lnTo>
                      <a:pt x="92393" y="52388"/>
                    </a:lnTo>
                    <a:lnTo>
                      <a:pt x="72390" y="72390"/>
                    </a:lnTo>
                    <a:lnTo>
                      <a:pt x="85725" y="85725"/>
                    </a:lnTo>
                    <a:lnTo>
                      <a:pt x="105728" y="65723"/>
                    </a:lnTo>
                    <a:lnTo>
                      <a:pt x="145733" y="105728"/>
                    </a:lnTo>
                    <a:lnTo>
                      <a:pt x="125730" y="125730"/>
                    </a:lnTo>
                    <a:lnTo>
                      <a:pt x="139065" y="139065"/>
                    </a:lnTo>
                    <a:lnTo>
                      <a:pt x="159068" y="119063"/>
                    </a:lnTo>
                    <a:lnTo>
                      <a:pt x="199073" y="159068"/>
                    </a:lnTo>
                    <a:lnTo>
                      <a:pt x="180975" y="180023"/>
                    </a:lnTo>
                    <a:lnTo>
                      <a:pt x="194310" y="193358"/>
                    </a:lnTo>
                    <a:lnTo>
                      <a:pt x="214313" y="173355"/>
                    </a:lnTo>
                    <a:lnTo>
                      <a:pt x="247650" y="206693"/>
                    </a:lnTo>
                    <a:lnTo>
                      <a:pt x="207645" y="2476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nvGrpSpPr>
            <p:cNvPr id="238" name="Group 237">
              <a:extLst>
                <a:ext uri="{FF2B5EF4-FFF2-40B4-BE49-F238E27FC236}">
                  <a16:creationId xmlns:a16="http://schemas.microsoft.com/office/drawing/2014/main" id="{1F423FF9-5E6D-D442-AE99-0B19285A1B4E}"/>
                </a:ext>
              </a:extLst>
            </p:cNvPr>
            <p:cNvGrpSpPr/>
            <p:nvPr/>
          </p:nvGrpSpPr>
          <p:grpSpPr>
            <a:xfrm>
              <a:off x="15057732" y="4572000"/>
              <a:ext cx="7305795" cy="1755648"/>
              <a:chOff x="15057732" y="4572000"/>
              <a:chExt cx="7305795" cy="1755648"/>
            </a:xfrm>
          </p:grpSpPr>
          <p:sp>
            <p:nvSpPr>
              <p:cNvPr id="146" name="Rectangle 145">
                <a:extLst>
                  <a:ext uri="{FF2B5EF4-FFF2-40B4-BE49-F238E27FC236}">
                    <a16:creationId xmlns:a16="http://schemas.microsoft.com/office/drawing/2014/main" id="{D5EBFB5A-8A59-311B-1D45-C65A4270D2FD}"/>
                  </a:ext>
                </a:extLst>
              </p:cNvPr>
              <p:cNvSpPr/>
              <p:nvPr/>
            </p:nvSpPr>
            <p:spPr bwMode="auto">
              <a:xfrm>
                <a:off x="15057732" y="4572000"/>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a:sym typeface="Helvetica Neue"/>
                  </a:rPr>
                  <a:t>       AI Assistant builder</a:t>
                </a:r>
                <a:endParaRPr lang="en-US" sz="2000" dirty="0">
                  <a:solidFill>
                    <a:sysClr val="windowText" lastClr="000000"/>
                  </a:solidFill>
                  <a:latin typeface="IBM Plex Sans"/>
                  <a:sym typeface="Helvetica Neue"/>
                </a:endParaRPr>
              </a:p>
              <a:p>
                <a:pPr defTabSz="914218" fontAlgn="base">
                  <a:spcBef>
                    <a:spcPts val="1600"/>
                  </a:spcBef>
                  <a:spcAft>
                    <a:spcPct val="0"/>
                  </a:spcAft>
                  <a:defRPr/>
                </a:pPr>
                <a:r>
                  <a:rPr lang="en-US" sz="2000" dirty="0">
                    <a:solidFill>
                      <a:sysClr val="windowText" lastClr="000000"/>
                    </a:solidFill>
                    <a:latin typeface="IBM Plex Sans Light"/>
                    <a:sym typeface="Helvetica Neue"/>
                  </a:rPr>
                  <a:t>Design and build custom AI Assistants that guide users through </a:t>
                </a:r>
                <a:br>
                  <a:rPr lang="en-US" sz="2000" dirty="0">
                    <a:solidFill>
                      <a:srgbClr val="FFFFFF"/>
                    </a:solidFill>
                    <a:latin typeface="IBM Plex Sans Light" panose="020B0403050203000203" pitchFamily="34" charset="0"/>
                    <a:sym typeface="Helvetica Neue"/>
                  </a:rPr>
                </a:br>
                <a:r>
                  <a:rPr lang="en-US" sz="2000" dirty="0">
                    <a:solidFill>
                      <a:sysClr val="windowText" lastClr="000000"/>
                    </a:solidFill>
                    <a:latin typeface="IBM Plex Sans Light"/>
                    <a:sym typeface="Helvetica Neue"/>
                  </a:rPr>
                  <a:t>complex Actions they are trying to take. Custom Assistants leverage LLMs to dynamically invoke Skills from the Catalog and from existing automations.</a:t>
                </a:r>
              </a:p>
            </p:txBody>
          </p:sp>
          <p:grpSp>
            <p:nvGrpSpPr>
              <p:cNvPr id="151" name="Group 150">
                <a:extLst>
                  <a:ext uri="{FF2B5EF4-FFF2-40B4-BE49-F238E27FC236}">
                    <a16:creationId xmlns:a16="http://schemas.microsoft.com/office/drawing/2014/main" id="{CD025BBF-FDB5-BBF2-C416-2033F673A1EE}"/>
                  </a:ext>
                </a:extLst>
              </p:cNvPr>
              <p:cNvGrpSpPr/>
              <p:nvPr/>
            </p:nvGrpSpPr>
            <p:grpSpPr>
              <a:xfrm>
                <a:off x="15261719" y="4806876"/>
                <a:ext cx="266357" cy="247650"/>
                <a:chOff x="15709736" y="4349675"/>
                <a:chExt cx="266700" cy="247650"/>
              </a:xfrm>
            </p:grpSpPr>
            <p:sp>
              <p:nvSpPr>
                <p:cNvPr id="203" name="Freeform 202">
                  <a:extLst>
                    <a:ext uri="{FF2B5EF4-FFF2-40B4-BE49-F238E27FC236}">
                      <a16:creationId xmlns:a16="http://schemas.microsoft.com/office/drawing/2014/main" id="{466E1B96-93B4-9BD9-0865-E1D4E99B369E}"/>
                    </a:ext>
                  </a:extLst>
                </p:cNvPr>
                <p:cNvSpPr/>
                <p:nvPr/>
              </p:nvSpPr>
              <p:spPr>
                <a:xfrm>
                  <a:off x="15709736" y="4349675"/>
                  <a:ext cx="266700" cy="247650"/>
                </a:xfrm>
                <a:custGeom>
                  <a:avLst/>
                  <a:gdLst>
                    <a:gd name="connsiteX0" fmla="*/ 149924 w 266700"/>
                    <a:gd name="connsiteY0" fmla="*/ 247650 h 247650"/>
                    <a:gd name="connsiteX1" fmla="*/ 133350 w 266700"/>
                    <a:gd name="connsiteY1" fmla="*/ 238125 h 247650"/>
                    <a:gd name="connsiteX2" fmla="*/ 171450 w 266700"/>
                    <a:gd name="connsiteY2" fmla="*/ 171450 h 247650"/>
                    <a:gd name="connsiteX3" fmla="*/ 228600 w 266700"/>
                    <a:gd name="connsiteY3" fmla="*/ 171450 h 247650"/>
                    <a:gd name="connsiteX4" fmla="*/ 247650 w 266700"/>
                    <a:gd name="connsiteY4" fmla="*/ 152400 h 247650"/>
                    <a:gd name="connsiteX5" fmla="*/ 247650 w 266700"/>
                    <a:gd name="connsiteY5" fmla="*/ 38100 h 247650"/>
                    <a:gd name="connsiteX6" fmla="*/ 228600 w 266700"/>
                    <a:gd name="connsiteY6" fmla="*/ 19050 h 247650"/>
                    <a:gd name="connsiteX7" fmla="*/ 38100 w 266700"/>
                    <a:gd name="connsiteY7" fmla="*/ 19050 h 247650"/>
                    <a:gd name="connsiteX8" fmla="*/ 19050 w 266700"/>
                    <a:gd name="connsiteY8" fmla="*/ 38100 h 247650"/>
                    <a:gd name="connsiteX9" fmla="*/ 19050 w 266700"/>
                    <a:gd name="connsiteY9" fmla="*/ 152400 h 247650"/>
                    <a:gd name="connsiteX10" fmla="*/ 38100 w 266700"/>
                    <a:gd name="connsiteY10" fmla="*/ 171450 h 247650"/>
                    <a:gd name="connsiteX11" fmla="*/ 123825 w 266700"/>
                    <a:gd name="connsiteY11" fmla="*/ 171450 h 247650"/>
                    <a:gd name="connsiteX12" fmla="*/ 123825 w 266700"/>
                    <a:gd name="connsiteY12" fmla="*/ 190500 h 247650"/>
                    <a:gd name="connsiteX13" fmla="*/ 38100 w 266700"/>
                    <a:gd name="connsiteY13" fmla="*/ 190500 h 247650"/>
                    <a:gd name="connsiteX14" fmla="*/ 0 w 266700"/>
                    <a:gd name="connsiteY14" fmla="*/ 152400 h 247650"/>
                    <a:gd name="connsiteX15" fmla="*/ 0 w 266700"/>
                    <a:gd name="connsiteY15" fmla="*/ 38100 h 247650"/>
                    <a:gd name="connsiteX16" fmla="*/ 38100 w 266700"/>
                    <a:gd name="connsiteY16" fmla="*/ 0 h 247650"/>
                    <a:gd name="connsiteX17" fmla="*/ 228600 w 266700"/>
                    <a:gd name="connsiteY17" fmla="*/ 0 h 247650"/>
                    <a:gd name="connsiteX18" fmla="*/ 266700 w 266700"/>
                    <a:gd name="connsiteY18" fmla="*/ 38100 h 247650"/>
                    <a:gd name="connsiteX19" fmla="*/ 266700 w 266700"/>
                    <a:gd name="connsiteY19" fmla="*/ 152400 h 247650"/>
                    <a:gd name="connsiteX20" fmla="*/ 228600 w 266700"/>
                    <a:gd name="connsiteY20" fmla="*/ 190500 h 247650"/>
                    <a:gd name="connsiteX21" fmla="*/ 182499 w 266700"/>
                    <a:gd name="connsiteY21" fmla="*/ 19050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247650">
                      <a:moveTo>
                        <a:pt x="149924" y="247650"/>
                      </a:moveTo>
                      <a:lnTo>
                        <a:pt x="133350" y="238125"/>
                      </a:lnTo>
                      <a:lnTo>
                        <a:pt x="171450" y="171450"/>
                      </a:lnTo>
                      <a:lnTo>
                        <a:pt x="228600" y="171450"/>
                      </a:lnTo>
                      <a:cubicBezTo>
                        <a:pt x="239121" y="171450"/>
                        <a:pt x="247650" y="162921"/>
                        <a:pt x="247650" y="152400"/>
                      </a:cubicBezTo>
                      <a:lnTo>
                        <a:pt x="247650" y="38100"/>
                      </a:lnTo>
                      <a:cubicBezTo>
                        <a:pt x="247650" y="27579"/>
                        <a:pt x="239121" y="19050"/>
                        <a:pt x="228600" y="19050"/>
                      </a:cubicBezTo>
                      <a:lnTo>
                        <a:pt x="38100" y="19050"/>
                      </a:lnTo>
                      <a:cubicBezTo>
                        <a:pt x="27579" y="19050"/>
                        <a:pt x="19050" y="27579"/>
                        <a:pt x="19050" y="38100"/>
                      </a:cubicBezTo>
                      <a:lnTo>
                        <a:pt x="19050" y="152400"/>
                      </a:lnTo>
                      <a:cubicBezTo>
                        <a:pt x="19050" y="162921"/>
                        <a:pt x="27579" y="171450"/>
                        <a:pt x="38100" y="171450"/>
                      </a:cubicBezTo>
                      <a:lnTo>
                        <a:pt x="123825" y="171450"/>
                      </a:lnTo>
                      <a:lnTo>
                        <a:pt x="123825" y="190500"/>
                      </a:lnTo>
                      <a:lnTo>
                        <a:pt x="38100" y="190500"/>
                      </a:lnTo>
                      <a:cubicBezTo>
                        <a:pt x="17058" y="190500"/>
                        <a:pt x="0" y="173442"/>
                        <a:pt x="0" y="152400"/>
                      </a:cubicBezTo>
                      <a:lnTo>
                        <a:pt x="0" y="38100"/>
                      </a:lnTo>
                      <a:cubicBezTo>
                        <a:pt x="0" y="17058"/>
                        <a:pt x="17058" y="0"/>
                        <a:pt x="38100" y="0"/>
                      </a:cubicBezTo>
                      <a:lnTo>
                        <a:pt x="228600" y="0"/>
                      </a:lnTo>
                      <a:cubicBezTo>
                        <a:pt x="249642" y="0"/>
                        <a:pt x="266700" y="17058"/>
                        <a:pt x="266700" y="38100"/>
                      </a:cubicBezTo>
                      <a:lnTo>
                        <a:pt x="266700" y="152400"/>
                      </a:lnTo>
                      <a:cubicBezTo>
                        <a:pt x="266700" y="173442"/>
                        <a:pt x="249642" y="190500"/>
                        <a:pt x="228600" y="190500"/>
                      </a:cubicBezTo>
                      <a:lnTo>
                        <a:pt x="182499" y="19050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4" name="Freeform 203">
                  <a:extLst>
                    <a:ext uri="{FF2B5EF4-FFF2-40B4-BE49-F238E27FC236}">
                      <a16:creationId xmlns:a16="http://schemas.microsoft.com/office/drawing/2014/main" id="{3BEF1AD1-E160-6052-988A-BA7256872CE4}"/>
                    </a:ext>
                  </a:extLst>
                </p:cNvPr>
                <p:cNvSpPr/>
                <p:nvPr/>
              </p:nvSpPr>
              <p:spPr>
                <a:xfrm>
                  <a:off x="15766886" y="4406825"/>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5" name="Freeform 204">
                  <a:extLst>
                    <a:ext uri="{FF2B5EF4-FFF2-40B4-BE49-F238E27FC236}">
                      <a16:creationId xmlns:a16="http://schemas.microsoft.com/office/drawing/2014/main" id="{416CBB03-F08C-FA87-1BCB-0E2A3FF9308D}"/>
                    </a:ext>
                  </a:extLst>
                </p:cNvPr>
                <p:cNvSpPr/>
                <p:nvPr/>
              </p:nvSpPr>
              <p:spPr>
                <a:xfrm>
                  <a:off x="15766886" y="446397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grpSp>
          <p:nvGrpSpPr>
            <p:cNvPr id="240" name="Group 239">
              <a:extLst>
                <a:ext uri="{FF2B5EF4-FFF2-40B4-BE49-F238E27FC236}">
                  <a16:creationId xmlns:a16="http://schemas.microsoft.com/office/drawing/2014/main" id="{D11BC626-EC73-871D-D371-88090FB77638}"/>
                </a:ext>
              </a:extLst>
            </p:cNvPr>
            <p:cNvGrpSpPr/>
            <p:nvPr/>
          </p:nvGrpSpPr>
          <p:grpSpPr>
            <a:xfrm>
              <a:off x="15057732" y="8531879"/>
              <a:ext cx="7305795" cy="1755648"/>
              <a:chOff x="15057732" y="8531879"/>
              <a:chExt cx="7305795" cy="1755648"/>
            </a:xfrm>
          </p:grpSpPr>
          <p:sp>
            <p:nvSpPr>
              <p:cNvPr id="145" name="Rectangle 144">
                <a:extLst>
                  <a:ext uri="{FF2B5EF4-FFF2-40B4-BE49-F238E27FC236}">
                    <a16:creationId xmlns:a16="http://schemas.microsoft.com/office/drawing/2014/main" id="{6D0703D7-23C6-FA43-DAF7-BF0B8EC8AD62}"/>
                  </a:ext>
                </a:extLst>
              </p:cNvPr>
              <p:cNvSpPr/>
              <p:nvPr/>
            </p:nvSpPr>
            <p:spPr bwMode="auto">
              <a:xfrm>
                <a:off x="15057732" y="8531879"/>
                <a:ext cx="7305795" cy="175564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Automation builder </a:t>
                </a:r>
              </a:p>
              <a:p>
                <a:pPr defTabSz="914218" fontAlgn="base">
                  <a:spcBef>
                    <a:spcPct val="0"/>
                  </a:spcBef>
                  <a:spcAft>
                    <a:spcPct val="0"/>
                  </a:spcAft>
                  <a:defRPr/>
                </a:pPr>
                <a:endParaRPr lang="en-US" sz="2000" dirty="0">
                  <a:solidFill>
                    <a:srgbClr val="0F62FE"/>
                  </a:solidFill>
                  <a:latin typeface="IBM Plex Sans" panose="020B0503050203000203" pitchFamily="34" charset="0"/>
                  <a:sym typeface="Helvetica Neue"/>
                </a:endParaRPr>
              </a:p>
              <a:p>
                <a:pPr defTabSz="914218" fontAlgn="base">
                  <a:spcBef>
                    <a:spcPct val="0"/>
                  </a:spcBef>
                  <a:spcAft>
                    <a:spcPct val="0"/>
                  </a:spcAft>
                  <a:defRPr/>
                </a:pPr>
                <a:r>
                  <a:rPr lang="en-US" sz="2000" dirty="0">
                    <a:solidFill>
                      <a:sysClr val="windowText" lastClr="000000"/>
                    </a:solidFill>
                    <a:latin typeface="IBM Plex Sans Light" panose="020B0403050203000203" pitchFamily="34" charset="0"/>
                    <a:sym typeface="Helvetica Neue"/>
                  </a:rPr>
                  <a:t>Create and manage low-code automations that combine automated decisions, tasks, </a:t>
                </a:r>
                <a:r>
                  <a:rPr lang="en-US" sz="2000" dirty="0" err="1">
                    <a:solidFill>
                      <a:sysClr val="windowText" lastClr="000000"/>
                    </a:solidFill>
                    <a:latin typeface="IBM Plex Sans Light" panose="020B0403050203000203" pitchFamily="34" charset="0"/>
                    <a:sym typeface="Helvetica Neue"/>
                  </a:rPr>
                  <a:t>GenAI</a:t>
                </a:r>
                <a:r>
                  <a:rPr lang="en-US" sz="2000" dirty="0">
                    <a:solidFill>
                      <a:sysClr val="windowText" lastClr="000000"/>
                    </a:solidFill>
                    <a:latin typeface="IBM Plex Sans Light" panose="020B0403050203000203" pitchFamily="34" charset="0"/>
                    <a:sym typeface="Helvetica Neue"/>
                  </a:rPr>
                  <a:t> services, and workflows in a single authoring experience to power AI assistants</a:t>
                </a:r>
              </a:p>
            </p:txBody>
          </p:sp>
          <p:grpSp>
            <p:nvGrpSpPr>
              <p:cNvPr id="155" name="Group 154">
                <a:extLst>
                  <a:ext uri="{FF2B5EF4-FFF2-40B4-BE49-F238E27FC236}">
                    <a16:creationId xmlns:a16="http://schemas.microsoft.com/office/drawing/2014/main" id="{1E554D90-1706-4077-74B8-B0A4A19CFFAB}"/>
                  </a:ext>
                </a:extLst>
              </p:cNvPr>
              <p:cNvGrpSpPr/>
              <p:nvPr/>
            </p:nvGrpSpPr>
            <p:grpSpPr>
              <a:xfrm>
                <a:off x="15242694" y="8747704"/>
                <a:ext cx="304408" cy="266700"/>
                <a:chOff x="15690686" y="8290504"/>
                <a:chExt cx="304800" cy="266700"/>
              </a:xfrm>
            </p:grpSpPr>
            <p:sp>
              <p:nvSpPr>
                <p:cNvPr id="182" name="Freeform 181">
                  <a:extLst>
                    <a:ext uri="{FF2B5EF4-FFF2-40B4-BE49-F238E27FC236}">
                      <a16:creationId xmlns:a16="http://schemas.microsoft.com/office/drawing/2014/main" id="{7DBAC46D-A0BA-AE66-D81E-04E6FAC1A06A}"/>
                    </a:ext>
                  </a:extLst>
                </p:cNvPr>
                <p:cNvSpPr/>
                <p:nvPr/>
              </p:nvSpPr>
              <p:spPr>
                <a:xfrm>
                  <a:off x="15690686" y="8385754"/>
                  <a:ext cx="180975" cy="142875"/>
                </a:xfrm>
                <a:custGeom>
                  <a:avLst/>
                  <a:gdLst>
                    <a:gd name="connsiteX0" fmla="*/ 47625 w 180975"/>
                    <a:gd name="connsiteY0" fmla="*/ 123825 h 142875"/>
                    <a:gd name="connsiteX1" fmla="*/ 47625 w 180975"/>
                    <a:gd name="connsiteY1" fmla="*/ 36463 h 142875"/>
                    <a:gd name="connsiteX2" fmla="*/ 13469 w 180975"/>
                    <a:gd name="connsiteY2" fmla="*/ 70619 h 142875"/>
                    <a:gd name="connsiteX3" fmla="*/ 0 w 180975"/>
                    <a:gd name="connsiteY3" fmla="*/ 57150 h 142875"/>
                    <a:gd name="connsiteX4" fmla="*/ 57150 w 180975"/>
                    <a:gd name="connsiteY4" fmla="*/ 0 h 142875"/>
                    <a:gd name="connsiteX5" fmla="*/ 114300 w 180975"/>
                    <a:gd name="connsiteY5" fmla="*/ 57150 h 142875"/>
                    <a:gd name="connsiteX6" fmla="*/ 100831 w 180975"/>
                    <a:gd name="connsiteY6" fmla="*/ 70619 h 142875"/>
                    <a:gd name="connsiteX7" fmla="*/ 66675 w 180975"/>
                    <a:gd name="connsiteY7" fmla="*/ 36463 h 142875"/>
                    <a:gd name="connsiteX8" fmla="*/ 66675 w 180975"/>
                    <a:gd name="connsiteY8" fmla="*/ 123825 h 142875"/>
                    <a:gd name="connsiteX9" fmla="*/ 180975 w 180975"/>
                    <a:gd name="connsiteY9" fmla="*/ 123825 h 142875"/>
                    <a:gd name="connsiteX10" fmla="*/ 180975 w 180975"/>
                    <a:gd name="connsiteY10" fmla="*/ 142875 h 142875"/>
                    <a:gd name="connsiteX11" fmla="*/ 66675 w 180975"/>
                    <a:gd name="connsiteY11" fmla="*/ 142875 h 142875"/>
                    <a:gd name="connsiteX12" fmla="*/ 47625 w 180975"/>
                    <a:gd name="connsiteY12" fmla="*/ 1238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42875">
                      <a:moveTo>
                        <a:pt x="47625" y="123825"/>
                      </a:moveTo>
                      <a:lnTo>
                        <a:pt x="47625" y="36463"/>
                      </a:lnTo>
                      <a:lnTo>
                        <a:pt x="13469" y="70619"/>
                      </a:lnTo>
                      <a:lnTo>
                        <a:pt x="0" y="57150"/>
                      </a:lnTo>
                      <a:lnTo>
                        <a:pt x="57150" y="0"/>
                      </a:lnTo>
                      <a:lnTo>
                        <a:pt x="114300" y="57150"/>
                      </a:lnTo>
                      <a:lnTo>
                        <a:pt x="100831" y="70619"/>
                      </a:lnTo>
                      <a:lnTo>
                        <a:pt x="66675" y="36463"/>
                      </a:lnTo>
                      <a:lnTo>
                        <a:pt x="66675" y="123825"/>
                      </a:lnTo>
                      <a:lnTo>
                        <a:pt x="180975" y="123825"/>
                      </a:lnTo>
                      <a:lnTo>
                        <a:pt x="180975" y="142875"/>
                      </a:lnTo>
                      <a:lnTo>
                        <a:pt x="66675" y="142875"/>
                      </a:lnTo>
                      <a:cubicBezTo>
                        <a:pt x="56159" y="142863"/>
                        <a:pt x="47638" y="134341"/>
                        <a:pt x="47625" y="123825"/>
                      </a:cubicBez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3" name="Freeform 182">
                  <a:extLst>
                    <a:ext uri="{FF2B5EF4-FFF2-40B4-BE49-F238E27FC236}">
                      <a16:creationId xmlns:a16="http://schemas.microsoft.com/office/drawing/2014/main" id="{23274842-F9FF-C1F5-883E-0E6947AE4AF0}"/>
                    </a:ext>
                  </a:extLst>
                </p:cNvPr>
                <p:cNvSpPr/>
                <p:nvPr/>
              </p:nvSpPr>
              <p:spPr>
                <a:xfrm>
                  <a:off x="15900236" y="8481004"/>
                  <a:ext cx="76200" cy="76200"/>
                </a:xfrm>
                <a:custGeom>
                  <a:avLst/>
                  <a:gdLst>
                    <a:gd name="connsiteX0" fmla="*/ 19050 w 76200"/>
                    <a:gd name="connsiteY0" fmla="*/ 0 h 76200"/>
                    <a:gd name="connsiteX1" fmla="*/ 57150 w 76200"/>
                    <a:gd name="connsiteY1" fmla="*/ 0 h 76200"/>
                    <a:gd name="connsiteX2" fmla="*/ 76200 w 76200"/>
                    <a:gd name="connsiteY2" fmla="*/ 19050 h 76200"/>
                    <a:gd name="connsiteX3" fmla="*/ 76200 w 76200"/>
                    <a:gd name="connsiteY3" fmla="*/ 57150 h 76200"/>
                    <a:gd name="connsiteX4" fmla="*/ 57150 w 76200"/>
                    <a:gd name="connsiteY4" fmla="*/ 76200 h 76200"/>
                    <a:gd name="connsiteX5" fmla="*/ 19050 w 76200"/>
                    <a:gd name="connsiteY5" fmla="*/ 76200 h 76200"/>
                    <a:gd name="connsiteX6" fmla="*/ 0 w 76200"/>
                    <a:gd name="connsiteY6" fmla="*/ 57150 h 76200"/>
                    <a:gd name="connsiteX7" fmla="*/ 0 w 76200"/>
                    <a:gd name="connsiteY7" fmla="*/ 19050 h 76200"/>
                    <a:gd name="connsiteX8" fmla="*/ 19050 w 76200"/>
                    <a:gd name="connsiteY8" fmla="*/ 0 h 76200"/>
                    <a:gd name="connsiteX9" fmla="*/ 57150 w 76200"/>
                    <a:gd name="connsiteY9" fmla="*/ 57150 h 76200"/>
                    <a:gd name="connsiteX10" fmla="*/ 57150 w 76200"/>
                    <a:gd name="connsiteY10" fmla="*/ 19050 h 76200"/>
                    <a:gd name="connsiteX11" fmla="*/ 19036 w 76200"/>
                    <a:gd name="connsiteY11" fmla="*/ 19050 h 76200"/>
                    <a:gd name="connsiteX12" fmla="*/ 19050 w 76200"/>
                    <a:gd name="connsiteY12"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19050" y="0"/>
                      </a:moveTo>
                      <a:lnTo>
                        <a:pt x="57150" y="0"/>
                      </a:lnTo>
                      <a:cubicBezTo>
                        <a:pt x="67667" y="10"/>
                        <a:pt x="76190" y="8533"/>
                        <a:pt x="76200" y="19050"/>
                      </a:cubicBezTo>
                      <a:lnTo>
                        <a:pt x="76200" y="57150"/>
                      </a:lnTo>
                      <a:cubicBezTo>
                        <a:pt x="76190" y="67667"/>
                        <a:pt x="67667" y="76190"/>
                        <a:pt x="57150" y="76200"/>
                      </a:cubicBezTo>
                      <a:lnTo>
                        <a:pt x="19050" y="76200"/>
                      </a:lnTo>
                      <a:cubicBezTo>
                        <a:pt x="8533" y="76190"/>
                        <a:pt x="10" y="67667"/>
                        <a:pt x="0" y="57150"/>
                      </a:cubicBezTo>
                      <a:lnTo>
                        <a:pt x="0" y="19050"/>
                      </a:lnTo>
                      <a:cubicBezTo>
                        <a:pt x="10" y="8533"/>
                        <a:pt x="8533" y="10"/>
                        <a:pt x="19050" y="0"/>
                      </a:cubicBezTo>
                      <a:close/>
                      <a:moveTo>
                        <a:pt x="57150" y="57150"/>
                      </a:moveTo>
                      <a:lnTo>
                        <a:pt x="57150" y="19050"/>
                      </a:lnTo>
                      <a:lnTo>
                        <a:pt x="19036" y="19050"/>
                      </a:lnTo>
                      <a:lnTo>
                        <a:pt x="19050" y="571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4" name="Freeform 183">
                  <a:extLst>
                    <a:ext uri="{FF2B5EF4-FFF2-40B4-BE49-F238E27FC236}">
                      <a16:creationId xmlns:a16="http://schemas.microsoft.com/office/drawing/2014/main" id="{40167518-613A-1792-0EF4-D7456326532C}"/>
                    </a:ext>
                  </a:extLst>
                </p:cNvPr>
                <p:cNvSpPr/>
                <p:nvPr/>
              </p:nvSpPr>
              <p:spPr>
                <a:xfrm>
                  <a:off x="15814511" y="8309554"/>
                  <a:ext cx="180975" cy="142875"/>
                </a:xfrm>
                <a:custGeom>
                  <a:avLst/>
                  <a:gdLst>
                    <a:gd name="connsiteX0" fmla="*/ 133350 w 180975"/>
                    <a:gd name="connsiteY0" fmla="*/ 19050 h 142875"/>
                    <a:gd name="connsiteX1" fmla="*/ 133350 w 180975"/>
                    <a:gd name="connsiteY1" fmla="*/ 106412 h 142875"/>
                    <a:gd name="connsiteX2" fmla="*/ 167506 w 180975"/>
                    <a:gd name="connsiteY2" fmla="*/ 72256 h 142875"/>
                    <a:gd name="connsiteX3" fmla="*/ 180975 w 180975"/>
                    <a:gd name="connsiteY3" fmla="*/ 85725 h 142875"/>
                    <a:gd name="connsiteX4" fmla="*/ 123825 w 180975"/>
                    <a:gd name="connsiteY4" fmla="*/ 142875 h 142875"/>
                    <a:gd name="connsiteX5" fmla="*/ 66675 w 180975"/>
                    <a:gd name="connsiteY5" fmla="*/ 85725 h 142875"/>
                    <a:gd name="connsiteX6" fmla="*/ 80144 w 180975"/>
                    <a:gd name="connsiteY6" fmla="*/ 72256 h 142875"/>
                    <a:gd name="connsiteX7" fmla="*/ 114300 w 180975"/>
                    <a:gd name="connsiteY7" fmla="*/ 106412 h 142875"/>
                    <a:gd name="connsiteX8" fmla="*/ 114300 w 180975"/>
                    <a:gd name="connsiteY8" fmla="*/ 19050 h 142875"/>
                    <a:gd name="connsiteX9" fmla="*/ 0 w 180975"/>
                    <a:gd name="connsiteY9" fmla="*/ 19050 h 142875"/>
                    <a:gd name="connsiteX10" fmla="*/ 0 w 180975"/>
                    <a:gd name="connsiteY10" fmla="*/ 0 h 142875"/>
                    <a:gd name="connsiteX11" fmla="*/ 114300 w 180975"/>
                    <a:gd name="connsiteY11" fmla="*/ 0 h 142875"/>
                    <a:gd name="connsiteX12" fmla="*/ 133350 w 180975"/>
                    <a:gd name="connsiteY12" fmla="*/ 1905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42875">
                      <a:moveTo>
                        <a:pt x="133350" y="19050"/>
                      </a:moveTo>
                      <a:lnTo>
                        <a:pt x="133350" y="106412"/>
                      </a:lnTo>
                      <a:lnTo>
                        <a:pt x="167506" y="72256"/>
                      </a:lnTo>
                      <a:lnTo>
                        <a:pt x="180975" y="85725"/>
                      </a:lnTo>
                      <a:lnTo>
                        <a:pt x="123825" y="142875"/>
                      </a:lnTo>
                      <a:lnTo>
                        <a:pt x="66675" y="85725"/>
                      </a:lnTo>
                      <a:lnTo>
                        <a:pt x="80144" y="72256"/>
                      </a:lnTo>
                      <a:lnTo>
                        <a:pt x="114300" y="106412"/>
                      </a:lnTo>
                      <a:lnTo>
                        <a:pt x="114300" y="19050"/>
                      </a:lnTo>
                      <a:lnTo>
                        <a:pt x="0" y="19050"/>
                      </a:lnTo>
                      <a:lnTo>
                        <a:pt x="0" y="0"/>
                      </a:lnTo>
                      <a:lnTo>
                        <a:pt x="114300" y="0"/>
                      </a:lnTo>
                      <a:cubicBezTo>
                        <a:pt x="124816" y="13"/>
                        <a:pt x="133338" y="8534"/>
                        <a:pt x="133350" y="19050"/>
                      </a:cubicBez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185" name="Freeform 184">
                  <a:extLst>
                    <a:ext uri="{FF2B5EF4-FFF2-40B4-BE49-F238E27FC236}">
                      <a16:creationId xmlns:a16="http://schemas.microsoft.com/office/drawing/2014/main" id="{A928BB17-10B7-2033-ADE1-10EDCA2813A0}"/>
                    </a:ext>
                  </a:extLst>
                </p:cNvPr>
                <p:cNvSpPr/>
                <p:nvPr/>
              </p:nvSpPr>
              <p:spPr>
                <a:xfrm>
                  <a:off x="15709736" y="8328604"/>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201" name="Freeform 200">
                  <a:extLst>
                    <a:ext uri="{FF2B5EF4-FFF2-40B4-BE49-F238E27FC236}">
                      <a16:creationId xmlns:a16="http://schemas.microsoft.com/office/drawing/2014/main" id="{184F0108-6DB0-8C87-457F-CE4ED21FD22C}"/>
                    </a:ext>
                  </a:extLst>
                </p:cNvPr>
                <p:cNvSpPr/>
                <p:nvPr/>
              </p:nvSpPr>
              <p:spPr>
                <a:xfrm>
                  <a:off x="15709736" y="8290504"/>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grpSp>
          <p:nvGrpSpPr>
            <p:cNvPr id="241" name="Group 240">
              <a:extLst>
                <a:ext uri="{FF2B5EF4-FFF2-40B4-BE49-F238E27FC236}">
                  <a16:creationId xmlns:a16="http://schemas.microsoft.com/office/drawing/2014/main" id="{4A346B2D-F87A-E6AC-CFF5-CBE31A462703}"/>
                </a:ext>
              </a:extLst>
            </p:cNvPr>
            <p:cNvGrpSpPr/>
            <p:nvPr/>
          </p:nvGrpSpPr>
          <p:grpSpPr>
            <a:xfrm>
              <a:off x="13002977" y="10515599"/>
              <a:ext cx="9360550" cy="1966653"/>
              <a:chOff x="13002977" y="10515599"/>
              <a:chExt cx="9360550" cy="1966653"/>
            </a:xfrm>
          </p:grpSpPr>
          <p:sp>
            <p:nvSpPr>
              <p:cNvPr id="148" name="Rectangle 147">
                <a:extLst>
                  <a:ext uri="{FF2B5EF4-FFF2-40B4-BE49-F238E27FC236}">
                    <a16:creationId xmlns:a16="http://schemas.microsoft.com/office/drawing/2014/main" id="{D2C833DA-E955-1252-D743-2CF68C2F7328}"/>
                  </a:ext>
                </a:extLst>
              </p:cNvPr>
              <p:cNvSpPr/>
              <p:nvPr/>
            </p:nvSpPr>
            <p:spPr bwMode="auto">
              <a:xfrm>
                <a:off x="13002977" y="10515599"/>
                <a:ext cx="9360550" cy="1966653"/>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228570"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Enterprise readiness</a:t>
                </a:r>
                <a:endParaRPr lang="en-US" sz="2000" dirty="0">
                  <a:solidFill>
                    <a:sysClr val="windowText" lastClr="000000"/>
                  </a:solidFill>
                  <a:latin typeface="IBM Plex Sans Light"/>
                  <a:sym typeface="Helvetica Neue"/>
                </a:endParaRPr>
              </a:p>
              <a:p>
                <a:pPr defTabSz="812618">
                  <a:spcBef>
                    <a:spcPts val="1600"/>
                  </a:spcBef>
                  <a:defRPr/>
                </a:pPr>
                <a:r>
                  <a:rPr lang="en-US" sz="2000" dirty="0">
                    <a:solidFill>
                      <a:prstClr val="black"/>
                    </a:solidFill>
                    <a:latin typeface="IBM Plex Sans Light" panose="020B0403050203000203" pitchFamily="34" charset="0"/>
                    <a:sym typeface="Helvetica Neue"/>
                  </a:rPr>
                  <a:t>Built-in lifecycle and catalog management, analytics, access and federated controls, security and compliance.</a:t>
                </a:r>
              </a:p>
            </p:txBody>
          </p:sp>
          <p:sp>
            <p:nvSpPr>
              <p:cNvPr id="157" name="Freeform 156">
                <a:extLst>
                  <a:ext uri="{FF2B5EF4-FFF2-40B4-BE49-F238E27FC236}">
                    <a16:creationId xmlns:a16="http://schemas.microsoft.com/office/drawing/2014/main" id="{20A6E793-9761-F4FA-4043-2696510EB19E}"/>
                  </a:ext>
                </a:extLst>
              </p:cNvPr>
              <p:cNvSpPr/>
              <p:nvPr/>
            </p:nvSpPr>
            <p:spPr>
              <a:xfrm>
                <a:off x="13254272" y="10731420"/>
                <a:ext cx="180864" cy="266703"/>
              </a:xfrm>
              <a:custGeom>
                <a:avLst/>
                <a:gdLst>
                  <a:gd name="connsiteX0" fmla="*/ 44166 w 181097"/>
                  <a:gd name="connsiteY0" fmla="*/ 265941 h 266703"/>
                  <a:gd name="connsiteX1" fmla="*/ 38451 w 181097"/>
                  <a:gd name="connsiteY1" fmla="*/ 255750 h 266703"/>
                  <a:gd name="connsiteX2" fmla="*/ 55787 w 181097"/>
                  <a:gd name="connsiteY2" fmla="*/ 142878 h 266703"/>
                  <a:gd name="connsiteX3" fmla="*/ 9781 w 181097"/>
                  <a:gd name="connsiteY3" fmla="*/ 142878 h 266703"/>
                  <a:gd name="connsiteX4" fmla="*/ 3 w 181097"/>
                  <a:gd name="connsiteY4" fmla="*/ 133613 h 266703"/>
                  <a:gd name="connsiteX5" fmla="*/ 256 w 181097"/>
                  <a:gd name="connsiteY5" fmla="*/ 131163 h 266703"/>
                  <a:gd name="connsiteX6" fmla="*/ 28831 w 181097"/>
                  <a:gd name="connsiteY6" fmla="*/ 7338 h 266703"/>
                  <a:gd name="connsiteX7" fmla="*/ 38356 w 181097"/>
                  <a:gd name="connsiteY7" fmla="*/ 3 h 266703"/>
                  <a:gd name="connsiteX8" fmla="*/ 133606 w 181097"/>
                  <a:gd name="connsiteY8" fmla="*/ 3 h 266703"/>
                  <a:gd name="connsiteX9" fmla="*/ 141036 w 181097"/>
                  <a:gd name="connsiteY9" fmla="*/ 3528 h 266703"/>
                  <a:gd name="connsiteX10" fmla="*/ 142941 w 181097"/>
                  <a:gd name="connsiteY10" fmla="*/ 11624 h 266703"/>
                  <a:gd name="connsiteX11" fmla="*/ 126462 w 181097"/>
                  <a:gd name="connsiteY11" fmla="*/ 85728 h 266703"/>
                  <a:gd name="connsiteX12" fmla="*/ 171706 w 181097"/>
                  <a:gd name="connsiteY12" fmla="*/ 85728 h 266703"/>
                  <a:gd name="connsiteX13" fmla="*/ 180279 w 181097"/>
                  <a:gd name="connsiteY13" fmla="*/ 91062 h 266703"/>
                  <a:gd name="connsiteX14" fmla="*/ 179231 w 181097"/>
                  <a:gd name="connsiteY14" fmla="*/ 100587 h 266703"/>
                  <a:gd name="connsiteX15" fmla="*/ 55406 w 181097"/>
                  <a:gd name="connsiteY15" fmla="*/ 262512 h 266703"/>
                  <a:gd name="connsiteX16" fmla="*/ 47881 w 181097"/>
                  <a:gd name="connsiteY16" fmla="*/ 266703 h 266703"/>
                  <a:gd name="connsiteX17" fmla="*/ 44166 w 181097"/>
                  <a:gd name="connsiteY17" fmla="*/ 265941 h 266703"/>
                  <a:gd name="connsiteX18" fmla="*/ 102650 w 181097"/>
                  <a:gd name="connsiteY18" fmla="*/ 104778 h 266703"/>
                  <a:gd name="connsiteX19" fmla="*/ 121700 w 181097"/>
                  <a:gd name="connsiteY19" fmla="*/ 19053 h 266703"/>
                  <a:gd name="connsiteX20" fmla="*/ 45976 w 181097"/>
                  <a:gd name="connsiteY20" fmla="*/ 19053 h 266703"/>
                  <a:gd name="connsiteX21" fmla="*/ 21783 w 181097"/>
                  <a:gd name="connsiteY21" fmla="*/ 123828 h 266703"/>
                  <a:gd name="connsiteX22" fmla="*/ 78075 w 181097"/>
                  <a:gd name="connsiteY22" fmla="*/ 123828 h 266703"/>
                  <a:gd name="connsiteX23" fmla="*/ 62931 w 181097"/>
                  <a:gd name="connsiteY23" fmla="*/ 221745 h 266703"/>
                  <a:gd name="connsiteX24" fmla="*/ 152656 w 181097"/>
                  <a:gd name="connsiteY24" fmla="*/ 104778 h 2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1097" h="266703">
                    <a:moveTo>
                      <a:pt x="44166" y="265941"/>
                    </a:moveTo>
                    <a:cubicBezTo>
                      <a:pt x="40156" y="264249"/>
                      <a:pt x="37804" y="260054"/>
                      <a:pt x="38451" y="255750"/>
                    </a:cubicBezTo>
                    <a:lnTo>
                      <a:pt x="55787" y="142878"/>
                    </a:lnTo>
                    <a:lnTo>
                      <a:pt x="9781" y="142878"/>
                    </a:lnTo>
                    <a:cubicBezTo>
                      <a:pt x="4523" y="143020"/>
                      <a:pt x="145" y="138871"/>
                      <a:pt x="3" y="133613"/>
                    </a:cubicBezTo>
                    <a:cubicBezTo>
                      <a:pt x="-19" y="132789"/>
                      <a:pt x="66" y="131965"/>
                      <a:pt x="256" y="131163"/>
                    </a:cubicBezTo>
                    <a:lnTo>
                      <a:pt x="28831" y="7338"/>
                    </a:lnTo>
                    <a:cubicBezTo>
                      <a:pt x="29867" y="2945"/>
                      <a:pt x="33844" y="-117"/>
                      <a:pt x="38356" y="3"/>
                    </a:cubicBezTo>
                    <a:lnTo>
                      <a:pt x="133606" y="3"/>
                    </a:lnTo>
                    <a:cubicBezTo>
                      <a:pt x="136488" y="-6"/>
                      <a:pt x="139220" y="1289"/>
                      <a:pt x="141036" y="3528"/>
                    </a:cubicBezTo>
                    <a:cubicBezTo>
                      <a:pt x="142878" y="5792"/>
                      <a:pt x="143580" y="8776"/>
                      <a:pt x="142941" y="11624"/>
                    </a:cubicBezTo>
                    <a:lnTo>
                      <a:pt x="126462" y="85728"/>
                    </a:lnTo>
                    <a:lnTo>
                      <a:pt x="171706" y="85728"/>
                    </a:lnTo>
                    <a:cubicBezTo>
                      <a:pt x="175349" y="85721"/>
                      <a:pt x="178676" y="87792"/>
                      <a:pt x="180279" y="91062"/>
                    </a:cubicBezTo>
                    <a:cubicBezTo>
                      <a:pt x="181668" y="94195"/>
                      <a:pt x="181268" y="97832"/>
                      <a:pt x="179231" y="100587"/>
                    </a:cubicBezTo>
                    <a:lnTo>
                      <a:pt x="55406" y="262512"/>
                    </a:lnTo>
                    <a:cubicBezTo>
                      <a:pt x="53709" y="265029"/>
                      <a:pt x="50914" y="266585"/>
                      <a:pt x="47881" y="266703"/>
                    </a:cubicBezTo>
                    <a:cubicBezTo>
                      <a:pt x="46607" y="266680"/>
                      <a:pt x="45348" y="266422"/>
                      <a:pt x="44166" y="265941"/>
                    </a:cubicBezTo>
                    <a:close/>
                    <a:moveTo>
                      <a:pt x="102650" y="104778"/>
                    </a:moveTo>
                    <a:lnTo>
                      <a:pt x="121700" y="19053"/>
                    </a:lnTo>
                    <a:lnTo>
                      <a:pt x="45976" y="19053"/>
                    </a:lnTo>
                    <a:lnTo>
                      <a:pt x="21783" y="123828"/>
                    </a:lnTo>
                    <a:lnTo>
                      <a:pt x="78075" y="123828"/>
                    </a:lnTo>
                    <a:lnTo>
                      <a:pt x="62931" y="221745"/>
                    </a:lnTo>
                    <a:lnTo>
                      <a:pt x="152656" y="104778"/>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nvGrpSpPr>
            <p:cNvPr id="237" name="Group 236">
              <a:extLst>
                <a:ext uri="{FF2B5EF4-FFF2-40B4-BE49-F238E27FC236}">
                  <a16:creationId xmlns:a16="http://schemas.microsoft.com/office/drawing/2014/main" id="{484AB15F-D2EF-DC36-2E7C-BED914282C0B}"/>
                </a:ext>
              </a:extLst>
            </p:cNvPr>
            <p:cNvGrpSpPr/>
            <p:nvPr/>
          </p:nvGrpSpPr>
          <p:grpSpPr>
            <a:xfrm>
              <a:off x="13002976" y="4572000"/>
              <a:ext cx="1826449" cy="5715000"/>
              <a:chOff x="13002976" y="4572000"/>
              <a:chExt cx="1826449" cy="5715000"/>
            </a:xfrm>
          </p:grpSpPr>
          <p:sp>
            <p:nvSpPr>
              <p:cNvPr id="144" name="Rectangle 143">
                <a:extLst>
                  <a:ext uri="{FF2B5EF4-FFF2-40B4-BE49-F238E27FC236}">
                    <a16:creationId xmlns:a16="http://schemas.microsoft.com/office/drawing/2014/main" id="{8A01851F-F60C-EF78-BEB5-18ABDC06090B}"/>
                  </a:ext>
                </a:extLst>
              </p:cNvPr>
              <p:cNvSpPr/>
              <p:nvPr/>
            </p:nvSpPr>
            <p:spPr bwMode="auto">
              <a:xfrm>
                <a:off x="13002976" y="4572000"/>
                <a:ext cx="1826449" cy="5715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70" tIns="228570" rIns="182856" bIns="228570" numCol="1" rtlCol="0" anchor="t" anchorCtr="0" compatLnSpc="1">
                <a:prstTxWarp prst="textNoShape">
                  <a:avLst/>
                </a:prstTxWarp>
              </a:bodyPr>
              <a:lstStyle/>
              <a:p>
                <a:pPr defTabSz="914218" fontAlgn="base">
                  <a:spcBef>
                    <a:spcPct val="0"/>
                  </a:spcBef>
                  <a:spcAft>
                    <a:spcPct val="0"/>
                  </a:spcAft>
                  <a:defRPr/>
                </a:pPr>
                <a:r>
                  <a:rPr lang="en-US" sz="2000" dirty="0">
                    <a:solidFill>
                      <a:srgbClr val="0F62FE"/>
                    </a:solidFill>
                    <a:latin typeface="IBM Plex Sans" panose="020B0503050203000203" pitchFamily="34" charset="0"/>
                    <a:sym typeface="Helvetica Neue"/>
                  </a:rPr>
                  <a:t>       Self-training</a:t>
                </a:r>
              </a:p>
              <a:p>
                <a:pPr defTabSz="914218" fontAlgn="base">
                  <a:spcBef>
                    <a:spcPts val="1600"/>
                  </a:spcBef>
                  <a:spcAft>
                    <a:spcPct val="0"/>
                  </a:spcAft>
                  <a:defRPr/>
                </a:pPr>
                <a:r>
                  <a:rPr lang="en-US" sz="2000" dirty="0">
                    <a:solidFill>
                      <a:sysClr val="windowText" lastClr="000000"/>
                    </a:solidFill>
                    <a:latin typeface="IBM Plex Sans Light" panose="020B0403050203000203" pitchFamily="34" charset="0"/>
                    <a:sym typeface="Helvetica Neue"/>
                  </a:rPr>
                  <a:t>Auto improve flows based on user interactions </a:t>
                </a:r>
              </a:p>
            </p:txBody>
          </p:sp>
          <p:sp>
            <p:nvSpPr>
              <p:cNvPr id="159" name="Freeform 158">
                <a:extLst>
                  <a:ext uri="{FF2B5EF4-FFF2-40B4-BE49-F238E27FC236}">
                    <a16:creationId xmlns:a16="http://schemas.microsoft.com/office/drawing/2014/main" id="{DC27E188-8AD5-64C5-E991-0BE07293CF50}"/>
                  </a:ext>
                </a:extLst>
              </p:cNvPr>
              <p:cNvSpPr/>
              <p:nvPr/>
            </p:nvSpPr>
            <p:spPr>
              <a:xfrm>
                <a:off x="13200113" y="4787825"/>
                <a:ext cx="280054" cy="266700"/>
              </a:xfrm>
              <a:custGeom>
                <a:avLst/>
                <a:gdLst>
                  <a:gd name="connsiteX0" fmla="*/ 140208 w 280415"/>
                  <a:gd name="connsiteY0" fmla="*/ 43053 h 266700"/>
                  <a:gd name="connsiteX1" fmla="*/ 166497 w 280415"/>
                  <a:gd name="connsiteY1" fmla="*/ 96203 h 266700"/>
                  <a:gd name="connsiteX2" fmla="*/ 170879 w 280415"/>
                  <a:gd name="connsiteY2" fmla="*/ 105728 h 266700"/>
                  <a:gd name="connsiteX3" fmla="*/ 180404 w 280415"/>
                  <a:gd name="connsiteY3" fmla="*/ 107156 h 266700"/>
                  <a:gd name="connsiteX4" fmla="*/ 239078 w 280415"/>
                  <a:gd name="connsiteY4" fmla="*/ 115634 h 266700"/>
                  <a:gd name="connsiteX5" fmla="*/ 197358 w 280415"/>
                  <a:gd name="connsiteY5" fmla="*/ 156591 h 266700"/>
                  <a:gd name="connsiteX6" fmla="*/ 190214 w 280415"/>
                  <a:gd name="connsiteY6" fmla="*/ 163544 h 266700"/>
                  <a:gd name="connsiteX7" fmla="*/ 191929 w 280415"/>
                  <a:gd name="connsiteY7" fmla="*/ 173069 h 266700"/>
                  <a:gd name="connsiteX8" fmla="*/ 201930 w 280415"/>
                  <a:gd name="connsiteY8" fmla="*/ 231458 h 266700"/>
                  <a:gd name="connsiteX9" fmla="*/ 149447 w 280415"/>
                  <a:gd name="connsiteY9" fmla="*/ 203930 h 266700"/>
                  <a:gd name="connsiteX10" fmla="*/ 140208 w 280415"/>
                  <a:gd name="connsiteY10" fmla="*/ 200025 h 266700"/>
                  <a:gd name="connsiteX11" fmla="*/ 131350 w 280415"/>
                  <a:gd name="connsiteY11" fmla="*/ 204692 h 266700"/>
                  <a:gd name="connsiteX12" fmla="*/ 78867 w 280415"/>
                  <a:gd name="connsiteY12" fmla="*/ 231839 h 266700"/>
                  <a:gd name="connsiteX13" fmla="*/ 88392 w 280415"/>
                  <a:gd name="connsiteY13" fmla="*/ 173450 h 266700"/>
                  <a:gd name="connsiteX14" fmla="*/ 90107 w 280415"/>
                  <a:gd name="connsiteY14" fmla="*/ 163925 h 266700"/>
                  <a:gd name="connsiteX15" fmla="*/ 83058 w 280415"/>
                  <a:gd name="connsiteY15" fmla="*/ 156591 h 266700"/>
                  <a:gd name="connsiteX16" fmla="*/ 40958 w 280415"/>
                  <a:gd name="connsiteY16" fmla="*/ 115157 h 266700"/>
                  <a:gd name="connsiteX17" fmla="*/ 99632 w 280415"/>
                  <a:gd name="connsiteY17" fmla="*/ 106680 h 266700"/>
                  <a:gd name="connsiteX18" fmla="*/ 109157 w 280415"/>
                  <a:gd name="connsiteY18" fmla="*/ 105251 h 266700"/>
                  <a:gd name="connsiteX19" fmla="*/ 113538 w 280415"/>
                  <a:gd name="connsiteY19" fmla="*/ 95726 h 266700"/>
                  <a:gd name="connsiteX20" fmla="*/ 140208 w 280415"/>
                  <a:gd name="connsiteY20" fmla="*/ 43053 h 266700"/>
                  <a:gd name="connsiteX21" fmla="*/ 140208 w 280415"/>
                  <a:gd name="connsiteY21" fmla="*/ 0 h 266700"/>
                  <a:gd name="connsiteX22" fmla="*/ 96869 w 280415"/>
                  <a:gd name="connsiteY22" fmla="*/ 87821 h 266700"/>
                  <a:gd name="connsiteX23" fmla="*/ 0 w 280415"/>
                  <a:gd name="connsiteY23" fmla="*/ 101822 h 266700"/>
                  <a:gd name="connsiteX24" fmla="*/ 70104 w 280415"/>
                  <a:gd name="connsiteY24" fmla="*/ 170212 h 266700"/>
                  <a:gd name="connsiteX25" fmla="*/ 53531 w 280415"/>
                  <a:gd name="connsiteY25" fmla="*/ 266700 h 266700"/>
                  <a:gd name="connsiteX26" fmla="*/ 140208 w 280415"/>
                  <a:gd name="connsiteY26" fmla="*/ 221171 h 266700"/>
                  <a:gd name="connsiteX27" fmla="*/ 226886 w 280415"/>
                  <a:gd name="connsiteY27" fmla="*/ 266700 h 266700"/>
                  <a:gd name="connsiteX28" fmla="*/ 210312 w 280415"/>
                  <a:gd name="connsiteY28" fmla="*/ 170212 h 266700"/>
                  <a:gd name="connsiteX29" fmla="*/ 280416 w 280415"/>
                  <a:gd name="connsiteY29" fmla="*/ 101918 h 266700"/>
                  <a:gd name="connsiteX30" fmla="*/ 183547 w 280415"/>
                  <a:gd name="connsiteY30" fmla="*/ 8782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0415" h="266700">
                    <a:moveTo>
                      <a:pt x="140208" y="43053"/>
                    </a:moveTo>
                    <a:lnTo>
                      <a:pt x="166497" y="96203"/>
                    </a:lnTo>
                    <a:lnTo>
                      <a:pt x="170879" y="105728"/>
                    </a:lnTo>
                    <a:lnTo>
                      <a:pt x="180404" y="107156"/>
                    </a:lnTo>
                    <a:lnTo>
                      <a:pt x="239078" y="115634"/>
                    </a:lnTo>
                    <a:lnTo>
                      <a:pt x="197358" y="156591"/>
                    </a:lnTo>
                    <a:lnTo>
                      <a:pt x="190214" y="163544"/>
                    </a:lnTo>
                    <a:lnTo>
                      <a:pt x="191929" y="173069"/>
                    </a:lnTo>
                    <a:lnTo>
                      <a:pt x="201930" y="231458"/>
                    </a:lnTo>
                    <a:lnTo>
                      <a:pt x="149447" y="203930"/>
                    </a:lnTo>
                    <a:lnTo>
                      <a:pt x="140208" y="200025"/>
                    </a:lnTo>
                    <a:lnTo>
                      <a:pt x="131350" y="204692"/>
                    </a:lnTo>
                    <a:lnTo>
                      <a:pt x="78867" y="231839"/>
                    </a:lnTo>
                    <a:lnTo>
                      <a:pt x="88392" y="173450"/>
                    </a:lnTo>
                    <a:lnTo>
                      <a:pt x="90107" y="163925"/>
                    </a:lnTo>
                    <a:lnTo>
                      <a:pt x="83058" y="156591"/>
                    </a:lnTo>
                    <a:lnTo>
                      <a:pt x="40958" y="115157"/>
                    </a:lnTo>
                    <a:lnTo>
                      <a:pt x="99632" y="106680"/>
                    </a:lnTo>
                    <a:lnTo>
                      <a:pt x="109157" y="105251"/>
                    </a:lnTo>
                    <a:lnTo>
                      <a:pt x="113538" y="95726"/>
                    </a:lnTo>
                    <a:lnTo>
                      <a:pt x="140208" y="43053"/>
                    </a:lnTo>
                    <a:moveTo>
                      <a:pt x="140208" y="0"/>
                    </a:moveTo>
                    <a:lnTo>
                      <a:pt x="96869" y="87821"/>
                    </a:lnTo>
                    <a:lnTo>
                      <a:pt x="0" y="101822"/>
                    </a:lnTo>
                    <a:lnTo>
                      <a:pt x="70104" y="170212"/>
                    </a:lnTo>
                    <a:lnTo>
                      <a:pt x="53531" y="266700"/>
                    </a:lnTo>
                    <a:lnTo>
                      <a:pt x="140208" y="221171"/>
                    </a:lnTo>
                    <a:lnTo>
                      <a:pt x="226886" y="266700"/>
                    </a:lnTo>
                    <a:lnTo>
                      <a:pt x="210312" y="170212"/>
                    </a:lnTo>
                    <a:lnTo>
                      <a:pt x="280416" y="101918"/>
                    </a:lnTo>
                    <a:lnTo>
                      <a:pt x="183547" y="87821"/>
                    </a:lnTo>
                    <a:close/>
                  </a:path>
                </a:pathLst>
              </a:custGeom>
              <a:solidFill>
                <a:schemeClr val="accent1"/>
              </a:solid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grpSp>
      </p:grpSp>
      <p:sp>
        <p:nvSpPr>
          <p:cNvPr id="181" name="Freeform 180">
            <a:extLst>
              <a:ext uri="{FF2B5EF4-FFF2-40B4-BE49-F238E27FC236}">
                <a16:creationId xmlns:a16="http://schemas.microsoft.com/office/drawing/2014/main" id="{87D113A6-EEE8-6103-D634-5960C2E69070}"/>
              </a:ext>
            </a:extLst>
          </p:cNvPr>
          <p:cNvSpPr/>
          <p:nvPr/>
        </p:nvSpPr>
        <p:spPr>
          <a:xfrm>
            <a:off x="9644974" y="4382124"/>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014">
              <a:defRPr/>
            </a:pPr>
            <a:endParaRPr lang="en-US">
              <a:solidFill>
                <a:srgbClr val="000000"/>
              </a:solidFill>
              <a:latin typeface="IBM Plex Sans Light"/>
              <a:sym typeface="Helvetica Neue"/>
            </a:endParaRPr>
          </a:p>
        </p:txBody>
      </p:sp>
      <p:sp>
        <p:nvSpPr>
          <p:cNvPr id="4" name="TextBox 3">
            <a:extLst>
              <a:ext uri="{FF2B5EF4-FFF2-40B4-BE49-F238E27FC236}">
                <a16:creationId xmlns:a16="http://schemas.microsoft.com/office/drawing/2014/main" id="{E41FAF93-9C62-4AC3-218F-472AEEBCC460}"/>
              </a:ext>
            </a:extLst>
          </p:cNvPr>
          <p:cNvSpPr txBox="1"/>
          <p:nvPr/>
        </p:nvSpPr>
        <p:spPr>
          <a:xfrm>
            <a:off x="580608" y="578528"/>
            <a:ext cx="23063618" cy="830677"/>
          </a:xfrm>
          <a:prstGeom prst="rect">
            <a:avLst/>
          </a:prstGeom>
          <a:noFill/>
        </p:spPr>
        <p:txBody>
          <a:bodyPr wrap="square" lIns="0" tIns="0" rIns="0" bIns="0" anchor="t">
            <a:spAutoFit/>
          </a:bodyPr>
          <a:lstStyle/>
          <a:p>
            <a:pPr defTabSz="2437910">
              <a:buClr>
                <a:srgbClr val="000000"/>
              </a:buClr>
              <a:defRPr/>
            </a:pPr>
            <a:r>
              <a:rPr lang="en-US" sz="5398" kern="0" dirty="0">
                <a:solidFill>
                  <a:srgbClr val="000000"/>
                </a:solidFill>
                <a:latin typeface="IBM Plex Sans Light"/>
                <a:cs typeface="Arial"/>
                <a:sym typeface="Arial"/>
              </a:rPr>
              <a:t>One platform to build Gen AI + Automation assistants</a:t>
            </a:r>
            <a:endParaRPr lang="en-US" sz="5398" i="1" kern="0" dirty="0">
              <a:solidFill>
                <a:srgbClr val="0F62FE"/>
              </a:solidFill>
              <a:latin typeface="IBM Plex Sans Light" panose="020B0403050203000203" pitchFamily="34" charset="0"/>
              <a:cs typeface="Arial"/>
              <a:sym typeface="Arial"/>
            </a:endParaRPr>
          </a:p>
        </p:txBody>
      </p:sp>
      <p:sp>
        <p:nvSpPr>
          <p:cNvPr id="5" name="Rectangle 4">
            <a:extLst>
              <a:ext uri="{FF2B5EF4-FFF2-40B4-BE49-F238E27FC236}">
                <a16:creationId xmlns:a16="http://schemas.microsoft.com/office/drawing/2014/main" id="{816F833C-BA7C-4574-252D-C32589ECED7B}"/>
              </a:ext>
            </a:extLst>
          </p:cNvPr>
          <p:cNvSpPr/>
          <p:nvPr/>
        </p:nvSpPr>
        <p:spPr bwMode="auto">
          <a:xfrm>
            <a:off x="16504268" y="2329448"/>
            <a:ext cx="7466871" cy="182215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27" fontAlgn="base">
              <a:spcBef>
                <a:spcPct val="0"/>
              </a:spcBef>
              <a:spcAft>
                <a:spcPct val="0"/>
              </a:spcAft>
              <a:defRPr/>
            </a:pPr>
            <a:endParaRPr lang="en-US" sz="1400" dirty="0">
              <a:solidFill>
                <a:srgbClr val="FFFFFF"/>
              </a:solidFill>
              <a:latin typeface="IBM Plex Sans Light"/>
              <a:sym typeface="Helvetica Neue"/>
            </a:endParaRPr>
          </a:p>
        </p:txBody>
      </p:sp>
      <p:sp>
        <p:nvSpPr>
          <p:cNvPr id="7" name="Rectangle 6">
            <a:extLst>
              <a:ext uri="{FF2B5EF4-FFF2-40B4-BE49-F238E27FC236}">
                <a16:creationId xmlns:a16="http://schemas.microsoft.com/office/drawing/2014/main" id="{21FF3337-BDB8-6721-685A-54293CDDC730}"/>
              </a:ext>
            </a:extLst>
          </p:cNvPr>
          <p:cNvSpPr/>
          <p:nvPr/>
        </p:nvSpPr>
        <p:spPr bwMode="auto">
          <a:xfrm>
            <a:off x="16504268" y="4468828"/>
            <a:ext cx="7466871" cy="4461264"/>
          </a:xfrm>
          <a:prstGeom prst="rect">
            <a:avLst/>
          </a:prstGeom>
          <a:solidFill>
            <a:schemeClr val="accent2">
              <a:lumMod val="20000"/>
              <a:lumOff val="8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127" fontAlgn="base">
              <a:spcBef>
                <a:spcPct val="0"/>
              </a:spcBef>
              <a:spcAft>
                <a:spcPct val="0"/>
              </a:spcAft>
              <a:defRPr/>
            </a:pPr>
            <a:endParaRPr lang="en-US" sz="1400" dirty="0">
              <a:solidFill>
                <a:srgbClr val="FFFFFF"/>
              </a:solidFill>
              <a:latin typeface="IBM Plex Sans Light"/>
              <a:sym typeface="Helvetica Neue"/>
            </a:endParaRPr>
          </a:p>
        </p:txBody>
      </p:sp>
      <p:sp>
        <p:nvSpPr>
          <p:cNvPr id="8" name="Rounded Rectangle 7">
            <a:extLst>
              <a:ext uri="{FF2B5EF4-FFF2-40B4-BE49-F238E27FC236}">
                <a16:creationId xmlns:a16="http://schemas.microsoft.com/office/drawing/2014/main" id="{2C57B7F7-7B28-56E5-8A9A-FB0226E6A4E7}"/>
              </a:ext>
            </a:extLst>
          </p:cNvPr>
          <p:cNvSpPr/>
          <p:nvPr/>
        </p:nvSpPr>
        <p:spPr bwMode="auto">
          <a:xfrm>
            <a:off x="16492944" y="9496501"/>
            <a:ext cx="7313296" cy="3114042"/>
          </a:xfrm>
          <a:prstGeom prst="roundRect">
            <a:avLst>
              <a:gd name="adj" fmla="val 11527"/>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61" tIns="71961" rIns="71961" bIns="71961" numCol="1" rtlCol="0" anchor="t" anchorCtr="0" compatLnSpc="1">
            <a:prstTxWarp prst="textNoShape">
              <a:avLst/>
            </a:prstTxWarp>
          </a:bodyPr>
          <a:lstStyle/>
          <a:p>
            <a:pPr defTabSz="1827909" fontAlgn="base">
              <a:lnSpc>
                <a:spcPct val="90000"/>
              </a:lnSpc>
              <a:spcBef>
                <a:spcPct val="0"/>
              </a:spcBef>
              <a:spcAft>
                <a:spcPct val="0"/>
              </a:spcAft>
              <a:defRPr/>
            </a:pPr>
            <a:endParaRPr lang="en-US" dirty="0">
              <a:solidFill>
                <a:srgbClr val="FFFFFF"/>
              </a:solidFill>
              <a:latin typeface="IBM Plex Sans Light"/>
              <a:sym typeface="Helvetica Neue"/>
            </a:endParaRPr>
          </a:p>
        </p:txBody>
      </p:sp>
      <p:pic>
        <p:nvPicPr>
          <p:cNvPr id="10" name="Graphic 9">
            <a:extLst>
              <a:ext uri="{FF2B5EF4-FFF2-40B4-BE49-F238E27FC236}">
                <a16:creationId xmlns:a16="http://schemas.microsoft.com/office/drawing/2014/main" id="{54D9BD6D-7FBF-488E-BE07-E2A161083A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5569" y="10006844"/>
            <a:ext cx="917277" cy="866653"/>
          </a:xfrm>
          <a:prstGeom prst="rect">
            <a:avLst/>
          </a:prstGeom>
        </p:spPr>
      </p:pic>
      <p:sp>
        <p:nvSpPr>
          <p:cNvPr id="11" name="Rectangle 10">
            <a:extLst>
              <a:ext uri="{FF2B5EF4-FFF2-40B4-BE49-F238E27FC236}">
                <a16:creationId xmlns:a16="http://schemas.microsoft.com/office/drawing/2014/main" id="{5F1E0925-1092-5A15-4641-9BF63812F568}"/>
              </a:ext>
            </a:extLst>
          </p:cNvPr>
          <p:cNvSpPr/>
          <p:nvPr/>
        </p:nvSpPr>
        <p:spPr>
          <a:xfrm>
            <a:off x="16483100" y="11261441"/>
            <a:ext cx="2275864" cy="104623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800" dirty="0">
                <a:solidFill>
                  <a:srgbClr val="000000"/>
                </a:solidFill>
                <a:latin typeface="IBM Plex Sans Light"/>
                <a:sym typeface="Helvetica Neue"/>
              </a:rPr>
              <a:t>3</a:t>
            </a:r>
            <a:r>
              <a:rPr lang="en-US" sz="2800" baseline="30000" dirty="0">
                <a:solidFill>
                  <a:srgbClr val="000000"/>
                </a:solidFill>
                <a:latin typeface="IBM Plex Sans Light"/>
                <a:sym typeface="Helvetica Neue"/>
              </a:rPr>
              <a:t>rd</a:t>
            </a:r>
            <a:r>
              <a:rPr lang="en-US" sz="2800" dirty="0">
                <a:solidFill>
                  <a:srgbClr val="000000"/>
                </a:solidFill>
                <a:latin typeface="IBM Plex Sans Light"/>
                <a:sym typeface="Helvetica Neue"/>
              </a:rPr>
              <a:t> Party Systems</a:t>
            </a:r>
          </a:p>
        </p:txBody>
      </p:sp>
      <p:pic>
        <p:nvPicPr>
          <p:cNvPr id="12" name="Picture 20" descr="Gmail - Apps on Google Play">
            <a:extLst>
              <a:ext uri="{FF2B5EF4-FFF2-40B4-BE49-F238E27FC236}">
                <a16:creationId xmlns:a16="http://schemas.microsoft.com/office/drawing/2014/main" id="{BE809C25-E72E-70C8-27A7-87E172CE883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8886" t="16721" r="5999" b="16187"/>
          <a:stretch/>
        </p:blipFill>
        <p:spPr bwMode="auto">
          <a:xfrm>
            <a:off x="22027165" y="9530569"/>
            <a:ext cx="981974" cy="731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a:extLst>
              <a:ext uri="{FF2B5EF4-FFF2-40B4-BE49-F238E27FC236}">
                <a16:creationId xmlns:a16="http://schemas.microsoft.com/office/drawing/2014/main" id="{2EA639B9-13F7-BD38-5FD0-0D3FFB721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97059" y="11818829"/>
            <a:ext cx="1442186" cy="731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a:extLst>
              <a:ext uri="{FF2B5EF4-FFF2-40B4-BE49-F238E27FC236}">
                <a16:creationId xmlns:a16="http://schemas.microsoft.com/office/drawing/2014/main" id="{E1E536CA-2582-7498-4F2E-83AE51A59A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0300" y="9599407"/>
            <a:ext cx="2149208" cy="5484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Workday Enterprise Management Cloud | Finance, HR, Planning, Spend">
            <a:extLst>
              <a:ext uri="{FF2B5EF4-FFF2-40B4-BE49-F238E27FC236}">
                <a16:creationId xmlns:a16="http://schemas.microsoft.com/office/drawing/2014/main" id="{3F68F6DE-8A45-9A89-C96A-3EFF125727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813" t="30385" r="23635" b="28149"/>
          <a:stretch/>
        </p:blipFill>
        <p:spPr bwMode="auto">
          <a:xfrm>
            <a:off x="19217636" y="10793550"/>
            <a:ext cx="1874536" cy="7313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Top Oracle Fusion HCM Courses Online - Wolf Careers">
            <a:extLst>
              <a:ext uri="{FF2B5EF4-FFF2-40B4-BE49-F238E27FC236}">
                <a16:creationId xmlns:a16="http://schemas.microsoft.com/office/drawing/2014/main" id="{A5D6B35F-4372-9FA6-5B0D-864DDD06BA2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815" r="5837"/>
          <a:stretch/>
        </p:blipFill>
        <p:spPr bwMode="auto">
          <a:xfrm>
            <a:off x="18986459" y="11861083"/>
            <a:ext cx="2336898" cy="73132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02C88BF-2BF0-5D13-3570-E14CDC819B1A}"/>
              </a:ext>
            </a:extLst>
          </p:cNvPr>
          <p:cNvGrpSpPr/>
          <p:nvPr/>
        </p:nvGrpSpPr>
        <p:grpSpPr>
          <a:xfrm>
            <a:off x="19710745" y="6829330"/>
            <a:ext cx="1267241" cy="1200518"/>
            <a:chOff x="10834410" y="1670438"/>
            <a:chExt cx="905132" cy="986693"/>
          </a:xfrm>
        </p:grpSpPr>
        <p:sp>
          <p:nvSpPr>
            <p:cNvPr id="18" name="Retângulo 20">
              <a:extLst>
                <a:ext uri="{FF2B5EF4-FFF2-40B4-BE49-F238E27FC236}">
                  <a16:creationId xmlns:a16="http://schemas.microsoft.com/office/drawing/2014/main" id="{0D02A964-4E9A-2B26-9F06-ECEFCCD47BAE}"/>
                </a:ext>
              </a:extLst>
            </p:cNvPr>
            <p:cNvSpPr/>
            <p:nvPr/>
          </p:nvSpPr>
          <p:spPr bwMode="auto">
            <a:xfrm>
              <a:off x="10834410" y="1670438"/>
              <a:ext cx="905132" cy="986693"/>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9" name="Graphic 18">
              <a:extLst>
                <a:ext uri="{FF2B5EF4-FFF2-40B4-BE49-F238E27FC236}">
                  <a16:creationId xmlns:a16="http://schemas.microsoft.com/office/drawing/2014/main" id="{9D23C572-871B-A47A-75C3-6037C70563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4923" y="1801732"/>
              <a:ext cx="724106" cy="724107"/>
            </a:xfrm>
            <a:prstGeom prst="rect">
              <a:avLst/>
            </a:prstGeom>
          </p:spPr>
        </p:pic>
      </p:grpSp>
      <p:grpSp>
        <p:nvGrpSpPr>
          <p:cNvPr id="28" name="Group 27">
            <a:extLst>
              <a:ext uri="{FF2B5EF4-FFF2-40B4-BE49-F238E27FC236}">
                <a16:creationId xmlns:a16="http://schemas.microsoft.com/office/drawing/2014/main" id="{7F42B986-85F7-76D9-67D5-FC0905948CBD}"/>
              </a:ext>
            </a:extLst>
          </p:cNvPr>
          <p:cNvGrpSpPr/>
          <p:nvPr/>
        </p:nvGrpSpPr>
        <p:grpSpPr>
          <a:xfrm>
            <a:off x="17017219" y="2669458"/>
            <a:ext cx="1924092" cy="1200513"/>
            <a:chOff x="18274234" y="8856882"/>
            <a:chExt cx="1110691" cy="1110691"/>
          </a:xfrm>
        </p:grpSpPr>
        <p:sp>
          <p:nvSpPr>
            <p:cNvPr id="29" name="Retângulo 22">
              <a:extLst>
                <a:ext uri="{FF2B5EF4-FFF2-40B4-BE49-F238E27FC236}">
                  <a16:creationId xmlns:a16="http://schemas.microsoft.com/office/drawing/2014/main" id="{F43C3FC7-000B-0221-8F25-7EE94A417D2D}"/>
                </a:ext>
              </a:extLst>
            </p:cNvPr>
            <p:cNvSpPr/>
            <p:nvPr/>
          </p:nvSpPr>
          <p:spPr bwMode="auto">
            <a:xfrm>
              <a:off x="18463819" y="8856882"/>
              <a:ext cx="731520" cy="111069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30" name="Picture 59">
              <a:extLst>
                <a:ext uri="{FF2B5EF4-FFF2-40B4-BE49-F238E27FC236}">
                  <a16:creationId xmlns:a16="http://schemas.microsoft.com/office/drawing/2014/main" id="{D263B048-19B2-B7BA-E19E-0B7D66C5976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274234" y="8856882"/>
              <a:ext cx="1110691" cy="1110691"/>
            </a:xfrm>
            <a:prstGeom prst="rect">
              <a:avLst/>
            </a:prstGeom>
          </p:spPr>
        </p:pic>
      </p:grpSp>
      <p:grpSp>
        <p:nvGrpSpPr>
          <p:cNvPr id="38" name="Group 37">
            <a:extLst>
              <a:ext uri="{FF2B5EF4-FFF2-40B4-BE49-F238E27FC236}">
                <a16:creationId xmlns:a16="http://schemas.microsoft.com/office/drawing/2014/main" id="{D961780F-97E0-10E5-0D15-E0FBC251FBF7}"/>
              </a:ext>
            </a:extLst>
          </p:cNvPr>
          <p:cNvGrpSpPr/>
          <p:nvPr/>
        </p:nvGrpSpPr>
        <p:grpSpPr>
          <a:xfrm>
            <a:off x="17016149" y="4728316"/>
            <a:ext cx="1267241" cy="1200518"/>
            <a:chOff x="5759168" y="2955983"/>
            <a:chExt cx="914400" cy="914400"/>
          </a:xfrm>
        </p:grpSpPr>
        <p:sp>
          <p:nvSpPr>
            <p:cNvPr id="54" name="Retângulo 25">
              <a:extLst>
                <a:ext uri="{FF2B5EF4-FFF2-40B4-BE49-F238E27FC236}">
                  <a16:creationId xmlns:a16="http://schemas.microsoft.com/office/drawing/2014/main" id="{A119B19D-2A71-0833-E15F-30D5B001FEE5}"/>
                </a:ext>
              </a:extLst>
            </p:cNvPr>
            <p:cNvSpPr/>
            <p:nvPr/>
          </p:nvSpPr>
          <p:spPr bwMode="auto">
            <a:xfrm>
              <a:off x="5759168" y="2955983"/>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a:cs typeface="Arial" panose="020B0604020202020204" pitchFamily="34" charset="0"/>
                <a:sym typeface="Helvetica Neue"/>
              </a:endParaRPr>
            </a:p>
          </p:txBody>
        </p:sp>
        <p:pic>
          <p:nvPicPr>
            <p:cNvPr id="60" name="Graphic 59">
              <a:extLst>
                <a:ext uri="{FF2B5EF4-FFF2-40B4-BE49-F238E27FC236}">
                  <a16:creationId xmlns:a16="http://schemas.microsoft.com/office/drawing/2014/main" id="{876AEBAB-A92B-B484-F2E3-6646F5DD36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50608" y="3047423"/>
              <a:ext cx="731520" cy="731520"/>
            </a:xfrm>
            <a:prstGeom prst="rect">
              <a:avLst/>
            </a:prstGeom>
          </p:spPr>
        </p:pic>
      </p:grpSp>
      <p:grpSp>
        <p:nvGrpSpPr>
          <p:cNvPr id="61" name="Group 60">
            <a:extLst>
              <a:ext uri="{FF2B5EF4-FFF2-40B4-BE49-F238E27FC236}">
                <a16:creationId xmlns:a16="http://schemas.microsoft.com/office/drawing/2014/main" id="{6D8C106F-E0B0-137E-7F72-343542A28F84}"/>
              </a:ext>
            </a:extLst>
          </p:cNvPr>
          <p:cNvGrpSpPr/>
          <p:nvPr/>
        </p:nvGrpSpPr>
        <p:grpSpPr>
          <a:xfrm>
            <a:off x="17060682" y="6829330"/>
            <a:ext cx="1267241" cy="1200518"/>
            <a:chOff x="11931055" y="1670437"/>
            <a:chExt cx="914400" cy="914400"/>
          </a:xfrm>
        </p:grpSpPr>
        <p:sp>
          <p:nvSpPr>
            <p:cNvPr id="63" name="Retângulo 26">
              <a:extLst>
                <a:ext uri="{FF2B5EF4-FFF2-40B4-BE49-F238E27FC236}">
                  <a16:creationId xmlns:a16="http://schemas.microsoft.com/office/drawing/2014/main" id="{835E8D6F-60DF-D8CB-4768-930F404DDABB}"/>
                </a:ext>
              </a:extLst>
            </p:cNvPr>
            <p:cNvSpPr/>
            <p:nvPr/>
          </p:nvSpPr>
          <p:spPr bwMode="auto">
            <a:xfrm>
              <a:off x="11931055" y="1670437"/>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28" name="Graphic 127">
              <a:extLst>
                <a:ext uri="{FF2B5EF4-FFF2-40B4-BE49-F238E27FC236}">
                  <a16:creationId xmlns:a16="http://schemas.microsoft.com/office/drawing/2014/main" id="{EE1781F4-B6C2-E949-0C8F-0F3D0FB483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022670" y="1762052"/>
              <a:ext cx="731170" cy="731170"/>
            </a:xfrm>
            <a:prstGeom prst="rect">
              <a:avLst/>
            </a:prstGeom>
          </p:spPr>
        </p:pic>
      </p:grpSp>
      <p:grpSp>
        <p:nvGrpSpPr>
          <p:cNvPr id="129" name="Group 128">
            <a:extLst>
              <a:ext uri="{FF2B5EF4-FFF2-40B4-BE49-F238E27FC236}">
                <a16:creationId xmlns:a16="http://schemas.microsoft.com/office/drawing/2014/main" id="{F081B56D-7558-05B4-AD4E-5428DB8490DC}"/>
              </a:ext>
            </a:extLst>
          </p:cNvPr>
          <p:cNvGrpSpPr/>
          <p:nvPr/>
        </p:nvGrpSpPr>
        <p:grpSpPr>
          <a:xfrm>
            <a:off x="22330776" y="6829330"/>
            <a:ext cx="1267241" cy="1200518"/>
            <a:chOff x="21586627" y="9767282"/>
            <a:chExt cx="731520" cy="914400"/>
          </a:xfrm>
        </p:grpSpPr>
        <p:sp>
          <p:nvSpPr>
            <p:cNvPr id="130" name="Retângulo 26">
              <a:extLst>
                <a:ext uri="{FF2B5EF4-FFF2-40B4-BE49-F238E27FC236}">
                  <a16:creationId xmlns:a16="http://schemas.microsoft.com/office/drawing/2014/main" id="{0075A587-4E81-1F63-749E-4106169EAF89}"/>
                </a:ext>
              </a:extLst>
            </p:cNvPr>
            <p:cNvSpPr/>
            <p:nvPr/>
          </p:nvSpPr>
          <p:spPr bwMode="auto">
            <a:xfrm>
              <a:off x="21586627" y="9767282"/>
              <a:ext cx="73152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31" name="Graphic 130">
              <a:extLst>
                <a:ext uri="{FF2B5EF4-FFF2-40B4-BE49-F238E27FC236}">
                  <a16:creationId xmlns:a16="http://schemas.microsoft.com/office/drawing/2014/main" id="{E5FA8038-046E-75FB-8F37-3757EC5D5B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632347" y="9904442"/>
              <a:ext cx="640080" cy="640080"/>
            </a:xfrm>
            <a:prstGeom prst="rect">
              <a:avLst/>
            </a:prstGeom>
          </p:spPr>
        </p:pic>
      </p:grpSp>
      <p:sp>
        <p:nvSpPr>
          <p:cNvPr id="132" name="Rectangle 131">
            <a:extLst>
              <a:ext uri="{FF2B5EF4-FFF2-40B4-BE49-F238E27FC236}">
                <a16:creationId xmlns:a16="http://schemas.microsoft.com/office/drawing/2014/main" id="{6AFEABBC-3159-DD1A-888C-D48C23EC766E}"/>
              </a:ext>
            </a:extLst>
          </p:cNvPr>
          <p:cNvSpPr/>
          <p:nvPr/>
        </p:nvSpPr>
        <p:spPr>
          <a:xfrm>
            <a:off x="16573937" y="5949075"/>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Workflow</a:t>
            </a:r>
          </a:p>
        </p:txBody>
      </p:sp>
      <p:sp>
        <p:nvSpPr>
          <p:cNvPr id="133" name="Rectangle 132">
            <a:extLst>
              <a:ext uri="{FF2B5EF4-FFF2-40B4-BE49-F238E27FC236}">
                <a16:creationId xmlns:a16="http://schemas.microsoft.com/office/drawing/2014/main" id="{48B452C6-D9B8-DDD3-729A-04D644AC6A45}"/>
              </a:ext>
            </a:extLst>
          </p:cNvPr>
          <p:cNvSpPr/>
          <p:nvPr/>
        </p:nvSpPr>
        <p:spPr>
          <a:xfrm>
            <a:off x="19250933" y="8069965"/>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Process Mining</a:t>
            </a:r>
          </a:p>
        </p:txBody>
      </p:sp>
      <p:sp>
        <p:nvSpPr>
          <p:cNvPr id="135" name="Rectangle 134">
            <a:extLst>
              <a:ext uri="{FF2B5EF4-FFF2-40B4-BE49-F238E27FC236}">
                <a16:creationId xmlns:a16="http://schemas.microsoft.com/office/drawing/2014/main" id="{49DC1B9C-9053-0A8D-5337-4EB8C8BE5D85}"/>
              </a:ext>
            </a:extLst>
          </p:cNvPr>
          <p:cNvSpPr/>
          <p:nvPr/>
        </p:nvSpPr>
        <p:spPr>
          <a:xfrm>
            <a:off x="16480517" y="8069965"/>
            <a:ext cx="2481679" cy="80004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Decision Management</a:t>
            </a:r>
          </a:p>
        </p:txBody>
      </p:sp>
      <p:sp>
        <p:nvSpPr>
          <p:cNvPr id="136" name="Rectangle 135">
            <a:extLst>
              <a:ext uri="{FF2B5EF4-FFF2-40B4-BE49-F238E27FC236}">
                <a16:creationId xmlns:a16="http://schemas.microsoft.com/office/drawing/2014/main" id="{33176EFB-8496-21E7-B1AA-335CE6F417FD}"/>
              </a:ext>
            </a:extLst>
          </p:cNvPr>
          <p:cNvSpPr/>
          <p:nvPr/>
        </p:nvSpPr>
        <p:spPr>
          <a:xfrm>
            <a:off x="21761618" y="5945221"/>
            <a:ext cx="2347082" cy="492310"/>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Content Services </a:t>
            </a:r>
          </a:p>
        </p:txBody>
      </p:sp>
      <p:sp>
        <p:nvSpPr>
          <p:cNvPr id="137" name="Rectangle 136">
            <a:extLst>
              <a:ext uri="{FF2B5EF4-FFF2-40B4-BE49-F238E27FC236}">
                <a16:creationId xmlns:a16="http://schemas.microsoft.com/office/drawing/2014/main" id="{1B02522F-04FF-52A0-F9A8-8F32CAC74821}"/>
              </a:ext>
            </a:extLst>
          </p:cNvPr>
          <p:cNvSpPr/>
          <p:nvPr/>
        </p:nvSpPr>
        <p:spPr>
          <a:xfrm>
            <a:off x="18714509" y="2678542"/>
            <a:ext cx="2347082" cy="1107783"/>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IBM Robotic Process Automation</a:t>
            </a:r>
          </a:p>
        </p:txBody>
      </p:sp>
      <p:sp>
        <p:nvSpPr>
          <p:cNvPr id="138" name="Rectangle 137">
            <a:extLst>
              <a:ext uri="{FF2B5EF4-FFF2-40B4-BE49-F238E27FC236}">
                <a16:creationId xmlns:a16="http://schemas.microsoft.com/office/drawing/2014/main" id="{72437BB6-9874-9077-2A3E-98207FE9CF92}"/>
              </a:ext>
            </a:extLst>
          </p:cNvPr>
          <p:cNvSpPr/>
          <p:nvPr/>
        </p:nvSpPr>
        <p:spPr>
          <a:xfrm>
            <a:off x="21816635" y="8069965"/>
            <a:ext cx="2347082" cy="800046"/>
          </a:xfrm>
          <a:prstGeom prst="rect">
            <a:avLst/>
          </a:prstGeom>
        </p:spPr>
        <p:txBody>
          <a:bodyPr wrap="square" lIns="182784" tIns="91394" rIns="182784" bIns="91394" anchor="t">
            <a:spAutoFit/>
          </a:bodyPr>
          <a:lstStyle/>
          <a:p>
            <a:pPr algn="ctr" defTabSz="1371265" fontAlgn="base">
              <a:spcBef>
                <a:spcPts val="4600"/>
              </a:spcBef>
              <a:spcAft>
                <a:spcPct val="0"/>
              </a:spcAft>
              <a:buClr>
                <a:srgbClr val="6D6E70"/>
              </a:buClr>
              <a:buSzPct val="90000"/>
              <a:tabLst>
                <a:tab pos="5594796" algn="l"/>
              </a:tabLst>
              <a:defRPr/>
            </a:pPr>
            <a:r>
              <a:rPr lang="en-US" sz="2000" dirty="0">
                <a:solidFill>
                  <a:srgbClr val="0F62FE"/>
                </a:solidFill>
                <a:latin typeface="IBM Plex Sans" panose="020B0503050203000203" pitchFamily="34" charset="0"/>
                <a:sym typeface="Helvetica Neue"/>
              </a:rPr>
              <a:t>Operational Intelligence</a:t>
            </a:r>
          </a:p>
        </p:txBody>
      </p:sp>
      <p:cxnSp>
        <p:nvCxnSpPr>
          <p:cNvPr id="139" name="Elbow Connector 99">
            <a:extLst>
              <a:ext uri="{FF2B5EF4-FFF2-40B4-BE49-F238E27FC236}">
                <a16:creationId xmlns:a16="http://schemas.microsoft.com/office/drawing/2014/main" id="{F4BC2724-19C0-7C39-668C-082B30A8BFB2}"/>
              </a:ext>
            </a:extLst>
          </p:cNvPr>
          <p:cNvCxnSpPr>
            <a:cxnSpLocks/>
            <a:stCxn id="5" idx="1"/>
          </p:cNvCxnSpPr>
          <p:nvPr/>
        </p:nvCxnSpPr>
        <p:spPr bwMode="auto">
          <a:xfrm rot="10800000" flipV="1">
            <a:off x="15056274" y="3240526"/>
            <a:ext cx="1447993" cy="3320349"/>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140" name="Group 139">
            <a:extLst>
              <a:ext uri="{FF2B5EF4-FFF2-40B4-BE49-F238E27FC236}">
                <a16:creationId xmlns:a16="http://schemas.microsoft.com/office/drawing/2014/main" id="{E8E50B53-916F-7884-9C32-52D8ACCB4488}"/>
              </a:ext>
            </a:extLst>
          </p:cNvPr>
          <p:cNvGrpSpPr/>
          <p:nvPr/>
        </p:nvGrpSpPr>
        <p:grpSpPr>
          <a:xfrm>
            <a:off x="22330776" y="4728316"/>
            <a:ext cx="1267241" cy="1200518"/>
            <a:chOff x="10636923" y="9774833"/>
            <a:chExt cx="914400" cy="914400"/>
          </a:xfrm>
        </p:grpSpPr>
        <p:sp>
          <p:nvSpPr>
            <p:cNvPr id="141" name="Retângulo 23">
              <a:extLst>
                <a:ext uri="{FF2B5EF4-FFF2-40B4-BE49-F238E27FC236}">
                  <a16:creationId xmlns:a16="http://schemas.microsoft.com/office/drawing/2014/main" id="{42855010-D1AE-7B23-1CF9-7853399E228B}"/>
                </a:ext>
              </a:extLst>
            </p:cNvPr>
            <p:cNvSpPr/>
            <p:nvPr/>
          </p:nvSpPr>
          <p:spPr bwMode="auto">
            <a:xfrm>
              <a:off x="10636923" y="9774833"/>
              <a:ext cx="914400" cy="914400"/>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553" tIns="487553" rIns="487553" bIns="487553" numCol="1" rtlCol="0" anchor="ctr" anchorCtr="0" compatLnSpc="1">
              <a:prstTxWarp prst="textNoShape">
                <a:avLst/>
              </a:prstTxWarp>
            </a:bodyPr>
            <a:lstStyle/>
            <a:p>
              <a:pPr defTabSz="4875396" fontAlgn="base">
                <a:spcBef>
                  <a:spcPct val="50000"/>
                </a:spcBef>
                <a:spcAft>
                  <a:spcPct val="0"/>
                </a:spcAft>
                <a:buClr>
                  <a:srgbClr val="000000"/>
                </a:buClr>
                <a:defRPr/>
              </a:pPr>
              <a:endParaRPr lang="en-US" altLang="en-US" dirty="0">
                <a:solidFill>
                  <a:srgbClr val="000000"/>
                </a:solidFill>
                <a:latin typeface="Arial" panose="020B0604020202020204" pitchFamily="34" charset="0"/>
                <a:ea typeface="ＭＳ Ｐゴシック" charset="-128"/>
                <a:cs typeface="Arial" panose="020B0604020202020204" pitchFamily="34" charset="0"/>
                <a:sym typeface="Helvetica Neue"/>
              </a:endParaRPr>
            </a:p>
          </p:txBody>
        </p:sp>
        <p:pic>
          <p:nvPicPr>
            <p:cNvPr id="143" name="Graphic 142">
              <a:extLst>
                <a:ext uri="{FF2B5EF4-FFF2-40B4-BE49-F238E27FC236}">
                  <a16:creationId xmlns:a16="http://schemas.microsoft.com/office/drawing/2014/main" id="{09E59389-380F-BCF1-DBE9-835602006A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45835" y="9883745"/>
              <a:ext cx="696577" cy="696577"/>
            </a:xfrm>
            <a:prstGeom prst="rect">
              <a:avLst/>
            </a:prstGeom>
          </p:spPr>
        </p:pic>
      </p:grpSp>
      <p:pic>
        <p:nvPicPr>
          <p:cNvPr id="152" name="Picture 2">
            <a:extLst>
              <a:ext uri="{FF2B5EF4-FFF2-40B4-BE49-F238E27FC236}">
                <a16:creationId xmlns:a16="http://schemas.microsoft.com/office/drawing/2014/main" id="{4CA816DA-7968-0573-68DB-AD42F01119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778694" y="10791536"/>
            <a:ext cx="1478911" cy="731329"/>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Connector 153">
            <a:extLst>
              <a:ext uri="{FF2B5EF4-FFF2-40B4-BE49-F238E27FC236}">
                <a16:creationId xmlns:a16="http://schemas.microsoft.com/office/drawing/2014/main" id="{DAFB9849-FD4C-254C-3990-9605587B7AE8}"/>
              </a:ext>
            </a:extLst>
          </p:cNvPr>
          <p:cNvCxnSpPr>
            <a:cxnSpLocks/>
          </p:cNvCxnSpPr>
          <p:nvPr/>
        </p:nvCxnSpPr>
        <p:spPr bwMode="auto">
          <a:xfrm>
            <a:off x="18660241" y="9496503"/>
            <a:ext cx="0" cy="30536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Elbow Connector 99">
            <a:extLst>
              <a:ext uri="{FF2B5EF4-FFF2-40B4-BE49-F238E27FC236}">
                <a16:creationId xmlns:a16="http://schemas.microsoft.com/office/drawing/2014/main" id="{67F9EAE9-19B5-BC5B-BD10-45B7C92CDFFE}"/>
              </a:ext>
            </a:extLst>
          </p:cNvPr>
          <p:cNvCxnSpPr>
            <a:cxnSpLocks/>
            <a:stCxn id="8" idx="1"/>
          </p:cNvCxnSpPr>
          <p:nvPr/>
        </p:nvCxnSpPr>
        <p:spPr bwMode="auto">
          <a:xfrm rot="10800000">
            <a:off x="15056274" y="6560876"/>
            <a:ext cx="1436671" cy="4492648"/>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sp>
        <p:nvSpPr>
          <p:cNvPr id="161" name="TextBox 160">
            <a:extLst>
              <a:ext uri="{FF2B5EF4-FFF2-40B4-BE49-F238E27FC236}">
                <a16:creationId xmlns:a16="http://schemas.microsoft.com/office/drawing/2014/main" id="{13746FBE-E493-E2B4-EE8A-A66444F7D065}"/>
              </a:ext>
            </a:extLst>
          </p:cNvPr>
          <p:cNvSpPr txBox="1"/>
          <p:nvPr/>
        </p:nvSpPr>
        <p:spPr>
          <a:xfrm>
            <a:off x="18941311" y="4748650"/>
            <a:ext cx="3069156" cy="120017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3658392">
              <a:defRPr/>
            </a:pPr>
            <a:r>
              <a:rPr lang="en-US" dirty="0">
                <a:solidFill>
                  <a:prstClr val="black"/>
                </a:solidFill>
                <a:latin typeface="IBM Plex Sans Light" panose="020B0403050203000203" pitchFamily="34" charset="0"/>
                <a:sym typeface="Helvetica Neue"/>
              </a:rPr>
              <a:t>IBM Business</a:t>
            </a:r>
            <a:br>
              <a:rPr lang="en-US" dirty="0">
                <a:solidFill>
                  <a:prstClr val="black"/>
                </a:solidFill>
                <a:latin typeface="IBM Plex Sans Light" panose="020B0403050203000203" pitchFamily="34" charset="0"/>
                <a:sym typeface="Helvetica Neue"/>
              </a:rPr>
            </a:br>
            <a:r>
              <a:rPr lang="en-US" dirty="0">
                <a:solidFill>
                  <a:prstClr val="black"/>
                </a:solidFill>
                <a:latin typeface="IBM Plex Sans Light" panose="020B0403050203000203" pitchFamily="34" charset="0"/>
                <a:sym typeface="Helvetica Neue"/>
              </a:rPr>
              <a:t> Automation</a:t>
            </a:r>
            <a:endParaRPr lang="en-US" dirty="0">
              <a:solidFill>
                <a:srgbClr val="000000"/>
              </a:solidFill>
              <a:latin typeface="IBM Plex Sans Light"/>
              <a:sym typeface="Helvetica Neue"/>
            </a:endParaRPr>
          </a:p>
        </p:txBody>
      </p:sp>
      <p:cxnSp>
        <p:nvCxnSpPr>
          <p:cNvPr id="162" name="Elbow Connector 99">
            <a:extLst>
              <a:ext uri="{FF2B5EF4-FFF2-40B4-BE49-F238E27FC236}">
                <a16:creationId xmlns:a16="http://schemas.microsoft.com/office/drawing/2014/main" id="{CB322CE0-F585-0E10-D5C3-26238B8A8CCC}"/>
              </a:ext>
            </a:extLst>
          </p:cNvPr>
          <p:cNvCxnSpPr>
            <a:cxnSpLocks/>
            <a:stCxn id="7" idx="1"/>
          </p:cNvCxnSpPr>
          <p:nvPr/>
        </p:nvCxnSpPr>
        <p:spPr bwMode="auto">
          <a:xfrm rot="10800000">
            <a:off x="15056274" y="6560874"/>
            <a:ext cx="1447993" cy="138586"/>
          </a:xfrm>
          <a:prstGeom prst="bentConnector3">
            <a:avLst>
              <a:gd name="adj1" fmla="val 50000"/>
            </a:avLst>
          </a:prstGeom>
          <a:ln w="19050">
            <a:solidFill>
              <a:schemeClr val="tx1"/>
            </a:solidFill>
            <a:prstDash val="dash"/>
            <a:headEnd type="triangle" w="lg" len="lg"/>
            <a:tailEnd type="triangle" w="lg" len="lg"/>
          </a:ln>
          <a:effectLst/>
        </p:spPr>
        <p:style>
          <a:lnRef idx="1">
            <a:schemeClr val="dk1"/>
          </a:lnRef>
          <a:fillRef idx="0">
            <a:schemeClr val="dk1"/>
          </a:fillRef>
          <a:effectRef idx="0">
            <a:schemeClr val="dk1"/>
          </a:effectRef>
          <a:fontRef idx="minor">
            <a:schemeClr val="tx1"/>
          </a:fontRef>
        </p:style>
      </p:cxnSp>
      <p:sp>
        <p:nvSpPr>
          <p:cNvPr id="163" name="Rectangle 162">
            <a:extLst>
              <a:ext uri="{FF2B5EF4-FFF2-40B4-BE49-F238E27FC236}">
                <a16:creationId xmlns:a16="http://schemas.microsoft.com/office/drawing/2014/main" id="{534B519F-A4BC-DD38-6810-6874DD24AD2F}"/>
              </a:ext>
            </a:extLst>
          </p:cNvPr>
          <p:cNvSpPr/>
          <p:nvPr/>
        </p:nvSpPr>
        <p:spPr bwMode="auto">
          <a:xfrm>
            <a:off x="19533932" y="281460"/>
            <a:ext cx="420059" cy="39791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67" indent="-327567" defTabSz="914309"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sym typeface="Helvetica Neue"/>
            </a:endParaRPr>
          </a:p>
        </p:txBody>
      </p:sp>
      <p:sp>
        <p:nvSpPr>
          <p:cNvPr id="164" name="TextBox 163">
            <a:extLst>
              <a:ext uri="{FF2B5EF4-FFF2-40B4-BE49-F238E27FC236}">
                <a16:creationId xmlns:a16="http://schemas.microsoft.com/office/drawing/2014/main" id="{617EED92-774B-0656-C639-DA484817554F}"/>
              </a:ext>
            </a:extLst>
          </p:cNvPr>
          <p:cNvSpPr txBox="1"/>
          <p:nvPr/>
        </p:nvSpPr>
        <p:spPr>
          <a:xfrm>
            <a:off x="20069208" y="280385"/>
            <a:ext cx="4681541" cy="4000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196">
              <a:defRPr/>
            </a:pPr>
            <a:r>
              <a:rPr lang="en-US" sz="2000" dirty="0">
                <a:solidFill>
                  <a:srgbClr val="0F62FE"/>
                </a:solidFill>
                <a:latin typeface="IBM Plex Sans"/>
                <a:sym typeface="Helvetica Neue"/>
              </a:rPr>
              <a:t>Included in entitlements</a:t>
            </a:r>
            <a:endParaRPr lang="en-US" sz="2000" dirty="0">
              <a:solidFill>
                <a:srgbClr val="000000"/>
              </a:solidFill>
              <a:latin typeface="IBM Plex Sans Light"/>
              <a:sym typeface="Helvetica Neue"/>
            </a:endParaRPr>
          </a:p>
        </p:txBody>
      </p:sp>
      <p:sp>
        <p:nvSpPr>
          <p:cNvPr id="165" name="Rectangle 164">
            <a:extLst>
              <a:ext uri="{FF2B5EF4-FFF2-40B4-BE49-F238E27FC236}">
                <a16:creationId xmlns:a16="http://schemas.microsoft.com/office/drawing/2014/main" id="{11AFBCE4-C3DF-23DA-7EA2-C79CDCF4CD2F}"/>
              </a:ext>
            </a:extLst>
          </p:cNvPr>
          <p:cNvSpPr/>
          <p:nvPr/>
        </p:nvSpPr>
        <p:spPr bwMode="auto">
          <a:xfrm>
            <a:off x="19556052" y="810027"/>
            <a:ext cx="420059" cy="397911"/>
          </a:xfrm>
          <a:prstGeom prst="rect">
            <a:avLst/>
          </a:prstGeom>
          <a:solidFill>
            <a:srgbClr val="E8D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327567" indent="-327567" defTabSz="914309" fontAlgn="base">
              <a:spcBef>
                <a:spcPct val="0"/>
              </a:spcBef>
              <a:spcAft>
                <a:spcPct val="0"/>
              </a:spcAft>
              <a:buFont typeface="Arial" panose="020B0604020202020204" pitchFamily="34" charset="0"/>
              <a:buChar char="•"/>
              <a:defRPr/>
            </a:pPr>
            <a:endParaRPr lang="en-US" sz="2000" dirty="0">
              <a:solidFill>
                <a:srgbClr val="FFFFFF"/>
              </a:solidFill>
              <a:latin typeface="IBM Plex Sans Light"/>
              <a:sym typeface="Helvetica Neue"/>
            </a:endParaRPr>
          </a:p>
        </p:txBody>
      </p:sp>
      <p:sp>
        <p:nvSpPr>
          <p:cNvPr id="166" name="TextBox 165">
            <a:extLst>
              <a:ext uri="{FF2B5EF4-FFF2-40B4-BE49-F238E27FC236}">
                <a16:creationId xmlns:a16="http://schemas.microsoft.com/office/drawing/2014/main" id="{62364A58-97FF-3C87-F5FB-D14EE784F399}"/>
              </a:ext>
            </a:extLst>
          </p:cNvPr>
          <p:cNvSpPr txBox="1"/>
          <p:nvPr/>
        </p:nvSpPr>
        <p:spPr>
          <a:xfrm>
            <a:off x="20091328" y="808951"/>
            <a:ext cx="4681541"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196">
              <a:defRPr/>
            </a:pPr>
            <a:r>
              <a:rPr lang="en-US" sz="2000" dirty="0">
                <a:solidFill>
                  <a:srgbClr val="0F62FE"/>
                </a:solidFill>
                <a:latin typeface="IBM Plex Sans"/>
                <a:sym typeface="Helvetica Neue"/>
              </a:rPr>
              <a:t>Facilitated integration</a:t>
            </a:r>
            <a:endParaRPr lang="en-US" sz="2000" dirty="0">
              <a:solidFill>
                <a:srgbClr val="000000"/>
              </a:solidFill>
              <a:latin typeface="IBM Plex Sans Light"/>
              <a:sym typeface="Helvetica Neue"/>
            </a:endParaRPr>
          </a:p>
        </p:txBody>
      </p:sp>
    </p:spTree>
    <p:extLst>
      <p:ext uri="{BB962C8B-B14F-4D97-AF65-F5344CB8AC3E}">
        <p14:creationId xmlns:p14="http://schemas.microsoft.com/office/powerpoint/2010/main" val="387508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90337E6-2A6C-905C-A0FA-18582CE86251}"/>
              </a:ext>
            </a:extLst>
          </p:cNvPr>
          <p:cNvSpPr/>
          <p:nvPr/>
        </p:nvSpPr>
        <p:spPr bwMode="auto">
          <a:xfrm>
            <a:off x="11838377" y="306047"/>
            <a:ext cx="12166532" cy="12697458"/>
          </a:xfrm>
          <a:prstGeom prst="rect">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44" tIns="182844" rIns="182844" bIns="182844" numCol="1" rtlCol="0" anchor="t" anchorCtr="0" compatLnSpc="1">
            <a:prstTxWarp prst="textNoShape">
              <a:avLst/>
            </a:prstTxWarp>
          </a:bodyPr>
          <a:lstStyle/>
          <a:p>
            <a:pPr marL="0" marR="0" lvl="0" indent="0" algn="l" defTabSz="1828344"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Light"/>
              <a:ea typeface="+mn-ea"/>
              <a:cs typeface="+mn-cs"/>
              <a:sym typeface="Helvetica"/>
            </a:endParaRPr>
          </a:p>
        </p:txBody>
      </p:sp>
      <p:sp>
        <p:nvSpPr>
          <p:cNvPr id="9" name="Oval 4">
            <a:extLst>
              <a:ext uri="{FF2B5EF4-FFF2-40B4-BE49-F238E27FC236}">
                <a16:creationId xmlns:a16="http://schemas.microsoft.com/office/drawing/2014/main" id="{CEE10E38-9C1E-EA68-F272-095535C46220}"/>
              </a:ext>
            </a:extLst>
          </p:cNvPr>
          <p:cNvSpPr txBox="1"/>
          <p:nvPr/>
        </p:nvSpPr>
        <p:spPr>
          <a:xfrm>
            <a:off x="12928373" y="7955485"/>
            <a:ext cx="9873592" cy="1828442"/>
          </a:xfrm>
          <a:prstGeom prst="rect">
            <a:avLst/>
          </a:prstGeom>
          <a:noFill/>
          <a:ln>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30474" tIns="30474" rIns="30474" bIns="30474" numCol="1" spcCol="1270" anchor="ctr" anchorCtr="0">
            <a:noAutofit/>
          </a:bodyPr>
          <a:lstStyle/>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IBM Plex Sans Medm" panose="020B0503050203000203" pitchFamily="34" charset="0"/>
                <a:ea typeface="Calibri" panose="020F0502020204030204" pitchFamily="34" charset="0"/>
                <a:cs typeface="Times New Roman" panose="02020603050405020304" pitchFamily="18" charset="0"/>
                <a:sym typeface="Helvetica"/>
              </a:rPr>
              <a:t>Unleash new Business Value</a:t>
            </a:r>
          </a:p>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IN"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Survey complex, diverse sources of data, detect, analyse, communicate and act upon insights seamlessly, in real-time</a:t>
            </a:r>
            <a:endPar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endParaRPr>
          </a:p>
        </p:txBody>
      </p:sp>
      <p:sp>
        <p:nvSpPr>
          <p:cNvPr id="10" name="Oval 6">
            <a:extLst>
              <a:ext uri="{FF2B5EF4-FFF2-40B4-BE49-F238E27FC236}">
                <a16:creationId xmlns:a16="http://schemas.microsoft.com/office/drawing/2014/main" id="{784C5802-663F-681E-A91E-9BD1B8DA68C7}"/>
              </a:ext>
            </a:extLst>
          </p:cNvPr>
          <p:cNvSpPr txBox="1"/>
          <p:nvPr/>
        </p:nvSpPr>
        <p:spPr>
          <a:xfrm>
            <a:off x="12928373" y="10224885"/>
            <a:ext cx="9873592" cy="1828442"/>
          </a:xfrm>
          <a:prstGeom prst="rect">
            <a:avLst/>
          </a:prstGeom>
          <a:noFill/>
          <a:ln>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30474" tIns="30474" rIns="30474" bIns="30474" numCol="1" spcCol="1270" anchor="ctr" anchorCtr="0">
            <a:noAutofit/>
          </a:bodyPr>
          <a:lstStyle/>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IBM Plex Sans Medm" panose="020B0503050203000203" pitchFamily="34" charset="0"/>
                <a:ea typeface="IBM Plex Sans" charset="0"/>
                <a:cs typeface="IBM Plex Sans" charset="0"/>
                <a:sym typeface="Helvetica"/>
              </a:rPr>
              <a:t>Improve Agility   </a:t>
            </a:r>
          </a:p>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Neue Light"/>
              </a:rPr>
              <a:t>Adopt flexible operating models to respond quickly to vendors and existing customers</a:t>
            </a:r>
            <a:endPar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endParaRPr>
          </a:p>
        </p:txBody>
      </p:sp>
      <p:sp>
        <p:nvSpPr>
          <p:cNvPr id="11" name="Oval 8">
            <a:extLst>
              <a:ext uri="{FF2B5EF4-FFF2-40B4-BE49-F238E27FC236}">
                <a16:creationId xmlns:a16="http://schemas.microsoft.com/office/drawing/2014/main" id="{46393907-8D82-D974-0FF0-4F3FCDF215D8}"/>
              </a:ext>
            </a:extLst>
          </p:cNvPr>
          <p:cNvSpPr txBox="1"/>
          <p:nvPr/>
        </p:nvSpPr>
        <p:spPr>
          <a:xfrm>
            <a:off x="12928373" y="5686081"/>
            <a:ext cx="9873592" cy="1828442"/>
          </a:xfrm>
          <a:prstGeom prst="rect">
            <a:avLst/>
          </a:prstGeom>
          <a:noFill/>
          <a:ln>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30474" tIns="30474" rIns="30474" bIns="30474" numCol="1" spcCol="1270" anchor="ctr" anchorCtr="0">
            <a:noAutofit/>
          </a:bodyPr>
          <a:lstStyle/>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IBM Plex Sans Medm" panose="020B0503050203000203" pitchFamily="34" charset="0"/>
                <a:ea typeface="Calibri" panose="020F0502020204030204" pitchFamily="34" charset="0"/>
                <a:cs typeface="Times New Roman" panose="02020603050405020304" pitchFamily="18" charset="0"/>
                <a:sym typeface="Helvetica"/>
              </a:rPr>
              <a:t>Enhance Experience</a:t>
            </a:r>
          </a:p>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Neue Light"/>
              </a:rPr>
              <a:t>Engage with internal teams quickly with low effort to focus on relationship building and high value </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Helvetica Neue Light"/>
                <a:cs typeface="Helvetica Neue Light"/>
                <a:sym typeface="Helvetica Neue Light"/>
              </a:rPr>
              <a:t>tasks.</a:t>
            </a:r>
            <a:endPar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endParaRPr>
          </a:p>
        </p:txBody>
      </p:sp>
      <p:sp>
        <p:nvSpPr>
          <p:cNvPr id="12" name="Oval 10">
            <a:extLst>
              <a:ext uri="{FF2B5EF4-FFF2-40B4-BE49-F238E27FC236}">
                <a16:creationId xmlns:a16="http://schemas.microsoft.com/office/drawing/2014/main" id="{2AA10607-E131-A8FB-89AD-0E0C7E1C5954}"/>
              </a:ext>
            </a:extLst>
          </p:cNvPr>
          <p:cNvSpPr txBox="1"/>
          <p:nvPr/>
        </p:nvSpPr>
        <p:spPr>
          <a:xfrm>
            <a:off x="12928373" y="3416679"/>
            <a:ext cx="9873592" cy="1828442"/>
          </a:xfrm>
          <a:prstGeom prst="rect">
            <a:avLst/>
          </a:prstGeom>
          <a:noFill/>
          <a:ln>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30474" tIns="30474" rIns="30474" bIns="30474" numCol="1" spcCol="1270" anchor="ctr" anchorCtr="0">
            <a:noAutofit/>
          </a:bodyPr>
          <a:lstStyle/>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IBM Plex Sans Medm" panose="020B0503050203000203" pitchFamily="34" charset="0"/>
                <a:ea typeface="IBM Plex Sans" charset="0"/>
                <a:cs typeface="IBM Plex Sans" charset="0"/>
                <a:sym typeface="Helvetica"/>
              </a:rPr>
              <a:t>Accelerate Growth            </a:t>
            </a:r>
          </a:p>
          <a:p>
            <a:pPr marL="0" marR="0" lvl="0" indent="0" algn="ctr" defTabSz="1066534"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Neue Light"/>
              </a:rPr>
              <a:t>Accelerate innovation by embedding AI Assistants into workforce and  operations plans and organizational structures</a:t>
            </a:r>
            <a:endPar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endParaRPr>
          </a:p>
        </p:txBody>
      </p:sp>
      <p:sp>
        <p:nvSpPr>
          <p:cNvPr id="16" name="Title 1">
            <a:extLst>
              <a:ext uri="{FF2B5EF4-FFF2-40B4-BE49-F238E27FC236}">
                <a16:creationId xmlns:a16="http://schemas.microsoft.com/office/drawing/2014/main" id="{AA275516-592F-43A3-DF11-46A84EC51313}"/>
              </a:ext>
            </a:extLst>
          </p:cNvPr>
          <p:cNvSpPr txBox="1">
            <a:spLocks/>
          </p:cNvSpPr>
          <p:nvPr/>
        </p:nvSpPr>
        <p:spPr>
          <a:xfrm>
            <a:off x="529679" y="370789"/>
            <a:ext cx="10775552" cy="1329334"/>
          </a:xfrm>
          <a:prstGeom prst="rect">
            <a:avLst/>
          </a:prstGeom>
        </p:spPr>
        <p:txBody>
          <a:bodyPr lIns="91428" tIns="45714" rIns="91428" bIns="45714" anchor="t"/>
          <a:lstStyle>
            <a:lvl1pPr algn="l" defTabSz="914340"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a:lstStyle>
          <a:p>
            <a:pPr marL="0" marR="0" lvl="0" indent="0" algn="l" defTabSz="1828198" rtl="0" eaLnBrk="1" fontAlgn="auto" latinLnBrk="0" hangingPunct="1">
              <a:lnSpc>
                <a:spcPct val="90000"/>
              </a:lnSpc>
              <a:spcBef>
                <a:spcPct val="0"/>
              </a:spcBef>
              <a:spcAft>
                <a:spcPts val="0"/>
              </a:spcAft>
              <a:buClrTx/>
              <a:buSzTx/>
              <a:buFontTx/>
              <a:buNone/>
              <a:tabLst/>
              <a:defRPr/>
            </a:pPr>
            <a:r>
              <a:rPr lang="en-US" sz="4800" dirty="0">
                <a:latin typeface="+mj-lt"/>
              </a:rPr>
              <a:t>IBM watsonx Orchestrate patterns of use across the </a:t>
            </a:r>
            <a:r>
              <a:rPr lang="en-US" sz="4800" dirty="0">
                <a:solidFill>
                  <a:schemeClr val="accent1"/>
                </a:solidFill>
                <a:latin typeface="+mj-lt"/>
              </a:rPr>
              <a:t>enterprise</a:t>
            </a:r>
            <a:endParaRPr kumimoji="0" lang="en-US" altLang="zh-CN" sz="4800" b="0" i="0" u="none" strike="noStrike" kern="1200" cap="none" spc="0" normalizeH="0" baseline="0" noProof="0" dirty="0">
              <a:ln>
                <a:noFill/>
              </a:ln>
              <a:solidFill>
                <a:srgbClr val="000000"/>
              </a:solidFill>
              <a:effectLst/>
              <a:uLnTx/>
              <a:uFillTx/>
              <a:latin typeface="IBM Plex Sans Light"/>
              <a:ea typeface="+mj-ea"/>
              <a:cs typeface="+mj-cs"/>
              <a:sym typeface="Helvetica"/>
            </a:endParaRPr>
          </a:p>
        </p:txBody>
      </p:sp>
      <p:cxnSp>
        <p:nvCxnSpPr>
          <p:cNvPr id="17" name="Straight Connector 2">
            <a:extLst>
              <a:ext uri="{FF2B5EF4-FFF2-40B4-BE49-F238E27FC236}">
                <a16:creationId xmlns:a16="http://schemas.microsoft.com/office/drawing/2014/main" id="{64D54D6E-659A-D3F5-9203-DF008E3E6327}"/>
              </a:ext>
            </a:extLst>
          </p:cNvPr>
          <p:cNvCxnSpPr>
            <a:cxnSpLocks/>
          </p:cNvCxnSpPr>
          <p:nvPr/>
        </p:nvCxnSpPr>
        <p:spPr>
          <a:xfrm flipH="1">
            <a:off x="929471" y="7514522"/>
            <a:ext cx="9738728"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pic>
        <p:nvPicPr>
          <p:cNvPr id="18" name="图片 46">
            <a:extLst>
              <a:ext uri="{FF2B5EF4-FFF2-40B4-BE49-F238E27FC236}">
                <a16:creationId xmlns:a16="http://schemas.microsoft.com/office/drawing/2014/main" id="{1CF9A5E9-515A-2409-022A-E1A42A11BD84}"/>
              </a:ext>
            </a:extLst>
          </p:cNvPr>
          <p:cNvPicPr>
            <a:picLocks noChangeAspect="1"/>
          </p:cNvPicPr>
          <p:nvPr/>
        </p:nvPicPr>
        <p:blipFill>
          <a:blip r:embed="rId3">
            <a:duotone>
              <a:prstClr val="black"/>
              <a:schemeClr val="accent2">
                <a:tint val="45000"/>
                <a:satMod val="400000"/>
              </a:schemeClr>
            </a:duotone>
          </a:blip>
          <a:stretch>
            <a:fillRect/>
          </a:stretch>
        </p:blipFill>
        <p:spPr>
          <a:xfrm>
            <a:off x="906180" y="2405911"/>
            <a:ext cx="654218" cy="654218"/>
          </a:xfrm>
          <a:prstGeom prst="rect">
            <a:avLst/>
          </a:prstGeom>
          <a:noFill/>
          <a:ln>
            <a:noFill/>
          </a:ln>
        </p:spPr>
      </p:pic>
      <p:pic>
        <p:nvPicPr>
          <p:cNvPr id="19" name="图片 11">
            <a:extLst>
              <a:ext uri="{FF2B5EF4-FFF2-40B4-BE49-F238E27FC236}">
                <a16:creationId xmlns:a16="http://schemas.microsoft.com/office/drawing/2014/main" id="{D79AC54F-563D-0266-F199-4B465CDFC8F4}"/>
              </a:ext>
            </a:extLst>
          </p:cNvPr>
          <p:cNvPicPr>
            <a:picLocks noChangeAspect="1"/>
          </p:cNvPicPr>
          <p:nvPr/>
        </p:nvPicPr>
        <p:blipFill>
          <a:blip r:embed="rId4">
            <a:duotone>
              <a:prstClr val="black"/>
              <a:schemeClr val="accent1">
                <a:tint val="45000"/>
                <a:satMod val="400000"/>
              </a:schemeClr>
            </a:duotone>
          </a:blip>
          <a:stretch>
            <a:fillRect/>
          </a:stretch>
        </p:blipFill>
        <p:spPr>
          <a:xfrm>
            <a:off x="867225" y="7784532"/>
            <a:ext cx="693172" cy="693172"/>
          </a:xfrm>
          <a:prstGeom prst="rect">
            <a:avLst/>
          </a:prstGeom>
          <a:noFill/>
          <a:ln>
            <a:noFill/>
          </a:ln>
        </p:spPr>
      </p:pic>
      <p:sp>
        <p:nvSpPr>
          <p:cNvPr id="22" name="Rectangle 21">
            <a:extLst>
              <a:ext uri="{FF2B5EF4-FFF2-40B4-BE49-F238E27FC236}">
                <a16:creationId xmlns:a16="http://schemas.microsoft.com/office/drawing/2014/main" id="{B51645D3-E0C7-35C8-EB0E-1C096ABF8A86}"/>
              </a:ext>
            </a:extLst>
          </p:cNvPr>
          <p:cNvSpPr/>
          <p:nvPr/>
        </p:nvSpPr>
        <p:spPr>
          <a:xfrm>
            <a:off x="759893" y="4202297"/>
            <a:ext cx="4815720" cy="1477328"/>
          </a:xfrm>
          <a:prstGeom prst="rect">
            <a:avLst/>
          </a:prstGeom>
        </p:spPr>
        <p:txBody>
          <a:bodyPr wrap="square" anchor="t">
            <a:spAutoFit/>
          </a:bodyPr>
          <a:lstStyle/>
          <a:p>
            <a:pPr marL="0" marR="0" lvl="0" indent="0" algn="l" defTabSz="1827186" rtl="0" eaLnBrk="1" fontAlgn="ctr"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Deeper </a:t>
            </a:r>
            <a:r>
              <a:rPr kumimoji="0" lang="en-US" sz="3000" b="0" i="0" u="none" strike="noStrike" kern="0" cap="none" spc="0" normalizeH="0" baseline="0" noProof="0" dirty="0">
                <a:ln>
                  <a:noFill/>
                </a:ln>
                <a:solidFill>
                  <a:srgbClr val="A56EFF"/>
                </a:solidFill>
                <a:effectLst/>
                <a:uLnTx/>
                <a:uFillTx/>
                <a:latin typeface="IBM Plex Sans Light" panose="020B0403050203000203" pitchFamily="34" charset="0"/>
                <a:ea typeface="+mn-ea"/>
                <a:cs typeface="+mn-cs"/>
                <a:sym typeface="Helvetica"/>
              </a:rPr>
              <a:t>insights</a:t>
            </a:r>
            <a:r>
              <a:rPr kumimoji="0" lang="en-US" sz="30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 into the market and internal data you work with day-to-day</a:t>
            </a:r>
            <a:endParaRPr kumimoji="0" lang="en-US" sz="30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25" name="Picture 24" descr="A logo of a cube with lines and dots&#10;&#10;Description automatically generated">
            <a:extLst>
              <a:ext uri="{FF2B5EF4-FFF2-40B4-BE49-F238E27FC236}">
                <a16:creationId xmlns:a16="http://schemas.microsoft.com/office/drawing/2014/main" id="{2171D6AF-6DE1-DA75-B138-718F9257557C}"/>
              </a:ext>
            </a:extLst>
          </p:cNvPr>
          <p:cNvPicPr>
            <a:picLocks noChangeAspect="1"/>
          </p:cNvPicPr>
          <p:nvPr/>
        </p:nvPicPr>
        <p:blipFill>
          <a:blip r:embed="rId5"/>
          <a:stretch>
            <a:fillRect/>
          </a:stretch>
        </p:blipFill>
        <p:spPr>
          <a:xfrm>
            <a:off x="16499483" y="1303593"/>
            <a:ext cx="2029380" cy="1876630"/>
          </a:xfrm>
          <a:prstGeom prst="rect">
            <a:avLst/>
          </a:prstGeom>
        </p:spPr>
      </p:pic>
      <p:sp>
        <p:nvSpPr>
          <p:cNvPr id="3" name="TextBox 2">
            <a:extLst>
              <a:ext uri="{FF2B5EF4-FFF2-40B4-BE49-F238E27FC236}">
                <a16:creationId xmlns:a16="http://schemas.microsoft.com/office/drawing/2014/main" id="{87674490-7F4E-C2BD-CAE5-783BA42616FF}"/>
              </a:ext>
            </a:extLst>
          </p:cNvPr>
          <p:cNvSpPr txBox="1"/>
          <p:nvPr/>
        </p:nvSpPr>
        <p:spPr>
          <a:xfrm>
            <a:off x="1869093" y="2351136"/>
            <a:ext cx="9154344" cy="769441"/>
          </a:xfrm>
          <a:prstGeom prst="rect">
            <a:avLst/>
          </a:prstGeom>
          <a:noFill/>
        </p:spPr>
        <p:txBody>
          <a:bodyPr wrap="square">
            <a:spAutoFit/>
          </a:bodyPr>
          <a:lstStyle/>
          <a:p>
            <a:pPr marL="0" marR="0" lvl="0" indent="0" algn="l" defTabSz="182896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A56EFF"/>
                </a:solidFill>
                <a:effectLst/>
                <a:uLnTx/>
                <a:uFillTx/>
                <a:latin typeface="IBM Plex Sans" panose="020B0503050203000203" pitchFamily="34" charset="0"/>
                <a:ea typeface="+mn-ea"/>
                <a:cs typeface="+mn-cs"/>
              </a:rPr>
              <a:t>Re-Imagine Domain Insights</a:t>
            </a:r>
            <a:endParaRPr kumimoji="0" lang="en-US" sz="4000" b="0" i="0" u="none" strike="noStrike" kern="1200" cap="none" spc="0" normalizeH="0" baseline="0" noProof="0" dirty="0">
              <a:ln>
                <a:noFill/>
              </a:ln>
              <a:solidFill>
                <a:srgbClr val="A56EFF"/>
              </a:solidFill>
              <a:effectLst/>
              <a:uLnTx/>
              <a:uFillTx/>
              <a:latin typeface="IBM Plex Sans" panose="020B0503050203000203" pitchFamily="34" charset="0"/>
              <a:ea typeface="+mn-ea"/>
              <a:cs typeface="+mn-cs"/>
            </a:endParaRPr>
          </a:p>
        </p:txBody>
      </p:sp>
      <p:sp>
        <p:nvSpPr>
          <p:cNvPr id="8" name="TextBox 7">
            <a:extLst>
              <a:ext uri="{FF2B5EF4-FFF2-40B4-BE49-F238E27FC236}">
                <a16:creationId xmlns:a16="http://schemas.microsoft.com/office/drawing/2014/main" id="{760F4212-C5A7-F267-3E92-D863315AEDAE}"/>
              </a:ext>
            </a:extLst>
          </p:cNvPr>
          <p:cNvSpPr txBox="1"/>
          <p:nvPr/>
        </p:nvSpPr>
        <p:spPr>
          <a:xfrm>
            <a:off x="1906111" y="3082676"/>
            <a:ext cx="7904404" cy="584775"/>
          </a:xfrm>
          <a:prstGeom prst="rect">
            <a:avLst/>
          </a:prstGeom>
          <a:noFill/>
        </p:spPr>
        <p:txBody>
          <a:bodyPr wrap="square">
            <a:spAutoFit/>
          </a:bodyPr>
          <a:lstStyle/>
          <a:p>
            <a:pPr marL="0" marR="0" lvl="0" indent="0" algn="l" defTabSz="243741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Knowledge becomes accessible for all</a:t>
            </a:r>
          </a:p>
        </p:txBody>
      </p:sp>
      <p:sp>
        <p:nvSpPr>
          <p:cNvPr id="23" name="TextBox 22">
            <a:extLst>
              <a:ext uri="{FF2B5EF4-FFF2-40B4-BE49-F238E27FC236}">
                <a16:creationId xmlns:a16="http://schemas.microsoft.com/office/drawing/2014/main" id="{BC8813D6-6D63-7DFD-3086-38D65D87C571}"/>
              </a:ext>
            </a:extLst>
          </p:cNvPr>
          <p:cNvSpPr txBox="1"/>
          <p:nvPr/>
        </p:nvSpPr>
        <p:spPr>
          <a:xfrm>
            <a:off x="6421293" y="4202297"/>
            <a:ext cx="4571404" cy="147732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7186" rtl="0" eaLnBrk="1" fontAlgn="ctr"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sym typeface="Helvetica"/>
              </a:rPr>
              <a:t>Structured</a:t>
            </a:r>
            <a:r>
              <a:rPr kumimoji="0" lang="en-US" sz="3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 transparency of your data with language prompts</a:t>
            </a:r>
            <a:endParaRPr kumimoji="0" lang="en-US" sz="3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sym typeface="Helvetica"/>
            </a:endParaRPr>
          </a:p>
        </p:txBody>
      </p:sp>
      <p:sp>
        <p:nvSpPr>
          <p:cNvPr id="24" name="TextBox 23">
            <a:extLst>
              <a:ext uri="{FF2B5EF4-FFF2-40B4-BE49-F238E27FC236}">
                <a16:creationId xmlns:a16="http://schemas.microsoft.com/office/drawing/2014/main" id="{06BE6A9A-F915-C979-1E2B-3052A0C1668A}"/>
              </a:ext>
            </a:extLst>
          </p:cNvPr>
          <p:cNvSpPr txBox="1"/>
          <p:nvPr/>
        </p:nvSpPr>
        <p:spPr>
          <a:xfrm>
            <a:off x="1888086" y="7783414"/>
            <a:ext cx="9950290" cy="769441"/>
          </a:xfrm>
          <a:prstGeom prst="rect">
            <a:avLst/>
          </a:prstGeom>
          <a:noFill/>
        </p:spPr>
        <p:txBody>
          <a:bodyPr wrap="square">
            <a:spAutoFit/>
          </a:bodyPr>
          <a:lstStyle/>
          <a:p>
            <a:pPr marL="0" marR="0" lvl="0" indent="0" algn="l" defTabSz="182896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rPr>
              <a:t>Digitalize Functional Process Tasks</a:t>
            </a:r>
            <a:endParaRPr kumimoji="0" lang="en-US" sz="4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endParaRPr>
          </a:p>
        </p:txBody>
      </p:sp>
      <p:sp>
        <p:nvSpPr>
          <p:cNvPr id="27" name="TextBox 26">
            <a:extLst>
              <a:ext uri="{FF2B5EF4-FFF2-40B4-BE49-F238E27FC236}">
                <a16:creationId xmlns:a16="http://schemas.microsoft.com/office/drawing/2014/main" id="{A2D93E38-F538-6391-4384-C7F4E2A21374}"/>
              </a:ext>
            </a:extLst>
          </p:cNvPr>
          <p:cNvSpPr txBox="1"/>
          <p:nvPr/>
        </p:nvSpPr>
        <p:spPr>
          <a:xfrm>
            <a:off x="1888088" y="8520118"/>
            <a:ext cx="9066414" cy="584775"/>
          </a:xfrm>
          <a:prstGeom prst="rect">
            <a:avLst/>
          </a:prstGeom>
          <a:noFill/>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rPr>
              <a:t>Increasing Productivity for your professionals</a:t>
            </a:r>
          </a:p>
        </p:txBody>
      </p:sp>
      <p:sp>
        <p:nvSpPr>
          <p:cNvPr id="28" name="Rectangle 27">
            <a:extLst>
              <a:ext uri="{FF2B5EF4-FFF2-40B4-BE49-F238E27FC236}">
                <a16:creationId xmlns:a16="http://schemas.microsoft.com/office/drawing/2014/main" id="{DFDF4BB7-5A55-800D-ECE2-67E6535AB22D}"/>
              </a:ext>
            </a:extLst>
          </p:cNvPr>
          <p:cNvSpPr/>
          <p:nvPr/>
        </p:nvSpPr>
        <p:spPr>
          <a:xfrm>
            <a:off x="721695" y="9813460"/>
            <a:ext cx="4571404" cy="1477328"/>
          </a:xfrm>
          <a:prstGeom prst="rect">
            <a:avLst/>
          </a:prstGeom>
        </p:spPr>
        <p:txBody>
          <a:bodyPr wrap="square" anchor="t">
            <a:spAutoFit/>
          </a:bodyPr>
          <a:lstStyle/>
          <a:p>
            <a:pPr marL="0" marR="0" lvl="0" indent="0" algn="l" defTabSz="1827186" rtl="0" eaLnBrk="1" fontAlgn="ctr"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F62FE"/>
                </a:solidFill>
                <a:effectLst/>
                <a:uLnTx/>
                <a:uFillTx/>
                <a:latin typeface="IBM Plex Sans Light" panose="020B0403050203000203" pitchFamily="34" charset="0"/>
                <a:ea typeface="+mn-ea"/>
                <a:cs typeface="+mn-cs"/>
                <a:sym typeface="Helvetica"/>
              </a:rPr>
              <a:t>Streamlined</a:t>
            </a:r>
            <a:r>
              <a:rPr kumimoji="0" lang="en-US" sz="30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 task management of critical processes</a:t>
            </a:r>
            <a:endParaRPr kumimoji="0" lang="en-US" sz="30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9" name="TextBox 28">
            <a:extLst>
              <a:ext uri="{FF2B5EF4-FFF2-40B4-BE49-F238E27FC236}">
                <a16:creationId xmlns:a16="http://schemas.microsoft.com/office/drawing/2014/main" id="{1FD0E337-5F34-3D03-A47A-3850BEF7F9B3}"/>
              </a:ext>
            </a:extLst>
          </p:cNvPr>
          <p:cNvSpPr txBox="1"/>
          <p:nvPr/>
        </p:nvSpPr>
        <p:spPr>
          <a:xfrm>
            <a:off x="6383095" y="9813461"/>
            <a:ext cx="4571404" cy="147732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7186" rtl="0" eaLnBrk="1" fontAlgn="ctr"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F62FE"/>
                </a:solidFill>
                <a:effectLst/>
                <a:uLnTx/>
                <a:uFillTx/>
                <a:latin typeface="IBM Plex Sans Light" panose="020B0403050203000203" pitchFamily="34" charset="0"/>
                <a:ea typeface="+mn-ea"/>
                <a:cs typeface="+mn-cs"/>
                <a:sym typeface="Helvetica"/>
              </a:rPr>
              <a:t>Build</a:t>
            </a:r>
            <a:r>
              <a:rPr kumimoji="0" lang="en-US" sz="30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 automations for how your functional teams work day-to-day</a:t>
            </a:r>
            <a:endParaRPr kumimoji="0" lang="en-US" sz="30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6511785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463C5CAC-9062-F658-33D3-CA542B8F4F77}"/>
              </a:ext>
            </a:extLst>
          </p:cNvPr>
          <p:cNvSpPr txBox="1">
            <a:spLocks/>
          </p:cNvSpPr>
          <p:nvPr/>
        </p:nvSpPr>
        <p:spPr>
          <a:xfrm>
            <a:off x="740727" y="757424"/>
            <a:ext cx="23246844"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5600" b="0" i="0" u="none" strike="noStrike" kern="0" cap="none" spc="0" normalizeH="0" baseline="0" noProof="0" dirty="0" err="1">
                <a:ln>
                  <a:noFill/>
                </a:ln>
                <a:solidFill>
                  <a:srgbClr val="000000"/>
                </a:solidFill>
                <a:effectLst/>
                <a:uLnTx/>
                <a:uFillTx/>
                <a:latin typeface="IBM Plex Sans Light"/>
                <a:ea typeface="+mn-ea"/>
                <a:cs typeface="Arial"/>
                <a:sym typeface="Arial"/>
              </a:rPr>
              <a:t>watsonx</a:t>
            </a:r>
            <a:r>
              <a:rPr kumimoji="0" lang="en-US" sz="5600" b="0" i="0" u="none" strike="noStrike" kern="0" cap="none" spc="0" normalizeH="0" baseline="0" noProof="0" dirty="0">
                <a:ln>
                  <a:noFill/>
                </a:ln>
                <a:solidFill>
                  <a:srgbClr val="000000"/>
                </a:solidFill>
                <a:effectLst/>
                <a:uLnTx/>
                <a:uFillTx/>
                <a:latin typeface="IBM Plex Sans Light"/>
                <a:ea typeface="+mn-ea"/>
                <a:cs typeface="Arial"/>
                <a:sym typeface="Arial"/>
              </a:rPr>
              <a:t> Orchestrate, with </a:t>
            </a:r>
            <a:r>
              <a:rPr kumimoji="0" lang="en-US" sz="5600" b="0" i="0" u="none" strike="noStrike" kern="0" cap="none" spc="0" normalizeH="0" baseline="0" noProof="0" dirty="0">
                <a:ln>
                  <a:noFill/>
                </a:ln>
                <a:solidFill>
                  <a:srgbClr val="A56EFF"/>
                </a:solidFill>
                <a:effectLst/>
                <a:uLnTx/>
                <a:uFillTx/>
                <a:latin typeface="IBM Plex Sans Light"/>
                <a:ea typeface="+mn-ea"/>
                <a:cs typeface="Arial"/>
                <a:sym typeface="Arial"/>
              </a:rPr>
              <a:t>insights</a:t>
            </a:r>
            <a:r>
              <a:rPr kumimoji="0" lang="en-US" sz="5600" b="0" i="0" u="none" strike="noStrike" kern="0" cap="none" spc="0" normalizeH="0" baseline="0" noProof="0" dirty="0">
                <a:ln>
                  <a:noFill/>
                </a:ln>
                <a:solidFill>
                  <a:srgbClr val="000000"/>
                </a:solidFill>
                <a:effectLst/>
                <a:uLnTx/>
                <a:uFillTx/>
                <a:latin typeface="IBM Plex Sans Light"/>
                <a:ea typeface="+mn-ea"/>
                <a:cs typeface="Arial"/>
                <a:sym typeface="Arial"/>
              </a:rPr>
              <a:t>, works with your</a:t>
            </a:r>
            <a:r>
              <a:rPr kumimoji="0" lang="en-US" sz="5600" b="0" i="0" u="none" strike="noStrike" kern="0" cap="none" spc="0" normalizeH="0" baseline="0" noProof="0" dirty="0">
                <a:ln>
                  <a:noFill/>
                </a:ln>
                <a:solidFill>
                  <a:srgbClr val="0F62FE"/>
                </a:solidFill>
                <a:effectLst/>
                <a:uLnTx/>
                <a:uFillTx/>
                <a:latin typeface="IBM Plex Sans Light"/>
                <a:ea typeface="+mn-ea"/>
                <a:cs typeface="Arial"/>
                <a:sym typeface="Arial"/>
              </a:rPr>
              <a:t> financial processes</a:t>
            </a:r>
            <a:br>
              <a:rPr kumimoji="0" lang="en-US" sz="5600" b="0" i="1" u="none" strike="noStrike" kern="0" cap="none" spc="0" normalizeH="0" baseline="0" noProof="0" dirty="0">
                <a:ln>
                  <a:noFill/>
                </a:ln>
                <a:solidFill>
                  <a:srgbClr val="000000"/>
                </a:solidFill>
                <a:effectLst/>
                <a:uLnTx/>
                <a:uFillTx/>
                <a:latin typeface="IBM Plex Sans Light"/>
                <a:ea typeface="+mn-ea"/>
                <a:cs typeface="Arial"/>
                <a:sym typeface="Arial"/>
              </a:rPr>
            </a:br>
            <a:br>
              <a:rPr kumimoji="0" lang="en-US" sz="56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5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grpSp>
        <p:nvGrpSpPr>
          <p:cNvPr id="5" name="Group 4">
            <a:extLst>
              <a:ext uri="{FF2B5EF4-FFF2-40B4-BE49-F238E27FC236}">
                <a16:creationId xmlns:a16="http://schemas.microsoft.com/office/drawing/2014/main" id="{1BD9A172-C9EE-D772-2023-D707C729ED9B}"/>
              </a:ext>
            </a:extLst>
          </p:cNvPr>
          <p:cNvGrpSpPr/>
          <p:nvPr/>
        </p:nvGrpSpPr>
        <p:grpSpPr>
          <a:xfrm>
            <a:off x="740728" y="1830041"/>
            <a:ext cx="11858318" cy="10823024"/>
            <a:chOff x="2957369" y="1158999"/>
            <a:chExt cx="5929159" cy="5411512"/>
          </a:xfrm>
        </p:grpSpPr>
        <p:grpSp>
          <p:nvGrpSpPr>
            <p:cNvPr id="20" name="Group 19">
              <a:extLst>
                <a:ext uri="{FF2B5EF4-FFF2-40B4-BE49-F238E27FC236}">
                  <a16:creationId xmlns:a16="http://schemas.microsoft.com/office/drawing/2014/main" id="{50D03574-CD44-71C8-719A-90A26750756B}"/>
                </a:ext>
              </a:extLst>
            </p:cNvPr>
            <p:cNvGrpSpPr/>
            <p:nvPr/>
          </p:nvGrpSpPr>
          <p:grpSpPr>
            <a:xfrm>
              <a:off x="2957369" y="1158999"/>
              <a:ext cx="5929159" cy="5411512"/>
              <a:chOff x="3232664" y="1175319"/>
              <a:chExt cx="5929159" cy="5411512"/>
            </a:xfrm>
          </p:grpSpPr>
          <p:graphicFrame>
            <p:nvGraphicFramePr>
              <p:cNvPr id="8" name="Chart 2">
                <a:extLst>
                  <a:ext uri="{FF2B5EF4-FFF2-40B4-BE49-F238E27FC236}">
                    <a16:creationId xmlns:a16="http://schemas.microsoft.com/office/drawing/2014/main" id="{AF6180CA-3529-EAFD-AE8A-EDCDF7D7710C}"/>
                  </a:ext>
                </a:extLst>
              </p:cNvPr>
              <p:cNvGraphicFramePr/>
              <p:nvPr/>
            </p:nvGraphicFramePr>
            <p:xfrm>
              <a:off x="3885558" y="1877323"/>
              <a:ext cx="4623371" cy="400750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phic 3">
                <a:extLst>
                  <a:ext uri="{FF2B5EF4-FFF2-40B4-BE49-F238E27FC236}">
                    <a16:creationId xmlns:a16="http://schemas.microsoft.com/office/drawing/2014/main" id="{CB07D8AD-9D50-9D14-EAA6-6CB2D4A0E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2843" y="2966675"/>
                <a:ext cx="1828800" cy="1828800"/>
              </a:xfrm>
              <a:prstGeom prst="rect">
                <a:avLst/>
              </a:prstGeom>
            </p:spPr>
          </p:pic>
          <p:graphicFrame>
            <p:nvGraphicFramePr>
              <p:cNvPr id="13" name="Chart 2">
                <a:extLst>
                  <a:ext uri="{FF2B5EF4-FFF2-40B4-BE49-F238E27FC236}">
                    <a16:creationId xmlns:a16="http://schemas.microsoft.com/office/drawing/2014/main" id="{4F628A1C-97D6-5A4F-177D-BFAA752D275F}"/>
                  </a:ext>
                </a:extLst>
              </p:cNvPr>
              <p:cNvGraphicFramePr/>
              <p:nvPr/>
            </p:nvGraphicFramePr>
            <p:xfrm>
              <a:off x="3232664" y="1175319"/>
              <a:ext cx="5929159" cy="5411512"/>
            </p:xfrm>
            <a:graphic>
              <a:graphicData uri="http://schemas.openxmlformats.org/drawingml/2006/chart">
                <c:chart xmlns:c="http://schemas.openxmlformats.org/drawingml/2006/chart" xmlns:r="http://schemas.openxmlformats.org/officeDocument/2006/relationships" r:id="rId6"/>
              </a:graphicData>
            </a:graphic>
          </p:graphicFrame>
        </p:grpSp>
        <p:sp>
          <p:nvSpPr>
            <p:cNvPr id="34" name="TextBox 33">
              <a:extLst>
                <a:ext uri="{FF2B5EF4-FFF2-40B4-BE49-F238E27FC236}">
                  <a16:creationId xmlns:a16="http://schemas.microsoft.com/office/drawing/2014/main" id="{734B1D86-3FDB-E7F0-4BEB-4686ACA7CBEE}"/>
                </a:ext>
              </a:extLst>
            </p:cNvPr>
            <p:cNvSpPr txBox="1"/>
            <p:nvPr/>
          </p:nvSpPr>
          <p:spPr>
            <a:xfrm>
              <a:off x="5131878" y="1452898"/>
              <a:ext cx="1580140"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rgbClr val="FFFFFF"/>
                  </a:solidFill>
                  <a:effectLst/>
                  <a:uLnTx/>
                  <a:uFillTx/>
                  <a:latin typeface="IBM Plex Sans Light"/>
                  <a:ea typeface="+mn-ea"/>
                  <a:cs typeface="+mn-cs"/>
                </a:rPr>
                <a:t>AskFinance</a:t>
              </a:r>
              <a:endParaRPr kumimoji="0" lang="en-US" sz="40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36" name="TextBox 35">
              <a:extLst>
                <a:ext uri="{FF2B5EF4-FFF2-40B4-BE49-F238E27FC236}">
                  <a16:creationId xmlns:a16="http://schemas.microsoft.com/office/drawing/2014/main" id="{4538C18F-3DC2-2106-0C3A-086FE5284F3C}"/>
                </a:ext>
              </a:extLst>
            </p:cNvPr>
            <p:cNvSpPr txBox="1"/>
            <p:nvPr/>
          </p:nvSpPr>
          <p:spPr>
            <a:xfrm rot="18900000">
              <a:off x="3843913" y="2885662"/>
              <a:ext cx="1877827"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Source to Pay</a:t>
              </a:r>
            </a:p>
          </p:txBody>
        </p:sp>
        <p:sp>
          <p:nvSpPr>
            <p:cNvPr id="37" name="TextBox 36">
              <a:extLst>
                <a:ext uri="{FF2B5EF4-FFF2-40B4-BE49-F238E27FC236}">
                  <a16:creationId xmlns:a16="http://schemas.microsoft.com/office/drawing/2014/main" id="{BBEBB1DC-2955-C5A8-753E-45C9E5059552}"/>
                </a:ext>
              </a:extLst>
            </p:cNvPr>
            <p:cNvSpPr txBox="1"/>
            <p:nvPr/>
          </p:nvSpPr>
          <p:spPr>
            <a:xfrm rot="2700000">
              <a:off x="6140308" y="2859123"/>
              <a:ext cx="1802762"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Order to Cash</a:t>
              </a:r>
            </a:p>
          </p:txBody>
        </p:sp>
        <p:sp>
          <p:nvSpPr>
            <p:cNvPr id="38" name="TextBox 37">
              <a:extLst>
                <a:ext uri="{FF2B5EF4-FFF2-40B4-BE49-F238E27FC236}">
                  <a16:creationId xmlns:a16="http://schemas.microsoft.com/office/drawing/2014/main" id="{7EFEDF9F-2617-920D-FF8E-AEC96094A13E}"/>
                </a:ext>
              </a:extLst>
            </p:cNvPr>
            <p:cNvSpPr txBox="1"/>
            <p:nvPr/>
          </p:nvSpPr>
          <p:spPr>
            <a:xfrm>
              <a:off x="5007548" y="4873091"/>
              <a:ext cx="1828800"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Expense Management</a:t>
              </a:r>
            </a:p>
          </p:txBody>
        </p:sp>
      </p:grpSp>
      <p:sp>
        <p:nvSpPr>
          <p:cNvPr id="7" name="Title 2">
            <a:extLst>
              <a:ext uri="{FF2B5EF4-FFF2-40B4-BE49-F238E27FC236}">
                <a16:creationId xmlns:a16="http://schemas.microsoft.com/office/drawing/2014/main" id="{4A28598B-41A8-41DF-1AC2-E3A47A1D1EFD}"/>
              </a:ext>
            </a:extLst>
          </p:cNvPr>
          <p:cNvSpPr txBox="1">
            <a:spLocks/>
          </p:cNvSpPr>
          <p:nvPr/>
        </p:nvSpPr>
        <p:spPr>
          <a:xfrm>
            <a:off x="13311663" y="2428438"/>
            <a:ext cx="1104944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Transforming your pain points…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9" name="Title 2">
            <a:extLst>
              <a:ext uri="{FF2B5EF4-FFF2-40B4-BE49-F238E27FC236}">
                <a16:creationId xmlns:a16="http://schemas.microsoft.com/office/drawing/2014/main" id="{BD28075F-3F5C-7FCC-1A3F-C2E87FC61AA0}"/>
              </a:ext>
            </a:extLst>
          </p:cNvPr>
          <p:cNvSpPr txBox="1">
            <a:spLocks/>
          </p:cNvSpPr>
          <p:nvPr/>
        </p:nvSpPr>
        <p:spPr>
          <a:xfrm>
            <a:off x="13311663" y="7364794"/>
            <a:ext cx="930996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r"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…into benefits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1" name="TextBox 10">
            <a:extLst>
              <a:ext uri="{FF2B5EF4-FFF2-40B4-BE49-F238E27FC236}">
                <a16:creationId xmlns:a16="http://schemas.microsoft.com/office/drawing/2014/main" id="{5F3A64BB-061C-AD54-9679-BC14FFA91F3B}"/>
              </a:ext>
            </a:extLst>
          </p:cNvPr>
          <p:cNvSpPr txBox="1"/>
          <p:nvPr/>
        </p:nvSpPr>
        <p:spPr>
          <a:xfrm>
            <a:off x="13311663" y="3501054"/>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Manual Data Entry</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Disparate Systems and Data Silos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Complex Regulatory/Compliance Requirements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Inefficient Planning and Forecasting Processes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Lack of Real-Time Visibility and Analytics</a:t>
            </a:r>
          </a:p>
        </p:txBody>
      </p:sp>
      <p:sp>
        <p:nvSpPr>
          <p:cNvPr id="12" name="TextBox 11">
            <a:extLst>
              <a:ext uri="{FF2B5EF4-FFF2-40B4-BE49-F238E27FC236}">
                <a16:creationId xmlns:a16="http://schemas.microsoft.com/office/drawing/2014/main" id="{50D875AA-8161-26B7-71F8-74E0FF15654C}"/>
              </a:ext>
            </a:extLst>
          </p:cNvPr>
          <p:cNvSpPr txBox="1"/>
          <p:nvPr/>
        </p:nvSpPr>
        <p:spPr>
          <a:xfrm>
            <a:off x="13311663" y="8362226"/>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Increased Efficiency and Productivity</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Enhanced Data Accuracy and Integrity</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Improved Compliance and Risk Management</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Real-Time Financial Insights and Analytics</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Scalability and Cost-Savings</a:t>
            </a:r>
          </a:p>
        </p:txBody>
      </p:sp>
    </p:spTree>
    <p:extLst>
      <p:ext uri="{BB962C8B-B14F-4D97-AF65-F5344CB8AC3E}">
        <p14:creationId xmlns:p14="http://schemas.microsoft.com/office/powerpoint/2010/main" val="39864540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463C5CAC-9062-F658-33D3-CA542B8F4F77}"/>
              </a:ext>
            </a:extLst>
          </p:cNvPr>
          <p:cNvSpPr txBox="1">
            <a:spLocks/>
          </p:cNvSpPr>
          <p:nvPr/>
        </p:nvSpPr>
        <p:spPr>
          <a:xfrm>
            <a:off x="740727" y="757424"/>
            <a:ext cx="23246844"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IBM Plex Sans Light"/>
                <a:ea typeface="+mn-ea"/>
                <a:cs typeface="Arial"/>
                <a:sym typeface="Arial"/>
              </a:rPr>
              <a:t>watsonx Orchestrate, with </a:t>
            </a:r>
            <a:r>
              <a:rPr kumimoji="0" lang="en-US" sz="5400" b="0" i="0" u="none" strike="noStrike" kern="0" cap="none" spc="0" normalizeH="0" baseline="0" noProof="0" dirty="0">
                <a:ln>
                  <a:noFill/>
                </a:ln>
                <a:solidFill>
                  <a:srgbClr val="A56EFF"/>
                </a:solidFill>
                <a:effectLst/>
                <a:uLnTx/>
                <a:uFillTx/>
                <a:latin typeface="IBM Plex Sans Light"/>
                <a:ea typeface="+mn-ea"/>
                <a:cs typeface="Arial"/>
                <a:sym typeface="Arial"/>
              </a:rPr>
              <a:t>insights</a:t>
            </a:r>
            <a:r>
              <a:rPr kumimoji="0" lang="en-US" sz="5400" b="0" i="0" u="none" strike="noStrike" kern="0" cap="none" spc="0" normalizeH="0" baseline="0" noProof="0" dirty="0">
                <a:ln>
                  <a:noFill/>
                </a:ln>
                <a:solidFill>
                  <a:srgbClr val="000000"/>
                </a:solidFill>
                <a:effectLst/>
                <a:uLnTx/>
                <a:uFillTx/>
                <a:latin typeface="IBM Plex Sans Light"/>
                <a:ea typeface="+mn-ea"/>
                <a:cs typeface="Arial"/>
                <a:sym typeface="Arial"/>
              </a:rPr>
              <a:t>, works with your</a:t>
            </a:r>
            <a:r>
              <a:rPr kumimoji="0" lang="en-US" sz="5400" b="0" i="0" u="none" strike="noStrike" kern="0" cap="none" spc="0" normalizeH="0" baseline="0" noProof="0" dirty="0">
                <a:ln>
                  <a:noFill/>
                </a:ln>
                <a:solidFill>
                  <a:srgbClr val="0F62FE"/>
                </a:solidFill>
                <a:effectLst/>
                <a:uLnTx/>
                <a:uFillTx/>
                <a:latin typeface="IBM Plex Sans Light"/>
                <a:ea typeface="+mn-ea"/>
                <a:cs typeface="Arial"/>
                <a:sym typeface="Arial"/>
              </a:rPr>
              <a:t> procurement processes</a:t>
            </a:r>
            <a:br>
              <a:rPr kumimoji="0" lang="en-US" sz="5400" b="0" i="1" u="none" strike="noStrike" kern="0" cap="none" spc="0" normalizeH="0" baseline="0" noProof="0" dirty="0">
                <a:ln>
                  <a:noFill/>
                </a:ln>
                <a:solidFill>
                  <a:srgbClr val="000000"/>
                </a:solidFill>
                <a:effectLst/>
                <a:uLnTx/>
                <a:uFillTx/>
                <a:latin typeface="IBM Plex Sans Light"/>
                <a:ea typeface="+mn-ea"/>
                <a:cs typeface="Arial"/>
                <a:sym typeface="Arial"/>
              </a:rPr>
            </a:br>
            <a:br>
              <a:rPr kumimoji="0" lang="en-US" sz="54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54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grpSp>
        <p:nvGrpSpPr>
          <p:cNvPr id="5" name="Group 4">
            <a:extLst>
              <a:ext uri="{FF2B5EF4-FFF2-40B4-BE49-F238E27FC236}">
                <a16:creationId xmlns:a16="http://schemas.microsoft.com/office/drawing/2014/main" id="{1BD9A172-C9EE-D772-2023-D707C729ED9B}"/>
              </a:ext>
            </a:extLst>
          </p:cNvPr>
          <p:cNvGrpSpPr/>
          <p:nvPr/>
        </p:nvGrpSpPr>
        <p:grpSpPr>
          <a:xfrm>
            <a:off x="740728" y="1830041"/>
            <a:ext cx="11858318" cy="10823024"/>
            <a:chOff x="2957369" y="1158999"/>
            <a:chExt cx="5929159" cy="5411512"/>
          </a:xfrm>
        </p:grpSpPr>
        <p:grpSp>
          <p:nvGrpSpPr>
            <p:cNvPr id="20" name="Group 19">
              <a:extLst>
                <a:ext uri="{FF2B5EF4-FFF2-40B4-BE49-F238E27FC236}">
                  <a16:creationId xmlns:a16="http://schemas.microsoft.com/office/drawing/2014/main" id="{50D03574-CD44-71C8-719A-90A26750756B}"/>
                </a:ext>
              </a:extLst>
            </p:cNvPr>
            <p:cNvGrpSpPr/>
            <p:nvPr/>
          </p:nvGrpSpPr>
          <p:grpSpPr>
            <a:xfrm>
              <a:off x="2957369" y="1158999"/>
              <a:ext cx="5929159" cy="5411512"/>
              <a:chOff x="3232664" y="1175319"/>
              <a:chExt cx="5929159" cy="5411512"/>
            </a:xfrm>
          </p:grpSpPr>
          <p:graphicFrame>
            <p:nvGraphicFramePr>
              <p:cNvPr id="8" name="Chart 2">
                <a:extLst>
                  <a:ext uri="{FF2B5EF4-FFF2-40B4-BE49-F238E27FC236}">
                    <a16:creationId xmlns:a16="http://schemas.microsoft.com/office/drawing/2014/main" id="{AF6180CA-3529-EAFD-AE8A-EDCDF7D7710C}"/>
                  </a:ext>
                </a:extLst>
              </p:cNvPr>
              <p:cNvGraphicFramePr/>
              <p:nvPr/>
            </p:nvGraphicFramePr>
            <p:xfrm>
              <a:off x="3885558" y="1877323"/>
              <a:ext cx="4623371" cy="400750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phic 3">
                <a:extLst>
                  <a:ext uri="{FF2B5EF4-FFF2-40B4-BE49-F238E27FC236}">
                    <a16:creationId xmlns:a16="http://schemas.microsoft.com/office/drawing/2014/main" id="{CB07D8AD-9D50-9D14-EAA6-6CB2D4A0E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2843" y="2966675"/>
                <a:ext cx="1828800" cy="1828800"/>
              </a:xfrm>
              <a:prstGeom prst="rect">
                <a:avLst/>
              </a:prstGeom>
            </p:spPr>
          </p:pic>
          <p:graphicFrame>
            <p:nvGraphicFramePr>
              <p:cNvPr id="13" name="Chart 2">
                <a:extLst>
                  <a:ext uri="{FF2B5EF4-FFF2-40B4-BE49-F238E27FC236}">
                    <a16:creationId xmlns:a16="http://schemas.microsoft.com/office/drawing/2014/main" id="{4F628A1C-97D6-5A4F-177D-BFAA752D275F}"/>
                  </a:ext>
                </a:extLst>
              </p:cNvPr>
              <p:cNvGraphicFramePr/>
              <p:nvPr/>
            </p:nvGraphicFramePr>
            <p:xfrm>
              <a:off x="3232664" y="1175319"/>
              <a:ext cx="5929159" cy="5411512"/>
            </p:xfrm>
            <a:graphic>
              <a:graphicData uri="http://schemas.openxmlformats.org/drawingml/2006/chart">
                <c:chart xmlns:c="http://schemas.openxmlformats.org/drawingml/2006/chart" xmlns:r="http://schemas.openxmlformats.org/officeDocument/2006/relationships" r:id="rId6"/>
              </a:graphicData>
            </a:graphic>
          </p:graphicFrame>
        </p:grpSp>
        <p:sp>
          <p:nvSpPr>
            <p:cNvPr id="34" name="TextBox 33">
              <a:extLst>
                <a:ext uri="{FF2B5EF4-FFF2-40B4-BE49-F238E27FC236}">
                  <a16:creationId xmlns:a16="http://schemas.microsoft.com/office/drawing/2014/main" id="{734B1D86-3FDB-E7F0-4BEB-4686ACA7CBEE}"/>
                </a:ext>
              </a:extLst>
            </p:cNvPr>
            <p:cNvSpPr txBox="1"/>
            <p:nvPr/>
          </p:nvSpPr>
          <p:spPr>
            <a:xfrm>
              <a:off x="4865178" y="1477451"/>
              <a:ext cx="2176511"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AskProcurement</a:t>
              </a:r>
            </a:p>
          </p:txBody>
        </p:sp>
        <p:sp>
          <p:nvSpPr>
            <p:cNvPr id="36" name="TextBox 35">
              <a:extLst>
                <a:ext uri="{FF2B5EF4-FFF2-40B4-BE49-F238E27FC236}">
                  <a16:creationId xmlns:a16="http://schemas.microsoft.com/office/drawing/2014/main" id="{4538C18F-3DC2-2106-0C3A-086FE5284F3C}"/>
                </a:ext>
              </a:extLst>
            </p:cNvPr>
            <p:cNvSpPr txBox="1"/>
            <p:nvPr/>
          </p:nvSpPr>
          <p:spPr>
            <a:xfrm rot="18900000">
              <a:off x="3843913" y="2731775"/>
              <a:ext cx="187782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Contract Management</a:t>
              </a:r>
            </a:p>
          </p:txBody>
        </p:sp>
        <p:sp>
          <p:nvSpPr>
            <p:cNvPr id="37" name="TextBox 36">
              <a:extLst>
                <a:ext uri="{FF2B5EF4-FFF2-40B4-BE49-F238E27FC236}">
                  <a16:creationId xmlns:a16="http://schemas.microsoft.com/office/drawing/2014/main" id="{BBEBB1DC-2955-C5A8-753E-45C9E5059552}"/>
                </a:ext>
              </a:extLst>
            </p:cNvPr>
            <p:cNvSpPr txBox="1"/>
            <p:nvPr/>
          </p:nvSpPr>
          <p:spPr>
            <a:xfrm rot="2700000">
              <a:off x="6140308" y="2705234"/>
              <a:ext cx="1802762"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Procure to Pay</a:t>
              </a:r>
            </a:p>
          </p:txBody>
        </p:sp>
        <p:sp>
          <p:nvSpPr>
            <p:cNvPr id="38" name="TextBox 37">
              <a:extLst>
                <a:ext uri="{FF2B5EF4-FFF2-40B4-BE49-F238E27FC236}">
                  <a16:creationId xmlns:a16="http://schemas.microsoft.com/office/drawing/2014/main" id="{7EFEDF9F-2617-920D-FF8E-AEC96094A13E}"/>
                </a:ext>
              </a:extLst>
            </p:cNvPr>
            <p:cNvSpPr txBox="1"/>
            <p:nvPr/>
          </p:nvSpPr>
          <p:spPr>
            <a:xfrm>
              <a:off x="4904877" y="4897016"/>
              <a:ext cx="2034141"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Purchase Order Management</a:t>
              </a:r>
            </a:p>
          </p:txBody>
        </p:sp>
      </p:grpSp>
      <p:sp>
        <p:nvSpPr>
          <p:cNvPr id="7" name="Title 2">
            <a:extLst>
              <a:ext uri="{FF2B5EF4-FFF2-40B4-BE49-F238E27FC236}">
                <a16:creationId xmlns:a16="http://schemas.microsoft.com/office/drawing/2014/main" id="{4A28598B-41A8-41DF-1AC2-E3A47A1D1EFD}"/>
              </a:ext>
            </a:extLst>
          </p:cNvPr>
          <p:cNvSpPr txBox="1">
            <a:spLocks/>
          </p:cNvSpPr>
          <p:nvPr/>
        </p:nvSpPr>
        <p:spPr>
          <a:xfrm>
            <a:off x="13311663" y="2428438"/>
            <a:ext cx="1104944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Transforming your pain points…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9" name="Title 2">
            <a:extLst>
              <a:ext uri="{FF2B5EF4-FFF2-40B4-BE49-F238E27FC236}">
                <a16:creationId xmlns:a16="http://schemas.microsoft.com/office/drawing/2014/main" id="{BD28075F-3F5C-7FCC-1A3F-C2E87FC61AA0}"/>
              </a:ext>
            </a:extLst>
          </p:cNvPr>
          <p:cNvSpPr txBox="1">
            <a:spLocks/>
          </p:cNvSpPr>
          <p:nvPr/>
        </p:nvSpPr>
        <p:spPr>
          <a:xfrm>
            <a:off x="13311663" y="7364794"/>
            <a:ext cx="930996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r"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…into benefits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1" name="TextBox 10">
            <a:extLst>
              <a:ext uri="{FF2B5EF4-FFF2-40B4-BE49-F238E27FC236}">
                <a16:creationId xmlns:a16="http://schemas.microsoft.com/office/drawing/2014/main" id="{5F3A64BB-061C-AD54-9679-BC14FFA91F3B}"/>
              </a:ext>
            </a:extLst>
          </p:cNvPr>
          <p:cNvSpPr txBox="1"/>
          <p:nvPr/>
        </p:nvSpPr>
        <p:spPr>
          <a:xfrm>
            <a:off x="13311663" y="3501054"/>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Maverick Spending and Lack of Spend Visibility</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Manual and Inefficient Sourcing</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Supplier Risk and Performance Management</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Limited Category Management</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Disconnected Systems and Data Issues</a:t>
            </a:r>
          </a:p>
        </p:txBody>
      </p:sp>
      <p:sp>
        <p:nvSpPr>
          <p:cNvPr id="12" name="TextBox 11">
            <a:extLst>
              <a:ext uri="{FF2B5EF4-FFF2-40B4-BE49-F238E27FC236}">
                <a16:creationId xmlns:a16="http://schemas.microsoft.com/office/drawing/2014/main" id="{50D875AA-8161-26B7-71F8-74E0FF15654C}"/>
              </a:ext>
            </a:extLst>
          </p:cNvPr>
          <p:cNvSpPr txBox="1"/>
          <p:nvPr/>
        </p:nvSpPr>
        <p:spPr>
          <a:xfrm>
            <a:off x="13311663" y="8362226"/>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Improved Spend Management and Cost Savings</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Streamlined Sourcing</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Enhanced Supplier Risk Management</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Optimized Category Strategies</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End-to-End Process Visibility and Analytics</a:t>
            </a:r>
          </a:p>
        </p:txBody>
      </p:sp>
    </p:spTree>
    <p:extLst>
      <p:ext uri="{BB962C8B-B14F-4D97-AF65-F5344CB8AC3E}">
        <p14:creationId xmlns:p14="http://schemas.microsoft.com/office/powerpoint/2010/main" val="14462847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463C5CAC-9062-F658-33D3-CA542B8F4F77}"/>
              </a:ext>
            </a:extLst>
          </p:cNvPr>
          <p:cNvSpPr txBox="1">
            <a:spLocks/>
          </p:cNvSpPr>
          <p:nvPr/>
        </p:nvSpPr>
        <p:spPr>
          <a:xfrm>
            <a:off x="740727" y="757424"/>
            <a:ext cx="23246844"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IBM Plex Sans Light"/>
                <a:ea typeface="+mn-ea"/>
                <a:cs typeface="Arial"/>
                <a:sym typeface="Arial"/>
              </a:rPr>
              <a:t>watsonx Orchestrate, with </a:t>
            </a:r>
            <a:r>
              <a:rPr kumimoji="0" lang="en-US" sz="5400" b="0" i="0" u="none" strike="noStrike" kern="0" cap="none" spc="0" normalizeH="0" baseline="0" noProof="0" dirty="0">
                <a:ln>
                  <a:noFill/>
                </a:ln>
                <a:solidFill>
                  <a:srgbClr val="A56EFF"/>
                </a:solidFill>
                <a:effectLst/>
                <a:uLnTx/>
                <a:uFillTx/>
                <a:latin typeface="IBM Plex Sans Light"/>
                <a:ea typeface="+mn-ea"/>
                <a:cs typeface="Arial"/>
                <a:sym typeface="Arial"/>
              </a:rPr>
              <a:t>insights</a:t>
            </a:r>
            <a:r>
              <a:rPr kumimoji="0" lang="en-US" sz="5400" b="0" i="0" u="none" strike="noStrike" kern="0" cap="none" spc="0" normalizeH="0" baseline="0" noProof="0" dirty="0">
                <a:ln>
                  <a:noFill/>
                </a:ln>
                <a:solidFill>
                  <a:srgbClr val="000000"/>
                </a:solidFill>
                <a:effectLst/>
                <a:uLnTx/>
                <a:uFillTx/>
                <a:latin typeface="IBM Plex Sans Light"/>
                <a:ea typeface="+mn-ea"/>
                <a:cs typeface="Arial"/>
                <a:sym typeface="Arial"/>
              </a:rPr>
              <a:t>, works with your</a:t>
            </a:r>
            <a:r>
              <a:rPr kumimoji="0" lang="en-US" sz="5400" b="0" i="0" u="none" strike="noStrike" kern="0" cap="none" spc="0" normalizeH="0" baseline="0" noProof="0" dirty="0">
                <a:ln>
                  <a:noFill/>
                </a:ln>
                <a:solidFill>
                  <a:srgbClr val="0F62FE"/>
                </a:solidFill>
                <a:effectLst/>
                <a:uLnTx/>
                <a:uFillTx/>
                <a:latin typeface="IBM Plex Sans Light"/>
                <a:ea typeface="+mn-ea"/>
                <a:cs typeface="Arial"/>
                <a:sym typeface="Arial"/>
              </a:rPr>
              <a:t> sales processes</a:t>
            </a:r>
            <a:br>
              <a:rPr kumimoji="0" lang="en-US" sz="5400" b="0" i="1" u="none" strike="noStrike" kern="0" cap="none" spc="0" normalizeH="0" baseline="0" noProof="0" dirty="0">
                <a:ln>
                  <a:noFill/>
                </a:ln>
                <a:solidFill>
                  <a:srgbClr val="000000"/>
                </a:solidFill>
                <a:effectLst/>
                <a:uLnTx/>
                <a:uFillTx/>
                <a:latin typeface="IBM Plex Sans Light"/>
                <a:ea typeface="+mn-ea"/>
                <a:cs typeface="Arial"/>
                <a:sym typeface="Arial"/>
              </a:rPr>
            </a:br>
            <a:br>
              <a:rPr kumimoji="0" lang="en-US" sz="54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54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7" name="Title 2">
            <a:extLst>
              <a:ext uri="{FF2B5EF4-FFF2-40B4-BE49-F238E27FC236}">
                <a16:creationId xmlns:a16="http://schemas.microsoft.com/office/drawing/2014/main" id="{4A28598B-41A8-41DF-1AC2-E3A47A1D1EFD}"/>
              </a:ext>
            </a:extLst>
          </p:cNvPr>
          <p:cNvSpPr txBox="1">
            <a:spLocks/>
          </p:cNvSpPr>
          <p:nvPr/>
        </p:nvSpPr>
        <p:spPr>
          <a:xfrm>
            <a:off x="13311663" y="2428438"/>
            <a:ext cx="1104944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Transforming your pain points…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9" name="Title 2">
            <a:extLst>
              <a:ext uri="{FF2B5EF4-FFF2-40B4-BE49-F238E27FC236}">
                <a16:creationId xmlns:a16="http://schemas.microsoft.com/office/drawing/2014/main" id="{BD28075F-3F5C-7FCC-1A3F-C2E87FC61AA0}"/>
              </a:ext>
            </a:extLst>
          </p:cNvPr>
          <p:cNvSpPr txBox="1">
            <a:spLocks/>
          </p:cNvSpPr>
          <p:nvPr/>
        </p:nvSpPr>
        <p:spPr>
          <a:xfrm>
            <a:off x="13311663" y="7364794"/>
            <a:ext cx="930996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r"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…into benefits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1" name="TextBox 10">
            <a:extLst>
              <a:ext uri="{FF2B5EF4-FFF2-40B4-BE49-F238E27FC236}">
                <a16:creationId xmlns:a16="http://schemas.microsoft.com/office/drawing/2014/main" id="{5F3A64BB-061C-AD54-9679-BC14FFA91F3B}"/>
              </a:ext>
            </a:extLst>
          </p:cNvPr>
          <p:cNvSpPr txBox="1"/>
          <p:nvPr/>
        </p:nvSpPr>
        <p:spPr>
          <a:xfrm>
            <a:off x="13311663" y="3501054"/>
            <a:ext cx="12695272" cy="337528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Inefficient Lead Management and Follow-Ups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Disconnected Customer Data and Systems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Manual Forecasting and Pipeline Management</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Ineffective Content and Enablement Management</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Limited Insights into Customer Preferences</a:t>
            </a:r>
          </a:p>
        </p:txBody>
      </p:sp>
      <p:sp>
        <p:nvSpPr>
          <p:cNvPr id="12" name="TextBox 11">
            <a:extLst>
              <a:ext uri="{FF2B5EF4-FFF2-40B4-BE49-F238E27FC236}">
                <a16:creationId xmlns:a16="http://schemas.microsoft.com/office/drawing/2014/main" id="{50D875AA-8161-26B7-71F8-74E0FF15654C}"/>
              </a:ext>
            </a:extLst>
          </p:cNvPr>
          <p:cNvSpPr txBox="1"/>
          <p:nvPr/>
        </p:nvSpPr>
        <p:spPr>
          <a:xfrm>
            <a:off x="13311663" y="8362226"/>
            <a:ext cx="12695272" cy="337528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Streamlined Lead Nurturing and Conversion</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Unified Customer Data and 360-View</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Accurate Forecasting and Pipeline Oversight</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Personalized Sales Content Delivery</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Data Driven Insights for Targeted Sales Strategy</a:t>
            </a:r>
          </a:p>
        </p:txBody>
      </p:sp>
      <p:grpSp>
        <p:nvGrpSpPr>
          <p:cNvPr id="41" name="Group 40">
            <a:extLst>
              <a:ext uri="{FF2B5EF4-FFF2-40B4-BE49-F238E27FC236}">
                <a16:creationId xmlns:a16="http://schemas.microsoft.com/office/drawing/2014/main" id="{53ECB856-5C24-6EE7-DC53-DE576A3E7B86}"/>
              </a:ext>
            </a:extLst>
          </p:cNvPr>
          <p:cNvGrpSpPr/>
          <p:nvPr/>
        </p:nvGrpSpPr>
        <p:grpSpPr>
          <a:xfrm>
            <a:off x="1079813" y="1830040"/>
            <a:ext cx="11858318" cy="10823024"/>
            <a:chOff x="2957369" y="1158999"/>
            <a:chExt cx="5929159" cy="5411512"/>
          </a:xfrm>
        </p:grpSpPr>
        <p:grpSp>
          <p:nvGrpSpPr>
            <p:cNvPr id="42" name="Group 41">
              <a:extLst>
                <a:ext uri="{FF2B5EF4-FFF2-40B4-BE49-F238E27FC236}">
                  <a16:creationId xmlns:a16="http://schemas.microsoft.com/office/drawing/2014/main" id="{9B83901C-4CC9-1058-1D18-CED80FFBC17A}"/>
                </a:ext>
              </a:extLst>
            </p:cNvPr>
            <p:cNvGrpSpPr/>
            <p:nvPr/>
          </p:nvGrpSpPr>
          <p:grpSpPr>
            <a:xfrm>
              <a:off x="2957369" y="1158999"/>
              <a:ext cx="5929159" cy="5411512"/>
              <a:chOff x="3232664" y="1175319"/>
              <a:chExt cx="5929159" cy="5411512"/>
            </a:xfrm>
          </p:grpSpPr>
          <p:graphicFrame>
            <p:nvGraphicFramePr>
              <p:cNvPr id="47" name="Chart 2">
                <a:extLst>
                  <a:ext uri="{FF2B5EF4-FFF2-40B4-BE49-F238E27FC236}">
                    <a16:creationId xmlns:a16="http://schemas.microsoft.com/office/drawing/2014/main" id="{E9D80099-4998-F97F-9C9C-149B500E6B46}"/>
                  </a:ext>
                </a:extLst>
              </p:cNvPr>
              <p:cNvGraphicFramePr/>
              <p:nvPr/>
            </p:nvGraphicFramePr>
            <p:xfrm>
              <a:off x="3885558" y="1877323"/>
              <a:ext cx="4623371" cy="4007504"/>
            </p:xfrm>
            <a:graphic>
              <a:graphicData uri="http://schemas.openxmlformats.org/drawingml/2006/chart">
                <c:chart xmlns:c="http://schemas.openxmlformats.org/drawingml/2006/chart" xmlns:r="http://schemas.openxmlformats.org/officeDocument/2006/relationships" r:id="rId3"/>
              </a:graphicData>
            </a:graphic>
          </p:graphicFrame>
          <p:pic>
            <p:nvPicPr>
              <p:cNvPr id="48" name="Graphic 47">
                <a:extLst>
                  <a:ext uri="{FF2B5EF4-FFF2-40B4-BE49-F238E27FC236}">
                    <a16:creationId xmlns:a16="http://schemas.microsoft.com/office/drawing/2014/main" id="{A4BD8499-D521-4B4D-46C8-072C4235C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2843" y="2966675"/>
                <a:ext cx="1828800" cy="1828800"/>
              </a:xfrm>
              <a:prstGeom prst="rect">
                <a:avLst/>
              </a:prstGeom>
            </p:spPr>
          </p:pic>
          <p:graphicFrame>
            <p:nvGraphicFramePr>
              <p:cNvPr id="49" name="Chart 2">
                <a:extLst>
                  <a:ext uri="{FF2B5EF4-FFF2-40B4-BE49-F238E27FC236}">
                    <a16:creationId xmlns:a16="http://schemas.microsoft.com/office/drawing/2014/main" id="{9FBE876E-CCA7-82BD-1C13-723B53BC4B62}"/>
                  </a:ext>
                </a:extLst>
              </p:cNvPr>
              <p:cNvGraphicFramePr/>
              <p:nvPr/>
            </p:nvGraphicFramePr>
            <p:xfrm>
              <a:off x="3232664" y="1175319"/>
              <a:ext cx="5929159" cy="5411512"/>
            </p:xfrm>
            <a:graphic>
              <a:graphicData uri="http://schemas.openxmlformats.org/drawingml/2006/chart">
                <c:chart xmlns:c="http://schemas.openxmlformats.org/drawingml/2006/chart" xmlns:r="http://schemas.openxmlformats.org/officeDocument/2006/relationships" r:id="rId6"/>
              </a:graphicData>
            </a:graphic>
          </p:graphicFrame>
        </p:grpSp>
        <p:sp>
          <p:nvSpPr>
            <p:cNvPr id="43" name="TextBox 42">
              <a:extLst>
                <a:ext uri="{FF2B5EF4-FFF2-40B4-BE49-F238E27FC236}">
                  <a16:creationId xmlns:a16="http://schemas.microsoft.com/office/drawing/2014/main" id="{BD31C699-B88D-9CD7-9A0D-DD2C35FEF51F}"/>
                </a:ext>
              </a:extLst>
            </p:cNvPr>
            <p:cNvSpPr txBox="1"/>
            <p:nvPr/>
          </p:nvSpPr>
          <p:spPr>
            <a:xfrm>
              <a:off x="4849698" y="1457674"/>
              <a:ext cx="2144499"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rgbClr val="FFFFFF"/>
                  </a:solidFill>
                  <a:effectLst/>
                  <a:uLnTx/>
                  <a:uFillTx/>
                  <a:latin typeface="IBM Plex Sans Light"/>
                  <a:ea typeface="+mn-ea"/>
                  <a:cs typeface="+mn-cs"/>
                </a:rPr>
                <a:t>AskSales</a:t>
              </a:r>
              <a:endParaRPr kumimoji="0" lang="en-US" sz="40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44" name="TextBox 43">
              <a:extLst>
                <a:ext uri="{FF2B5EF4-FFF2-40B4-BE49-F238E27FC236}">
                  <a16:creationId xmlns:a16="http://schemas.microsoft.com/office/drawing/2014/main" id="{CDEBAC8E-3914-9F83-F462-0AE797B8D78F}"/>
                </a:ext>
              </a:extLst>
            </p:cNvPr>
            <p:cNvSpPr txBox="1"/>
            <p:nvPr/>
          </p:nvSpPr>
          <p:spPr>
            <a:xfrm rot="18900000">
              <a:off x="3843913" y="2577888"/>
              <a:ext cx="1877827"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Opportunity management</a:t>
              </a:r>
            </a:p>
          </p:txBody>
        </p:sp>
        <p:sp>
          <p:nvSpPr>
            <p:cNvPr id="45" name="TextBox 44">
              <a:extLst>
                <a:ext uri="{FF2B5EF4-FFF2-40B4-BE49-F238E27FC236}">
                  <a16:creationId xmlns:a16="http://schemas.microsoft.com/office/drawing/2014/main" id="{3474CBB1-47BD-DA8E-1111-77D6982410D1}"/>
                </a:ext>
              </a:extLst>
            </p:cNvPr>
            <p:cNvSpPr txBox="1"/>
            <p:nvPr/>
          </p:nvSpPr>
          <p:spPr>
            <a:xfrm rot="2700000">
              <a:off x="5939481" y="2468163"/>
              <a:ext cx="2038046"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Buyer experience</a:t>
              </a:r>
            </a:p>
          </p:txBody>
        </p:sp>
        <p:sp>
          <p:nvSpPr>
            <p:cNvPr id="46" name="TextBox 45">
              <a:extLst>
                <a:ext uri="{FF2B5EF4-FFF2-40B4-BE49-F238E27FC236}">
                  <a16:creationId xmlns:a16="http://schemas.microsoft.com/office/drawing/2014/main" id="{69164A3D-9523-73D3-6685-B970A55529BE}"/>
                </a:ext>
              </a:extLst>
            </p:cNvPr>
            <p:cNvSpPr txBox="1"/>
            <p:nvPr/>
          </p:nvSpPr>
          <p:spPr>
            <a:xfrm>
              <a:off x="5007548" y="4873091"/>
              <a:ext cx="1828800"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Lead management</a:t>
              </a:r>
            </a:p>
          </p:txBody>
        </p:sp>
      </p:grpSp>
    </p:spTree>
    <p:extLst>
      <p:ext uri="{BB962C8B-B14F-4D97-AF65-F5344CB8AC3E}">
        <p14:creationId xmlns:p14="http://schemas.microsoft.com/office/powerpoint/2010/main" val="17064499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463C5CAC-9062-F658-33D3-CA542B8F4F77}"/>
              </a:ext>
            </a:extLst>
          </p:cNvPr>
          <p:cNvSpPr txBox="1">
            <a:spLocks/>
          </p:cNvSpPr>
          <p:nvPr/>
        </p:nvSpPr>
        <p:spPr>
          <a:xfrm>
            <a:off x="740727" y="757424"/>
            <a:ext cx="23246844"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IBM Plex Sans Light"/>
                <a:ea typeface="+mn-ea"/>
                <a:cs typeface="Arial"/>
                <a:sym typeface="Arial"/>
              </a:rPr>
              <a:t>watsonx Orchestrate, with </a:t>
            </a:r>
            <a:r>
              <a:rPr kumimoji="0" lang="en-US" sz="5600" b="0" i="0" u="none" strike="noStrike" kern="0" cap="none" spc="0" normalizeH="0" baseline="0" noProof="0" dirty="0">
                <a:ln>
                  <a:noFill/>
                </a:ln>
                <a:solidFill>
                  <a:srgbClr val="A56EFF"/>
                </a:solidFill>
                <a:effectLst/>
                <a:uLnTx/>
                <a:uFillTx/>
                <a:latin typeface="IBM Plex Sans Light"/>
                <a:ea typeface="+mn-ea"/>
                <a:cs typeface="Arial"/>
                <a:sym typeface="Arial"/>
              </a:rPr>
              <a:t>insights</a:t>
            </a:r>
            <a:r>
              <a:rPr kumimoji="0" lang="en-US" sz="5600" b="0" i="0" u="none" strike="noStrike" kern="0" cap="none" spc="0" normalizeH="0" baseline="0" noProof="0" dirty="0">
                <a:ln>
                  <a:noFill/>
                </a:ln>
                <a:solidFill>
                  <a:srgbClr val="000000"/>
                </a:solidFill>
                <a:effectLst/>
                <a:uLnTx/>
                <a:uFillTx/>
                <a:latin typeface="IBM Plex Sans Light"/>
                <a:ea typeface="+mn-ea"/>
                <a:cs typeface="Arial"/>
                <a:sym typeface="Arial"/>
              </a:rPr>
              <a:t>, works with your</a:t>
            </a:r>
            <a:r>
              <a:rPr kumimoji="0" lang="en-US" sz="5600" b="0" i="0" u="none" strike="noStrike" kern="0" cap="none" spc="0" normalizeH="0" baseline="0" noProof="0" dirty="0">
                <a:ln>
                  <a:noFill/>
                </a:ln>
                <a:solidFill>
                  <a:srgbClr val="0F62FE"/>
                </a:solidFill>
                <a:effectLst/>
                <a:uLnTx/>
                <a:uFillTx/>
                <a:latin typeface="IBM Plex Sans Light"/>
                <a:ea typeface="+mn-ea"/>
                <a:cs typeface="Arial"/>
                <a:sym typeface="Arial"/>
              </a:rPr>
              <a:t> supplier processes</a:t>
            </a:r>
            <a:br>
              <a:rPr kumimoji="0" lang="en-US" sz="5600" b="0" i="1" u="none" strike="noStrike" kern="0" cap="none" spc="0" normalizeH="0" baseline="0" noProof="0" dirty="0">
                <a:ln>
                  <a:noFill/>
                </a:ln>
                <a:solidFill>
                  <a:srgbClr val="000000"/>
                </a:solidFill>
                <a:effectLst/>
                <a:uLnTx/>
                <a:uFillTx/>
                <a:latin typeface="IBM Plex Sans Light"/>
                <a:ea typeface="+mn-ea"/>
                <a:cs typeface="Arial"/>
                <a:sym typeface="Arial"/>
              </a:rPr>
            </a:br>
            <a:br>
              <a:rPr kumimoji="0" lang="en-US" sz="56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5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grpSp>
        <p:nvGrpSpPr>
          <p:cNvPr id="5" name="Group 4">
            <a:extLst>
              <a:ext uri="{FF2B5EF4-FFF2-40B4-BE49-F238E27FC236}">
                <a16:creationId xmlns:a16="http://schemas.microsoft.com/office/drawing/2014/main" id="{1BD9A172-C9EE-D772-2023-D707C729ED9B}"/>
              </a:ext>
            </a:extLst>
          </p:cNvPr>
          <p:cNvGrpSpPr/>
          <p:nvPr/>
        </p:nvGrpSpPr>
        <p:grpSpPr>
          <a:xfrm>
            <a:off x="740728" y="1830040"/>
            <a:ext cx="11858318" cy="10823024"/>
            <a:chOff x="2957369" y="1158999"/>
            <a:chExt cx="5929159" cy="5411512"/>
          </a:xfrm>
        </p:grpSpPr>
        <p:grpSp>
          <p:nvGrpSpPr>
            <p:cNvPr id="20" name="Group 19">
              <a:extLst>
                <a:ext uri="{FF2B5EF4-FFF2-40B4-BE49-F238E27FC236}">
                  <a16:creationId xmlns:a16="http://schemas.microsoft.com/office/drawing/2014/main" id="{50D03574-CD44-71C8-719A-90A26750756B}"/>
                </a:ext>
              </a:extLst>
            </p:cNvPr>
            <p:cNvGrpSpPr/>
            <p:nvPr/>
          </p:nvGrpSpPr>
          <p:grpSpPr>
            <a:xfrm>
              <a:off x="2957369" y="1158999"/>
              <a:ext cx="5929159" cy="5411512"/>
              <a:chOff x="3232664" y="1175319"/>
              <a:chExt cx="5929159" cy="5411512"/>
            </a:xfrm>
          </p:grpSpPr>
          <p:graphicFrame>
            <p:nvGraphicFramePr>
              <p:cNvPr id="8" name="Chart 2">
                <a:extLst>
                  <a:ext uri="{FF2B5EF4-FFF2-40B4-BE49-F238E27FC236}">
                    <a16:creationId xmlns:a16="http://schemas.microsoft.com/office/drawing/2014/main" id="{AF6180CA-3529-EAFD-AE8A-EDCDF7D7710C}"/>
                  </a:ext>
                </a:extLst>
              </p:cNvPr>
              <p:cNvGraphicFramePr/>
              <p:nvPr/>
            </p:nvGraphicFramePr>
            <p:xfrm>
              <a:off x="3885558" y="1877323"/>
              <a:ext cx="4623371" cy="400750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phic 3">
                <a:extLst>
                  <a:ext uri="{FF2B5EF4-FFF2-40B4-BE49-F238E27FC236}">
                    <a16:creationId xmlns:a16="http://schemas.microsoft.com/office/drawing/2014/main" id="{CB07D8AD-9D50-9D14-EAA6-6CB2D4A0E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2843" y="2966675"/>
                <a:ext cx="1828800" cy="1828800"/>
              </a:xfrm>
              <a:prstGeom prst="rect">
                <a:avLst/>
              </a:prstGeom>
            </p:spPr>
          </p:pic>
          <p:graphicFrame>
            <p:nvGraphicFramePr>
              <p:cNvPr id="13" name="Chart 2">
                <a:extLst>
                  <a:ext uri="{FF2B5EF4-FFF2-40B4-BE49-F238E27FC236}">
                    <a16:creationId xmlns:a16="http://schemas.microsoft.com/office/drawing/2014/main" id="{4F628A1C-97D6-5A4F-177D-BFAA752D275F}"/>
                  </a:ext>
                </a:extLst>
              </p:cNvPr>
              <p:cNvGraphicFramePr/>
              <p:nvPr/>
            </p:nvGraphicFramePr>
            <p:xfrm>
              <a:off x="3232664" y="1175319"/>
              <a:ext cx="5929159" cy="5411512"/>
            </p:xfrm>
            <a:graphic>
              <a:graphicData uri="http://schemas.openxmlformats.org/drawingml/2006/chart">
                <c:chart xmlns:c="http://schemas.openxmlformats.org/drawingml/2006/chart" xmlns:r="http://schemas.openxmlformats.org/officeDocument/2006/relationships" r:id="rId6"/>
              </a:graphicData>
            </a:graphic>
          </p:graphicFrame>
        </p:grpSp>
        <p:sp>
          <p:nvSpPr>
            <p:cNvPr id="34" name="TextBox 33">
              <a:extLst>
                <a:ext uri="{FF2B5EF4-FFF2-40B4-BE49-F238E27FC236}">
                  <a16:creationId xmlns:a16="http://schemas.microsoft.com/office/drawing/2014/main" id="{734B1D86-3FDB-E7F0-4BEB-4686ACA7CBEE}"/>
                </a:ext>
              </a:extLst>
            </p:cNvPr>
            <p:cNvSpPr txBox="1"/>
            <p:nvPr/>
          </p:nvSpPr>
          <p:spPr>
            <a:xfrm>
              <a:off x="4849698" y="1457674"/>
              <a:ext cx="2144499" cy="4308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AskSupplyChain</a:t>
              </a:r>
            </a:p>
          </p:txBody>
        </p:sp>
        <p:sp>
          <p:nvSpPr>
            <p:cNvPr id="36" name="TextBox 35">
              <a:extLst>
                <a:ext uri="{FF2B5EF4-FFF2-40B4-BE49-F238E27FC236}">
                  <a16:creationId xmlns:a16="http://schemas.microsoft.com/office/drawing/2014/main" id="{4538C18F-3DC2-2106-0C3A-086FE5284F3C}"/>
                </a:ext>
              </a:extLst>
            </p:cNvPr>
            <p:cNvSpPr txBox="1"/>
            <p:nvPr/>
          </p:nvSpPr>
          <p:spPr>
            <a:xfrm rot="18900000">
              <a:off x="3843913" y="2577887"/>
              <a:ext cx="187782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Sourcing Support</a:t>
              </a:r>
            </a:p>
          </p:txBody>
        </p:sp>
        <p:sp>
          <p:nvSpPr>
            <p:cNvPr id="37" name="TextBox 36">
              <a:extLst>
                <a:ext uri="{FF2B5EF4-FFF2-40B4-BE49-F238E27FC236}">
                  <a16:creationId xmlns:a16="http://schemas.microsoft.com/office/drawing/2014/main" id="{BBEBB1DC-2955-C5A8-753E-45C9E5059552}"/>
                </a:ext>
              </a:extLst>
            </p:cNvPr>
            <p:cNvSpPr txBox="1"/>
            <p:nvPr/>
          </p:nvSpPr>
          <p:spPr>
            <a:xfrm rot="2700000">
              <a:off x="6140308" y="2705235"/>
              <a:ext cx="1802762"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Supplier Management</a:t>
              </a:r>
            </a:p>
          </p:txBody>
        </p:sp>
        <p:sp>
          <p:nvSpPr>
            <p:cNvPr id="38" name="TextBox 37">
              <a:extLst>
                <a:ext uri="{FF2B5EF4-FFF2-40B4-BE49-F238E27FC236}">
                  <a16:creationId xmlns:a16="http://schemas.microsoft.com/office/drawing/2014/main" id="{7EFEDF9F-2617-920D-FF8E-AEC96094A13E}"/>
                </a:ext>
              </a:extLst>
            </p:cNvPr>
            <p:cNvSpPr txBox="1"/>
            <p:nvPr/>
          </p:nvSpPr>
          <p:spPr>
            <a:xfrm>
              <a:off x="5007548" y="4873091"/>
              <a:ext cx="1828800"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IBM Plex Sans Light"/>
                  <a:ea typeface="+mn-ea"/>
                  <a:cs typeface="+mn-cs"/>
                </a:rPr>
                <a:t>Sustainability/ Compliance</a:t>
              </a:r>
            </a:p>
          </p:txBody>
        </p:sp>
      </p:grpSp>
      <p:sp>
        <p:nvSpPr>
          <p:cNvPr id="7" name="Title 2">
            <a:extLst>
              <a:ext uri="{FF2B5EF4-FFF2-40B4-BE49-F238E27FC236}">
                <a16:creationId xmlns:a16="http://schemas.microsoft.com/office/drawing/2014/main" id="{4A28598B-41A8-41DF-1AC2-E3A47A1D1EFD}"/>
              </a:ext>
            </a:extLst>
          </p:cNvPr>
          <p:cNvSpPr txBox="1">
            <a:spLocks/>
          </p:cNvSpPr>
          <p:nvPr/>
        </p:nvSpPr>
        <p:spPr>
          <a:xfrm>
            <a:off x="13311663" y="2428438"/>
            <a:ext cx="1104944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l"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Transforming your pain points…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9" name="Title 2">
            <a:extLst>
              <a:ext uri="{FF2B5EF4-FFF2-40B4-BE49-F238E27FC236}">
                <a16:creationId xmlns:a16="http://schemas.microsoft.com/office/drawing/2014/main" id="{BD28075F-3F5C-7FCC-1A3F-C2E87FC61AA0}"/>
              </a:ext>
            </a:extLst>
          </p:cNvPr>
          <p:cNvSpPr txBox="1">
            <a:spLocks/>
          </p:cNvSpPr>
          <p:nvPr/>
        </p:nvSpPr>
        <p:spPr>
          <a:xfrm>
            <a:off x="13311663" y="7364794"/>
            <a:ext cx="9309960" cy="21452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marL="0" marR="0" lvl="0" indent="0" algn="r" defTabSz="914218" rtl="0" eaLnBrk="1" fontAlgn="base" latinLnBrk="0" hangingPunct="1">
              <a:lnSpc>
                <a:spcPct val="9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n-ea"/>
                <a:cs typeface="Arial"/>
                <a:sym typeface="Arial"/>
              </a:rPr>
              <a:t>…into benefits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1" name="TextBox 10">
            <a:extLst>
              <a:ext uri="{FF2B5EF4-FFF2-40B4-BE49-F238E27FC236}">
                <a16:creationId xmlns:a16="http://schemas.microsoft.com/office/drawing/2014/main" id="{5F3A64BB-061C-AD54-9679-BC14FFA91F3B}"/>
              </a:ext>
            </a:extLst>
          </p:cNvPr>
          <p:cNvSpPr txBox="1"/>
          <p:nvPr/>
        </p:nvSpPr>
        <p:spPr>
          <a:xfrm>
            <a:off x="13311663" y="3501054"/>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Lack of End-to-End Supply Chain Visibility</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Inefficient Inventory Management</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Manual Order Management Processes</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Disruptions in Global Supply Chain</a:t>
            </a:r>
          </a:p>
          <a:p>
            <a:pPr marL="571500" marR="0" lvl="0" indent="-571500" algn="l" defTabSz="1371326" rtl="0" eaLnBrk="1" fontAlgn="auto" latinLnBrk="0" hangingPunct="1">
              <a:lnSpc>
                <a:spcPct val="100000"/>
              </a:lnSpc>
              <a:spcBef>
                <a:spcPts val="450"/>
              </a:spcBef>
              <a:spcAft>
                <a:spcPts val="450"/>
              </a:spcAft>
              <a:buClr>
                <a:srgbClr val="FF000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Limited Sustainability and Footprint Tracking</a:t>
            </a:r>
          </a:p>
        </p:txBody>
      </p:sp>
      <p:sp>
        <p:nvSpPr>
          <p:cNvPr id="12" name="TextBox 11">
            <a:extLst>
              <a:ext uri="{FF2B5EF4-FFF2-40B4-BE49-F238E27FC236}">
                <a16:creationId xmlns:a16="http://schemas.microsoft.com/office/drawing/2014/main" id="{50D875AA-8161-26B7-71F8-74E0FF15654C}"/>
              </a:ext>
            </a:extLst>
          </p:cNvPr>
          <p:cNvSpPr txBox="1"/>
          <p:nvPr/>
        </p:nvSpPr>
        <p:spPr>
          <a:xfrm>
            <a:off x="13311663" y="8362226"/>
            <a:ext cx="12695272" cy="33752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Real-time Supply Chain Insights</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Optimized Inventory Levels</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Automated Order Processing and Fulfillment</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Improved Resilience and Risk Mitigation</a:t>
            </a:r>
          </a:p>
          <a:p>
            <a:pPr marL="571500" marR="0" lvl="0" indent="-571500" algn="l" defTabSz="1371326" rtl="0" eaLnBrk="1" fontAlgn="auto" latinLnBrk="0" hangingPunct="1">
              <a:lnSpc>
                <a:spcPct val="100000"/>
              </a:lnSpc>
              <a:spcBef>
                <a:spcPts val="450"/>
              </a:spcBef>
              <a:spcAft>
                <a:spcPts val="450"/>
              </a:spcAft>
              <a:buClr>
                <a:srgbClr val="00B050"/>
              </a:buClr>
              <a:buSzTx/>
              <a:buFont typeface="IBM Plex Sans" panose="020B0503050203000203" pitchFamily="34" charset="0"/>
              <a:buChar char="-"/>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Enhanced Sustainability Tracking</a:t>
            </a:r>
          </a:p>
        </p:txBody>
      </p:sp>
    </p:spTree>
    <p:extLst>
      <p:ext uri="{BB962C8B-B14F-4D97-AF65-F5344CB8AC3E}">
        <p14:creationId xmlns:p14="http://schemas.microsoft.com/office/powerpoint/2010/main" val="40070757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Vertical quarter slide background in blue 10 ">
            <a:extLst>
              <a:ext uri="{FF2B5EF4-FFF2-40B4-BE49-F238E27FC236}">
                <a16:creationId xmlns:a16="http://schemas.microsoft.com/office/drawing/2014/main" id="{AB57352D-3678-A7CA-0209-59A013F370C1}"/>
              </a:ext>
            </a:extLst>
          </p:cNvPr>
          <p:cNvSpPr/>
          <p:nvPr/>
        </p:nvSpPr>
        <p:spPr bwMode="auto">
          <a:xfrm>
            <a:off x="0" y="0"/>
            <a:ext cx="6096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AEC4870F-2BCD-D032-E9C3-B54F5E7578F6}"/>
              </a:ext>
            </a:extLst>
          </p:cNvPr>
          <p:cNvSpPr>
            <a:spLocks noGrp="1"/>
          </p:cNvSpPr>
          <p:nvPr>
            <p:ph type="title"/>
          </p:nvPr>
        </p:nvSpPr>
        <p:spPr>
          <a:xfrm>
            <a:off x="576072" y="385199"/>
            <a:ext cx="4949825" cy="2826923"/>
          </a:xfrm>
        </p:spPr>
        <p:txBody>
          <a:bodyPr/>
          <a:lstStyle/>
          <a:p>
            <a:pPr>
              <a:lnSpc>
                <a:spcPct val="100000"/>
              </a:lnSpc>
            </a:pPr>
            <a:r>
              <a:rPr lang="en-GB" dirty="0"/>
              <a:t>AI assistants are </a:t>
            </a:r>
            <a:r>
              <a:rPr lang="en-GB" i="1" dirty="0">
                <a:solidFill>
                  <a:schemeClr val="accent1"/>
                </a:solidFill>
                <a:latin typeface="IBM Plex Sans Light" panose="020B0403050203000203" pitchFamily="34" charset="0"/>
              </a:rPr>
              <a:t>more</a:t>
            </a:r>
            <a:r>
              <a:rPr lang="en-GB" dirty="0">
                <a:solidFill>
                  <a:schemeClr val="tx1"/>
                </a:solidFill>
              </a:rPr>
              <a:t> than a bot </a:t>
            </a:r>
            <a:br>
              <a:rPr lang="en-GB" dirty="0">
                <a:solidFill>
                  <a:schemeClr val="tx1"/>
                </a:solidFill>
              </a:rPr>
            </a:br>
            <a:r>
              <a:rPr lang="en-GB" dirty="0">
                <a:solidFill>
                  <a:schemeClr val="tx1"/>
                </a:solidFill>
              </a:rPr>
              <a:t>or co-pilot</a:t>
            </a:r>
            <a:endParaRPr lang="en-US" dirty="0">
              <a:solidFill>
                <a:srgbClr val="000000"/>
              </a:solidFill>
              <a:effectLst/>
            </a:endParaRPr>
          </a:p>
        </p:txBody>
      </p:sp>
      <p:sp>
        <p:nvSpPr>
          <p:cNvPr id="6" name="TextBox 5">
            <a:extLst>
              <a:ext uri="{FF2B5EF4-FFF2-40B4-BE49-F238E27FC236}">
                <a16:creationId xmlns:a16="http://schemas.microsoft.com/office/drawing/2014/main" id="{EC25CFAD-F32D-CE97-723F-878FC1E1AF84}"/>
              </a:ext>
            </a:extLst>
          </p:cNvPr>
          <p:cNvSpPr txBox="1"/>
          <p:nvPr/>
        </p:nvSpPr>
        <p:spPr>
          <a:xfrm>
            <a:off x="28727400" y="3860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cxnSp>
        <p:nvCxnSpPr>
          <p:cNvPr id="12" name="Straight Connector 11">
            <a:extLst>
              <a:ext uri="{FF2B5EF4-FFF2-40B4-BE49-F238E27FC236}">
                <a16:creationId xmlns:a16="http://schemas.microsoft.com/office/drawing/2014/main" id="{5AD30732-3BD9-E714-F0DA-228B119C538E}"/>
              </a:ext>
            </a:extLst>
          </p:cNvPr>
          <p:cNvCxnSpPr>
            <a:cxnSpLocks/>
          </p:cNvCxnSpPr>
          <p:nvPr/>
        </p:nvCxnSpPr>
        <p:spPr bwMode="auto">
          <a:xfrm>
            <a:off x="12193588" y="782426"/>
            <a:ext cx="0" cy="12115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4">
            <a:extLst>
              <a:ext uri="{FF2B5EF4-FFF2-40B4-BE49-F238E27FC236}">
                <a16:creationId xmlns:a16="http://schemas.microsoft.com/office/drawing/2014/main" id="{D2B85D17-404E-85BF-1462-005713F6CCE4}"/>
              </a:ext>
            </a:extLst>
          </p:cNvPr>
          <p:cNvSpPr txBox="1">
            <a:spLocks/>
          </p:cNvSpPr>
          <p:nvPr/>
        </p:nvSpPr>
        <p:spPr>
          <a:xfrm>
            <a:off x="6469735" y="708182"/>
            <a:ext cx="5621458" cy="1161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Intelligent interactions</a:t>
            </a:r>
          </a:p>
        </p:txBody>
      </p:sp>
      <p:sp>
        <p:nvSpPr>
          <p:cNvPr id="15" name="Text Placeholder 4">
            <a:extLst>
              <a:ext uri="{FF2B5EF4-FFF2-40B4-BE49-F238E27FC236}">
                <a16:creationId xmlns:a16="http://schemas.microsoft.com/office/drawing/2014/main" id="{EE8CAA0C-3C9F-2E6F-BFE4-7F8B9001FCC0}"/>
              </a:ext>
            </a:extLst>
          </p:cNvPr>
          <p:cNvSpPr txBox="1">
            <a:spLocks/>
          </p:cNvSpPr>
          <p:nvPr/>
        </p:nvSpPr>
        <p:spPr>
          <a:xfrm>
            <a:off x="12595754" y="708182"/>
            <a:ext cx="4951413" cy="1161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Expanding expertise</a:t>
            </a: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cxnSp>
        <p:nvCxnSpPr>
          <p:cNvPr id="16" name="Straight Connector 15">
            <a:extLst>
              <a:ext uri="{FF2B5EF4-FFF2-40B4-BE49-F238E27FC236}">
                <a16:creationId xmlns:a16="http://schemas.microsoft.com/office/drawing/2014/main" id="{66FE4A50-4420-0B50-2D42-3CC1CDDEA9AA}"/>
              </a:ext>
            </a:extLst>
          </p:cNvPr>
          <p:cNvCxnSpPr>
            <a:cxnSpLocks/>
          </p:cNvCxnSpPr>
          <p:nvPr/>
        </p:nvCxnSpPr>
        <p:spPr bwMode="auto">
          <a:xfrm>
            <a:off x="18290382" y="782426"/>
            <a:ext cx="0" cy="12115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4">
            <a:extLst>
              <a:ext uri="{FF2B5EF4-FFF2-40B4-BE49-F238E27FC236}">
                <a16:creationId xmlns:a16="http://schemas.microsoft.com/office/drawing/2014/main" id="{80D36895-96B5-09D9-8037-C66AA910C537}"/>
              </a:ext>
            </a:extLst>
          </p:cNvPr>
          <p:cNvSpPr txBox="1">
            <a:spLocks/>
          </p:cNvSpPr>
          <p:nvPr/>
        </p:nvSpPr>
        <p:spPr>
          <a:xfrm>
            <a:off x="18494133" y="708181"/>
            <a:ext cx="5715985" cy="1161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Accelerate time to value</a:t>
            </a: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pic>
        <p:nvPicPr>
          <p:cNvPr id="19" name="Picture 18">
            <a:extLst>
              <a:ext uri="{FF2B5EF4-FFF2-40B4-BE49-F238E27FC236}">
                <a16:creationId xmlns:a16="http://schemas.microsoft.com/office/drawing/2014/main" id="{FFD85789-0B7F-30D1-49A6-68B1A201A297}"/>
              </a:ext>
            </a:extLst>
          </p:cNvPr>
          <p:cNvPicPr>
            <a:picLocks noChangeAspect="1"/>
          </p:cNvPicPr>
          <p:nvPr/>
        </p:nvPicPr>
        <p:blipFill>
          <a:blip r:embed="rId3"/>
          <a:srcRect/>
          <a:stretch/>
        </p:blipFill>
        <p:spPr>
          <a:xfrm>
            <a:off x="6591685" y="9892004"/>
            <a:ext cx="914400" cy="914400"/>
          </a:xfrm>
          <a:prstGeom prst="rect">
            <a:avLst/>
          </a:prstGeom>
        </p:spPr>
      </p:pic>
      <p:sp>
        <p:nvSpPr>
          <p:cNvPr id="21" name="TextBox 20">
            <a:extLst>
              <a:ext uri="{FF2B5EF4-FFF2-40B4-BE49-F238E27FC236}">
                <a16:creationId xmlns:a16="http://schemas.microsoft.com/office/drawing/2014/main" id="{31B61441-B92F-FC30-0D31-DCACC0AAE7D7}"/>
              </a:ext>
            </a:extLst>
          </p:cNvPr>
          <p:cNvSpPr txBox="1"/>
          <p:nvPr/>
        </p:nvSpPr>
        <p:spPr>
          <a:xfrm>
            <a:off x="6591685" y="11158101"/>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Hand-holds users</a:t>
            </a:r>
          </a:p>
          <a:p>
            <a:pPr marL="0" marR="0" lvl="0" indent="0" algn="l" defTabSz="914621" rtl="0" eaLnBrk="1" fontAlgn="auto" latinLnBrk="0" hangingPunct="1">
              <a:lnSpc>
                <a:spcPct val="100000"/>
              </a:lnSpc>
              <a:spcBef>
                <a:spcPts val="0"/>
              </a:spcBef>
              <a:spcAft>
                <a:spcPts val="0"/>
              </a:spcAft>
              <a:buClrTx/>
              <a:buSzTx/>
              <a:buFontTx/>
              <a:buNone/>
              <a:tabLst/>
              <a:defRPr/>
            </a:pPr>
            <a:r>
              <a:rPr lang="en-US" sz="2800" kern="0" dirty="0">
                <a:solidFill>
                  <a:srgbClr val="000000"/>
                </a:solidFill>
                <a:latin typeface="IBM Plex Sans Light" panose="020B0403050203000203" pitchFamily="34" charset="0"/>
                <a:ea typeface="IBM Plex Sans" charset="0"/>
                <a:cs typeface="IBM Plex Sans" charset="0"/>
                <a:sym typeface="IBM Plex Sans Light"/>
              </a:rPr>
              <a:t>Uses Gen AI to guide </a:t>
            </a: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users through new to tasks and adhere to processes</a:t>
            </a:r>
          </a:p>
        </p:txBody>
      </p:sp>
      <p:pic>
        <p:nvPicPr>
          <p:cNvPr id="23" name="Picture 22">
            <a:extLst>
              <a:ext uri="{FF2B5EF4-FFF2-40B4-BE49-F238E27FC236}">
                <a16:creationId xmlns:a16="http://schemas.microsoft.com/office/drawing/2014/main" id="{98158958-6C62-1724-A6FF-93D9F1435C23}"/>
              </a:ext>
            </a:extLst>
          </p:cNvPr>
          <p:cNvPicPr>
            <a:picLocks noChangeAspect="1"/>
          </p:cNvPicPr>
          <p:nvPr/>
        </p:nvPicPr>
        <p:blipFill>
          <a:blip r:embed="rId4"/>
          <a:stretch>
            <a:fillRect/>
          </a:stretch>
        </p:blipFill>
        <p:spPr>
          <a:xfrm>
            <a:off x="12694311" y="5919015"/>
            <a:ext cx="914400" cy="914400"/>
          </a:xfrm>
          <a:prstGeom prst="rect">
            <a:avLst/>
          </a:prstGeom>
        </p:spPr>
      </p:pic>
      <p:sp>
        <p:nvSpPr>
          <p:cNvPr id="25" name="TextBox 24">
            <a:extLst>
              <a:ext uri="{FF2B5EF4-FFF2-40B4-BE49-F238E27FC236}">
                <a16:creationId xmlns:a16="http://schemas.microsoft.com/office/drawing/2014/main" id="{69BFC563-DD82-3DE2-550E-77CAFD898DC6}"/>
              </a:ext>
            </a:extLst>
          </p:cNvPr>
          <p:cNvSpPr txBox="1"/>
          <p:nvPr/>
        </p:nvSpPr>
        <p:spPr>
          <a:xfrm>
            <a:off x="12694311" y="7185112"/>
            <a:ext cx="5486400" cy="2349361"/>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Skills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Orchestrates 1000s of prebuilt skills. Easily discover and train new skills from existing automations</a:t>
            </a:r>
          </a:p>
        </p:txBody>
      </p:sp>
      <p:pic>
        <p:nvPicPr>
          <p:cNvPr id="31" name="Picture 30">
            <a:extLst>
              <a:ext uri="{FF2B5EF4-FFF2-40B4-BE49-F238E27FC236}">
                <a16:creationId xmlns:a16="http://schemas.microsoft.com/office/drawing/2014/main" id="{36357E41-66B3-8AB9-09A6-0F52689A4B03}"/>
              </a:ext>
            </a:extLst>
          </p:cNvPr>
          <p:cNvPicPr>
            <a:picLocks noChangeAspect="1"/>
          </p:cNvPicPr>
          <p:nvPr/>
        </p:nvPicPr>
        <p:blipFill>
          <a:blip r:embed="rId5"/>
          <a:srcRect/>
          <a:stretch/>
        </p:blipFill>
        <p:spPr>
          <a:xfrm>
            <a:off x="6591685" y="5919015"/>
            <a:ext cx="914400" cy="914400"/>
          </a:xfrm>
          <a:prstGeom prst="rect">
            <a:avLst/>
          </a:prstGeom>
        </p:spPr>
      </p:pic>
      <p:sp>
        <p:nvSpPr>
          <p:cNvPr id="33" name="TextBox 32">
            <a:extLst>
              <a:ext uri="{FF2B5EF4-FFF2-40B4-BE49-F238E27FC236}">
                <a16:creationId xmlns:a16="http://schemas.microsoft.com/office/drawing/2014/main" id="{1A394549-2B42-DF89-04CC-A1E118DB93B2}"/>
              </a:ext>
            </a:extLst>
          </p:cNvPr>
          <p:cNvSpPr txBox="1"/>
          <p:nvPr/>
        </p:nvSpPr>
        <p:spPr>
          <a:xfrm>
            <a:off x="6591685" y="7185112"/>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Context aware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Delivers contextualized experiences every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step of the way</a:t>
            </a:r>
          </a:p>
        </p:txBody>
      </p:sp>
      <p:pic>
        <p:nvPicPr>
          <p:cNvPr id="36" name="Picture 35">
            <a:extLst>
              <a:ext uri="{FF2B5EF4-FFF2-40B4-BE49-F238E27FC236}">
                <a16:creationId xmlns:a16="http://schemas.microsoft.com/office/drawing/2014/main" id="{27352562-0045-0E1E-64E1-0583981C0082}"/>
              </a:ext>
            </a:extLst>
          </p:cNvPr>
          <p:cNvPicPr>
            <a:picLocks noChangeAspect="1"/>
          </p:cNvPicPr>
          <p:nvPr/>
        </p:nvPicPr>
        <p:blipFill>
          <a:blip r:embed="rId6"/>
          <a:stretch>
            <a:fillRect/>
          </a:stretch>
        </p:blipFill>
        <p:spPr>
          <a:xfrm>
            <a:off x="18796937" y="9892004"/>
            <a:ext cx="944880" cy="914400"/>
          </a:xfrm>
          <a:prstGeom prst="rect">
            <a:avLst/>
          </a:prstGeom>
        </p:spPr>
      </p:pic>
      <p:sp>
        <p:nvSpPr>
          <p:cNvPr id="37" name="TextBox 36">
            <a:extLst>
              <a:ext uri="{FF2B5EF4-FFF2-40B4-BE49-F238E27FC236}">
                <a16:creationId xmlns:a16="http://schemas.microsoft.com/office/drawing/2014/main" id="{133B9ECC-CFD6-047C-FDAE-ECB2C16CBB3E}"/>
              </a:ext>
            </a:extLst>
          </p:cNvPr>
          <p:cNvSpPr txBox="1"/>
          <p:nvPr/>
        </p:nvSpPr>
        <p:spPr>
          <a:xfrm>
            <a:off x="18796937" y="11158101"/>
            <a:ext cx="4891198"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Skill training</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Use generative AI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to accelerate training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and enhance skills </a:t>
            </a:r>
          </a:p>
        </p:txBody>
      </p:sp>
      <p:sp>
        <p:nvSpPr>
          <p:cNvPr id="39" name="TextBox 38">
            <a:extLst>
              <a:ext uri="{FF2B5EF4-FFF2-40B4-BE49-F238E27FC236}">
                <a16:creationId xmlns:a16="http://schemas.microsoft.com/office/drawing/2014/main" id="{D79D6BCD-E758-5DCC-8BAE-E4242797374D}"/>
              </a:ext>
            </a:extLst>
          </p:cNvPr>
          <p:cNvSpPr txBox="1"/>
          <p:nvPr/>
        </p:nvSpPr>
        <p:spPr>
          <a:xfrm>
            <a:off x="12694311" y="3212123"/>
            <a:ext cx="4976863"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Dynamic Sequencing</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Manages skill execution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in sequence for users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to multi-task</a:t>
            </a:r>
          </a:p>
        </p:txBody>
      </p:sp>
      <p:pic>
        <p:nvPicPr>
          <p:cNvPr id="40" name="Picture 39">
            <a:extLst>
              <a:ext uri="{FF2B5EF4-FFF2-40B4-BE49-F238E27FC236}">
                <a16:creationId xmlns:a16="http://schemas.microsoft.com/office/drawing/2014/main" id="{3BB65865-42C1-7055-0FDA-5FA7F85EDB44}"/>
              </a:ext>
            </a:extLst>
          </p:cNvPr>
          <p:cNvPicPr>
            <a:picLocks noChangeAspect="1"/>
          </p:cNvPicPr>
          <p:nvPr/>
        </p:nvPicPr>
        <p:blipFill>
          <a:blip r:embed="rId7"/>
          <a:stretch>
            <a:fillRect/>
          </a:stretch>
        </p:blipFill>
        <p:spPr>
          <a:xfrm>
            <a:off x="12694311" y="1946026"/>
            <a:ext cx="914400" cy="914400"/>
          </a:xfrm>
          <a:prstGeom prst="rect">
            <a:avLst/>
          </a:prstGeom>
        </p:spPr>
      </p:pic>
      <p:sp>
        <p:nvSpPr>
          <p:cNvPr id="42" name="TextBox 41">
            <a:extLst>
              <a:ext uri="{FF2B5EF4-FFF2-40B4-BE49-F238E27FC236}">
                <a16:creationId xmlns:a16="http://schemas.microsoft.com/office/drawing/2014/main" id="{717FB49D-F2FE-680D-DD8E-3BE94D26E7E4}"/>
              </a:ext>
            </a:extLst>
          </p:cNvPr>
          <p:cNvSpPr txBox="1"/>
          <p:nvPr/>
        </p:nvSpPr>
        <p:spPr>
          <a:xfrm>
            <a:off x="6591685" y="3212123"/>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Conversational</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Let Gen AI handle complex conversations and fulfill tasks for the user</a:t>
            </a:r>
          </a:p>
        </p:txBody>
      </p:sp>
      <p:pic>
        <p:nvPicPr>
          <p:cNvPr id="43" name="Picture 42">
            <a:extLst>
              <a:ext uri="{FF2B5EF4-FFF2-40B4-BE49-F238E27FC236}">
                <a16:creationId xmlns:a16="http://schemas.microsoft.com/office/drawing/2014/main" id="{0CB33B9C-526C-D754-B8B9-E094C4C3D614}"/>
              </a:ext>
            </a:extLst>
          </p:cNvPr>
          <p:cNvPicPr>
            <a:picLocks noChangeAspect="1"/>
          </p:cNvPicPr>
          <p:nvPr/>
        </p:nvPicPr>
        <p:blipFill>
          <a:blip r:embed="rId8"/>
          <a:stretch>
            <a:fillRect/>
          </a:stretch>
        </p:blipFill>
        <p:spPr>
          <a:xfrm>
            <a:off x="6591685" y="1946026"/>
            <a:ext cx="914400" cy="914400"/>
          </a:xfrm>
          <a:prstGeom prst="rect">
            <a:avLst/>
          </a:prstGeom>
        </p:spPr>
      </p:pic>
      <p:sp>
        <p:nvSpPr>
          <p:cNvPr id="45" name="TextBox 44">
            <a:extLst>
              <a:ext uri="{FF2B5EF4-FFF2-40B4-BE49-F238E27FC236}">
                <a16:creationId xmlns:a16="http://schemas.microsoft.com/office/drawing/2014/main" id="{12360951-889A-1F73-5568-F41CA1107B3C}"/>
              </a:ext>
            </a:extLst>
          </p:cNvPr>
          <p:cNvSpPr txBox="1"/>
          <p:nvPr/>
        </p:nvSpPr>
        <p:spPr>
          <a:xfrm>
            <a:off x="18796937" y="7185112"/>
            <a:ext cx="548640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Assistant Builder</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Design flows for complex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and nuanced journeys with a no-code and LLM powered interface</a:t>
            </a:r>
            <a:endPar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endParaRPr>
          </a:p>
        </p:txBody>
      </p:sp>
      <p:pic>
        <p:nvPicPr>
          <p:cNvPr id="46" name="Picture 45">
            <a:extLst>
              <a:ext uri="{FF2B5EF4-FFF2-40B4-BE49-F238E27FC236}">
                <a16:creationId xmlns:a16="http://schemas.microsoft.com/office/drawing/2014/main" id="{C6918000-5547-EA86-5722-00B62CEE9124}"/>
              </a:ext>
            </a:extLst>
          </p:cNvPr>
          <p:cNvPicPr>
            <a:picLocks noChangeAspect="1"/>
          </p:cNvPicPr>
          <p:nvPr/>
        </p:nvPicPr>
        <p:blipFill>
          <a:blip r:embed="rId9"/>
          <a:srcRect/>
          <a:stretch/>
        </p:blipFill>
        <p:spPr>
          <a:xfrm>
            <a:off x="18796937" y="5919015"/>
            <a:ext cx="914400" cy="914400"/>
          </a:xfrm>
          <a:prstGeom prst="rect">
            <a:avLst/>
          </a:prstGeom>
        </p:spPr>
      </p:pic>
      <p:cxnSp>
        <p:nvCxnSpPr>
          <p:cNvPr id="47" name="Straight Connector 46">
            <a:extLst>
              <a:ext uri="{FF2B5EF4-FFF2-40B4-BE49-F238E27FC236}">
                <a16:creationId xmlns:a16="http://schemas.microsoft.com/office/drawing/2014/main" id="{670D8581-31F6-3983-8B87-437A5BCAD4F8}"/>
              </a:ext>
            </a:extLst>
          </p:cNvPr>
          <p:cNvCxnSpPr>
            <a:cxnSpLocks/>
          </p:cNvCxnSpPr>
          <p:nvPr/>
        </p:nvCxnSpPr>
        <p:spPr bwMode="auto">
          <a:xfrm flipH="1">
            <a:off x="12694311"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D22EBFB-5BDD-C726-4421-18BF014A7240}"/>
              </a:ext>
            </a:extLst>
          </p:cNvPr>
          <p:cNvCxnSpPr>
            <a:cxnSpLocks/>
          </p:cNvCxnSpPr>
          <p:nvPr/>
        </p:nvCxnSpPr>
        <p:spPr bwMode="auto">
          <a:xfrm flipH="1">
            <a:off x="12694311"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7F651A7-5B6E-E464-2C5B-29BA472D9FA3}"/>
              </a:ext>
            </a:extLst>
          </p:cNvPr>
          <p:cNvCxnSpPr>
            <a:cxnSpLocks/>
          </p:cNvCxnSpPr>
          <p:nvPr/>
        </p:nvCxnSpPr>
        <p:spPr bwMode="auto">
          <a:xfrm flipH="1">
            <a:off x="18796937"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920C7C6-30A5-228D-FB86-F4E4D61F13AA}"/>
              </a:ext>
            </a:extLst>
          </p:cNvPr>
          <p:cNvCxnSpPr>
            <a:cxnSpLocks/>
          </p:cNvCxnSpPr>
          <p:nvPr/>
        </p:nvCxnSpPr>
        <p:spPr bwMode="auto">
          <a:xfrm flipH="1">
            <a:off x="18796937"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22EA1A7-C6EA-51AC-05BD-65A621DD067D}"/>
              </a:ext>
            </a:extLst>
          </p:cNvPr>
          <p:cNvCxnSpPr>
            <a:cxnSpLocks/>
          </p:cNvCxnSpPr>
          <p:nvPr/>
        </p:nvCxnSpPr>
        <p:spPr bwMode="auto">
          <a:xfrm flipH="1">
            <a:off x="6591685" y="5345832"/>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8C18550-D6BD-9531-0484-9A1E8EAE51A1}"/>
              </a:ext>
            </a:extLst>
          </p:cNvPr>
          <p:cNvCxnSpPr>
            <a:cxnSpLocks/>
          </p:cNvCxnSpPr>
          <p:nvPr/>
        </p:nvCxnSpPr>
        <p:spPr bwMode="auto">
          <a:xfrm flipH="1">
            <a:off x="6591685" y="9594304"/>
            <a:ext cx="5110379" cy="0"/>
          </a:xfrm>
          <a:prstGeom prst="line">
            <a:avLst/>
          </a:prstGeom>
          <a:ln w="12700">
            <a:solidFill>
              <a:schemeClr val="tx1">
                <a:alpha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81385F55-A332-B9C3-B3A7-31F31CE69F79}"/>
              </a:ext>
            </a:extLst>
          </p:cNvPr>
          <p:cNvPicPr>
            <a:picLocks noChangeAspect="1"/>
          </p:cNvPicPr>
          <p:nvPr/>
        </p:nvPicPr>
        <p:blipFill>
          <a:blip r:embed="rId10"/>
          <a:stretch>
            <a:fillRect/>
          </a:stretch>
        </p:blipFill>
        <p:spPr>
          <a:xfrm>
            <a:off x="12679281" y="9892004"/>
            <a:ext cx="914400" cy="914400"/>
          </a:xfrm>
          <a:prstGeom prst="rect">
            <a:avLst/>
          </a:prstGeom>
        </p:spPr>
      </p:pic>
      <p:sp>
        <p:nvSpPr>
          <p:cNvPr id="55" name="TextBox 54">
            <a:extLst>
              <a:ext uri="{FF2B5EF4-FFF2-40B4-BE49-F238E27FC236}">
                <a16:creationId xmlns:a16="http://schemas.microsoft.com/office/drawing/2014/main" id="{6B0E0074-CE28-81B4-C9FF-763EE3ED8451}"/>
              </a:ext>
            </a:extLst>
          </p:cNvPr>
          <p:cNvSpPr txBox="1"/>
          <p:nvPr/>
        </p:nvSpPr>
        <p:spPr>
          <a:xfrm>
            <a:off x="12679281" y="11158101"/>
            <a:ext cx="5486400" cy="1918474"/>
          </a:xfrm>
          <a:prstGeom prst="rect">
            <a:avLst/>
          </a:prstGeom>
          <a:noFill/>
          <a:ln>
            <a:noFill/>
          </a:ln>
        </p:spPr>
        <p:txBody>
          <a:bodyPr wrap="square" lIns="0" rtlCol="0">
            <a:spAutoFit/>
          </a:bodyPr>
          <a:lstStyle>
            <a:defPPr>
              <a:defRPr lang="en-US"/>
            </a:defPPr>
            <a:lvl1pPr defTabSz="914621">
              <a:defRPr sz="2000" b="1">
                <a:solidFill>
                  <a:schemeClr val="accent1"/>
                </a:solidFill>
                <a:latin typeface="IBM Plex Sans Medm" panose="020B0503050000000000" pitchFamily="34" charset="77"/>
                <a:ea typeface="IBM Plex Sans" charset="0"/>
                <a:cs typeface="IBM Plex Sans" charset="0"/>
              </a:defRPr>
            </a:lvl1p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rPr>
              <a:t>Generative AI</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Surfaces generative AI skills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to augment user tasks, backed by the governance enterprises need</a:t>
            </a:r>
          </a:p>
        </p:txBody>
      </p:sp>
      <p:pic>
        <p:nvPicPr>
          <p:cNvPr id="57" name="Picture 56">
            <a:extLst>
              <a:ext uri="{FF2B5EF4-FFF2-40B4-BE49-F238E27FC236}">
                <a16:creationId xmlns:a16="http://schemas.microsoft.com/office/drawing/2014/main" id="{B18732A4-4022-1FDC-8AC4-7FCA336E377F}"/>
              </a:ext>
            </a:extLst>
          </p:cNvPr>
          <p:cNvPicPr>
            <a:picLocks noChangeAspect="1"/>
          </p:cNvPicPr>
          <p:nvPr/>
        </p:nvPicPr>
        <p:blipFill>
          <a:blip r:embed="rId11"/>
          <a:srcRect/>
          <a:stretch/>
        </p:blipFill>
        <p:spPr>
          <a:xfrm>
            <a:off x="18668833" y="1946026"/>
            <a:ext cx="914400" cy="914400"/>
          </a:xfrm>
          <a:prstGeom prst="rect">
            <a:avLst/>
          </a:prstGeom>
        </p:spPr>
      </p:pic>
      <p:sp>
        <p:nvSpPr>
          <p:cNvPr id="58" name="TextBox 57">
            <a:extLst>
              <a:ext uri="{FF2B5EF4-FFF2-40B4-BE49-F238E27FC236}">
                <a16:creationId xmlns:a16="http://schemas.microsoft.com/office/drawing/2014/main" id="{B52257A2-ED98-F828-D107-4C987A6B4DCF}"/>
              </a:ext>
            </a:extLst>
          </p:cNvPr>
          <p:cNvSpPr txBox="1"/>
          <p:nvPr/>
        </p:nvSpPr>
        <p:spPr>
          <a:xfrm>
            <a:off x="18668833" y="3212123"/>
            <a:ext cx="5142270" cy="1918474"/>
          </a:xfrm>
          <a:prstGeom prst="rect">
            <a:avLst/>
          </a:prstGeom>
          <a:noFill/>
          <a:ln>
            <a:noFill/>
          </a:ln>
        </p:spPr>
        <p:txBody>
          <a:bodyPr wrap="square" lIns="0" rtlCol="0">
            <a:spAutoFit/>
          </a:bodyPr>
          <a:lstStyle/>
          <a:p>
            <a:pPr marL="0" marR="0" lvl="0" indent="0" algn="l" defTabSz="914621" rtl="0" eaLnBrk="1" fontAlgn="auto" latinLnBrk="0" hangingPunct="1">
              <a:lnSpc>
                <a:spcPct val="100000"/>
              </a:lnSpc>
              <a:spcBef>
                <a:spcPts val="0"/>
              </a:spcBef>
              <a:spcAft>
                <a:spcPts val="80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Automation Builder</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Simplified builder experience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to create new workflow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and decision-based skills</a:t>
            </a:r>
          </a:p>
        </p:txBody>
      </p:sp>
    </p:spTree>
    <p:extLst>
      <p:ext uri="{BB962C8B-B14F-4D97-AF65-F5344CB8AC3E}">
        <p14:creationId xmlns:p14="http://schemas.microsoft.com/office/powerpoint/2010/main" val="344712510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noFill/>
        </p:spPr>
        <p:txBody>
          <a:bodyPr/>
          <a:lstStyle/>
          <a:p>
            <a:r>
              <a:rPr lang="en-US" sz="8600" dirty="0">
                <a:solidFill>
                  <a:schemeClr val="accent1"/>
                </a:solidFill>
              </a:rPr>
              <a:t>AI assistants</a:t>
            </a:r>
            <a:br>
              <a:rPr lang="en-US" sz="8600" dirty="0">
                <a:solidFill>
                  <a:schemeClr val="accent1"/>
                </a:solidFill>
              </a:rPr>
            </a:br>
            <a:r>
              <a:rPr lang="en-US" sz="8600" dirty="0">
                <a:solidFill>
                  <a:schemeClr val="accent1"/>
                </a:solidFill>
              </a:rPr>
              <a:t>for enterprise productivity</a:t>
            </a:r>
          </a:p>
        </p:txBody>
      </p:sp>
      <p:sp>
        <p:nvSpPr>
          <p:cNvPr id="9" name="TextBox 8">
            <a:extLst>
              <a:ext uri="{FF2B5EF4-FFF2-40B4-BE49-F238E27FC236}">
                <a16:creationId xmlns:a16="http://schemas.microsoft.com/office/drawing/2014/main" id="{3472CA36-F4AF-1E25-189F-6296BCCF7F5D}"/>
              </a:ext>
            </a:extLst>
          </p:cNvPr>
          <p:cNvSpPr txBox="1"/>
          <p:nvPr/>
        </p:nvSpPr>
        <p:spPr>
          <a:xfrm>
            <a:off x="6136105" y="1239252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595235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Vertical quarter slide background in blue 10 ">
            <a:extLst>
              <a:ext uri="{FF2B5EF4-FFF2-40B4-BE49-F238E27FC236}">
                <a16:creationId xmlns:a16="http://schemas.microsoft.com/office/drawing/2014/main" id="{AB57352D-3678-A7CA-0209-59A013F370C1}"/>
              </a:ext>
            </a:extLst>
          </p:cNvPr>
          <p:cNvSpPr/>
          <p:nvPr/>
        </p:nvSpPr>
        <p:spPr bwMode="auto">
          <a:xfrm>
            <a:off x="18331" y="0"/>
            <a:ext cx="6096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endParaRPr>
          </a:p>
        </p:txBody>
      </p:sp>
      <p:sp>
        <p:nvSpPr>
          <p:cNvPr id="2" name="Title 1">
            <a:extLst>
              <a:ext uri="{FF2B5EF4-FFF2-40B4-BE49-F238E27FC236}">
                <a16:creationId xmlns:a16="http://schemas.microsoft.com/office/drawing/2014/main" id="{AEC4870F-2BCD-D032-E9C3-B54F5E7578F6}"/>
              </a:ext>
            </a:extLst>
          </p:cNvPr>
          <p:cNvSpPr>
            <a:spLocks noGrp="1"/>
          </p:cNvSpPr>
          <p:nvPr>
            <p:ph type="title"/>
          </p:nvPr>
        </p:nvSpPr>
        <p:spPr>
          <a:xfrm>
            <a:off x="576072" y="385200"/>
            <a:ext cx="4949825" cy="4240552"/>
          </a:xfrm>
        </p:spPr>
        <p:txBody>
          <a:bodyPr/>
          <a:lstStyle/>
          <a:p>
            <a:pPr>
              <a:lnSpc>
                <a:spcPct val="100000"/>
              </a:lnSpc>
            </a:pPr>
            <a:r>
              <a:rPr lang="en-GB" dirty="0">
                <a:latin typeface="+mn-lt"/>
              </a:rPr>
              <a:t>IBM </a:t>
            </a:r>
            <a:r>
              <a:rPr lang="en-GB" i="1" dirty="0">
                <a:solidFill>
                  <a:schemeClr val="accent1"/>
                </a:solidFill>
                <a:latin typeface="+mn-lt"/>
              </a:rPr>
              <a:t>leads </a:t>
            </a:r>
            <a:br>
              <a:rPr lang="en-GB" i="1" dirty="0">
                <a:solidFill>
                  <a:schemeClr val="accent1"/>
                </a:solidFill>
                <a:latin typeface="+mn-lt"/>
              </a:rPr>
            </a:br>
            <a:r>
              <a:rPr lang="en-GB" i="1" dirty="0">
                <a:solidFill>
                  <a:schemeClr val="accent1"/>
                </a:solidFill>
                <a:latin typeface="+mn-lt"/>
              </a:rPr>
              <a:t>the market </a:t>
            </a:r>
            <a:br>
              <a:rPr lang="en-GB" i="1" dirty="0">
                <a:solidFill>
                  <a:schemeClr val="accent1"/>
                </a:solidFill>
                <a:latin typeface="+mn-lt"/>
              </a:rPr>
            </a:br>
            <a:r>
              <a:rPr lang="en-GB" dirty="0">
                <a:solidFill>
                  <a:schemeClr val="tx1"/>
                </a:solidFill>
                <a:latin typeface="+mn-lt"/>
              </a:rPr>
              <a:t>in business automation </a:t>
            </a:r>
            <a:br>
              <a:rPr lang="en-GB" dirty="0">
                <a:solidFill>
                  <a:schemeClr val="tx1"/>
                </a:solidFill>
                <a:latin typeface="+mn-lt"/>
              </a:rPr>
            </a:br>
            <a:r>
              <a:rPr lang="en-GB" dirty="0">
                <a:solidFill>
                  <a:schemeClr val="tx1"/>
                </a:solidFill>
                <a:latin typeface="+mn-lt"/>
              </a:rPr>
              <a:t>with AI</a:t>
            </a:r>
            <a:endParaRPr lang="en-US" dirty="0">
              <a:solidFill>
                <a:srgbClr val="000000"/>
              </a:solidFill>
              <a:effectLst/>
              <a:latin typeface="+mn-lt"/>
            </a:endParaRPr>
          </a:p>
        </p:txBody>
      </p:sp>
      <p:sp>
        <p:nvSpPr>
          <p:cNvPr id="6" name="TextBox 5">
            <a:extLst>
              <a:ext uri="{FF2B5EF4-FFF2-40B4-BE49-F238E27FC236}">
                <a16:creationId xmlns:a16="http://schemas.microsoft.com/office/drawing/2014/main" id="{EC25CFAD-F32D-CE97-723F-878FC1E1AF84}"/>
              </a:ext>
            </a:extLst>
          </p:cNvPr>
          <p:cNvSpPr txBox="1"/>
          <p:nvPr/>
        </p:nvSpPr>
        <p:spPr>
          <a:xfrm>
            <a:off x="28727400" y="3860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7" name="Text Placeholder 3">
            <a:extLst>
              <a:ext uri="{FF2B5EF4-FFF2-40B4-BE49-F238E27FC236}">
                <a16:creationId xmlns:a16="http://schemas.microsoft.com/office/drawing/2014/main" id="{4992585B-F302-A5AF-07D8-8F1A02BB6A4D}"/>
              </a:ext>
            </a:extLst>
          </p:cNvPr>
          <p:cNvSpPr txBox="1">
            <a:spLocks/>
          </p:cNvSpPr>
          <p:nvPr/>
        </p:nvSpPr>
        <p:spPr>
          <a:xfrm>
            <a:off x="18889472" y="701735"/>
            <a:ext cx="4946904" cy="1222816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000" kern="0" dirty="0">
                <a:latin typeface="+mn-lt"/>
              </a:rPr>
              <a:t>Gartner</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Leader </a:t>
            </a:r>
          </a:p>
          <a:p>
            <a:r>
              <a:rPr lang="en-US" sz="2400" kern="0" dirty="0">
                <a:latin typeface="+mn-lt"/>
              </a:rPr>
              <a:t>Conversational AI Platform </a:t>
            </a:r>
            <a:br>
              <a:rPr lang="en-US" sz="2400" kern="0" dirty="0">
                <a:latin typeface="+mn-lt"/>
              </a:rPr>
            </a:br>
            <a:r>
              <a:rPr lang="en-US" sz="2400" kern="0" dirty="0">
                <a:latin typeface="+mn-lt"/>
              </a:rPr>
              <a:t>for Enterprises </a:t>
            </a:r>
          </a:p>
          <a:p>
            <a:r>
              <a:rPr lang="en-US" sz="2400" kern="0" dirty="0">
                <a:solidFill>
                  <a:srgbClr val="A8A8A8"/>
                </a:solidFill>
                <a:latin typeface="+mn-lt"/>
              </a:rPr>
              <a:t>Garter Magic Quadrant 2023</a:t>
            </a:r>
          </a:p>
          <a:p>
            <a:endParaRPr lang="en-US" sz="2400" kern="0" dirty="0">
              <a:latin typeface="+mn-lt"/>
            </a:endParaRPr>
          </a:p>
          <a:p>
            <a:r>
              <a:rPr lang="en-US" sz="2400" kern="0" dirty="0">
                <a:solidFill>
                  <a:schemeClr val="accent1"/>
                </a:solidFill>
                <a:latin typeface="+mn-lt"/>
                <a:sym typeface="IBM Plex Sans Light"/>
              </a:rPr>
              <a:t>IBM ranking: Leader</a:t>
            </a:r>
          </a:p>
          <a:p>
            <a:r>
              <a:rPr lang="en-US" sz="2400" kern="0" dirty="0">
                <a:latin typeface="+mn-lt"/>
              </a:rPr>
              <a:t>Conversational AI Platform </a:t>
            </a:r>
            <a:br>
              <a:rPr lang="en-US" sz="2400" kern="0" dirty="0">
                <a:latin typeface="+mn-lt"/>
              </a:rPr>
            </a:br>
            <a:r>
              <a:rPr lang="en-US" sz="2400" kern="0" dirty="0">
                <a:latin typeface="+mn-lt"/>
              </a:rPr>
              <a:t>for Enterprises </a:t>
            </a:r>
          </a:p>
          <a:p>
            <a:r>
              <a:rPr lang="en-US" sz="2400" kern="0" dirty="0">
                <a:solidFill>
                  <a:srgbClr val="A8A8A8"/>
                </a:solidFill>
                <a:latin typeface="+mn-lt"/>
              </a:rPr>
              <a:t>Garter Magic Quadrant 2022</a:t>
            </a:r>
          </a:p>
          <a:p>
            <a:endParaRPr lang="en-US" sz="2400" kern="0" dirty="0">
              <a:latin typeface="+mn-lt"/>
            </a:endParaRPr>
          </a:p>
          <a:p>
            <a:r>
              <a:rPr lang="en-US" sz="2400" kern="0" dirty="0">
                <a:solidFill>
                  <a:schemeClr val="accent1"/>
                </a:solidFill>
                <a:latin typeface="+mn-lt"/>
                <a:sym typeface="IBM Plex Sans Light"/>
              </a:rPr>
              <a:t>IBM ranking: Leader</a:t>
            </a:r>
          </a:p>
          <a:p>
            <a:r>
              <a:rPr lang="en-US" sz="2400" kern="0" dirty="0">
                <a:latin typeface="+mn-lt"/>
              </a:rPr>
              <a:t>Insight Engines </a:t>
            </a:r>
          </a:p>
          <a:p>
            <a:r>
              <a:rPr lang="en-US" sz="2400" kern="0" dirty="0">
                <a:solidFill>
                  <a:srgbClr val="A8A8A8"/>
                </a:solidFill>
                <a:latin typeface="+mn-lt"/>
              </a:rPr>
              <a:t>Garter Magic Quadrant 2022</a:t>
            </a:r>
          </a:p>
          <a:p>
            <a:endParaRPr lang="en-US" sz="2400" kern="0" dirty="0">
              <a:latin typeface="+mn-lt"/>
            </a:endParaRPr>
          </a:p>
          <a:p>
            <a:br>
              <a:rPr lang="en-US" sz="4000" kern="0" dirty="0">
                <a:latin typeface="+mn-lt"/>
              </a:rPr>
            </a:br>
            <a:r>
              <a:rPr lang="en-US" sz="4000" kern="0" dirty="0">
                <a:latin typeface="+mn-lt"/>
              </a:rPr>
              <a:t>Everest Group</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Major Contender</a:t>
            </a:r>
          </a:p>
          <a:p>
            <a:r>
              <a:rPr lang="en-US" sz="2400" kern="0" dirty="0">
                <a:latin typeface="+mn-lt"/>
              </a:rPr>
              <a:t>Robotic Process Automation </a:t>
            </a:r>
          </a:p>
          <a:p>
            <a:r>
              <a:rPr lang="en-US" sz="2400" kern="0" dirty="0">
                <a:solidFill>
                  <a:srgbClr val="A8A8A8"/>
                </a:solidFill>
                <a:latin typeface="+mn-lt"/>
              </a:rPr>
              <a:t>PEAK Matrix® Assessment 2022</a:t>
            </a:r>
          </a:p>
          <a:p>
            <a:endParaRPr lang="en-US" sz="2400" kern="0" dirty="0">
              <a:solidFill>
                <a:schemeClr val="accent1"/>
              </a:solidFill>
              <a:latin typeface="+mn-lt"/>
              <a:sym typeface="IBM Plex Sans Light"/>
            </a:endParaRPr>
          </a:p>
          <a:p>
            <a:r>
              <a:rPr lang="en-US" sz="2400" kern="0" dirty="0">
                <a:solidFill>
                  <a:schemeClr val="accent1"/>
                </a:solidFill>
                <a:latin typeface="+mn-lt"/>
                <a:sym typeface="IBM Plex Sans Light"/>
              </a:rPr>
              <a:t>IBM ranking: Major Contender</a:t>
            </a:r>
          </a:p>
          <a:p>
            <a:r>
              <a:rPr lang="en-US" sz="2400" kern="0" dirty="0">
                <a:latin typeface="+mn-lt"/>
              </a:rPr>
              <a:t>Process Mining </a:t>
            </a:r>
          </a:p>
          <a:p>
            <a:r>
              <a:rPr lang="en-US" sz="2400" kern="0" dirty="0">
                <a:solidFill>
                  <a:srgbClr val="A8A8A8"/>
                </a:solidFill>
                <a:latin typeface="+mn-lt"/>
              </a:rPr>
              <a:t>PEAK Matrix® Assessment 2022</a:t>
            </a:r>
          </a:p>
          <a:p>
            <a:endParaRPr lang="en-US" sz="2400" kern="0" dirty="0">
              <a:latin typeface="+mn-lt"/>
            </a:endParaRPr>
          </a:p>
          <a:p>
            <a:r>
              <a:rPr lang="en-US" sz="2400" kern="0" dirty="0">
                <a:solidFill>
                  <a:schemeClr val="accent1"/>
                </a:solidFill>
                <a:latin typeface="+mn-lt"/>
                <a:sym typeface="IBM Plex Sans Light"/>
              </a:rPr>
              <a:t>IBM ranking: Major Contender</a:t>
            </a:r>
          </a:p>
          <a:p>
            <a:r>
              <a:rPr lang="en-US" sz="2400" kern="0" dirty="0">
                <a:latin typeface="+mn-lt"/>
              </a:rPr>
              <a:t>Intelligent Document Processing </a:t>
            </a:r>
          </a:p>
          <a:p>
            <a:r>
              <a:rPr lang="en-US" sz="2400" kern="0" dirty="0">
                <a:solidFill>
                  <a:srgbClr val="A8A8A8"/>
                </a:solidFill>
                <a:latin typeface="+mn-lt"/>
              </a:rPr>
              <a:t>PEAK Matrix® Assessment 2022</a:t>
            </a:r>
          </a:p>
        </p:txBody>
      </p:sp>
      <p:sp>
        <p:nvSpPr>
          <p:cNvPr id="8" name="Text Placeholder 3">
            <a:extLst>
              <a:ext uri="{FF2B5EF4-FFF2-40B4-BE49-F238E27FC236}">
                <a16:creationId xmlns:a16="http://schemas.microsoft.com/office/drawing/2014/main" id="{B4E27456-CB2C-5136-BC6B-FDB4E12DA64F}"/>
              </a:ext>
            </a:extLst>
          </p:cNvPr>
          <p:cNvSpPr txBox="1">
            <a:spLocks/>
          </p:cNvSpPr>
          <p:nvPr/>
        </p:nvSpPr>
        <p:spPr>
          <a:xfrm>
            <a:off x="12801600" y="701735"/>
            <a:ext cx="4946904" cy="1270899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000" kern="0" dirty="0">
                <a:latin typeface="+mn-lt"/>
              </a:rPr>
              <a:t>Forrester</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Leader </a:t>
            </a:r>
          </a:p>
          <a:p>
            <a:r>
              <a:rPr lang="en-US" sz="2400" kern="0" dirty="0">
                <a:latin typeface="+mn-lt"/>
              </a:rPr>
              <a:t>Digital Process Automation Software </a:t>
            </a:r>
          </a:p>
          <a:p>
            <a:r>
              <a:rPr lang="en-US" sz="2400" kern="0" dirty="0">
                <a:solidFill>
                  <a:srgbClr val="A8A8A8"/>
                </a:solidFill>
                <a:latin typeface="+mn-lt"/>
              </a:rPr>
              <a:t>The Forrester Wave: Digital Process Automation Software, Q4 2021</a:t>
            </a:r>
          </a:p>
          <a:p>
            <a:endParaRPr lang="en-US" sz="2400" kern="0" dirty="0">
              <a:latin typeface="+mn-lt"/>
            </a:endParaRPr>
          </a:p>
          <a:p>
            <a:r>
              <a:rPr lang="en-US" sz="2400" kern="0" dirty="0">
                <a:solidFill>
                  <a:schemeClr val="accent1"/>
                </a:solidFill>
                <a:latin typeface="+mn-lt"/>
                <a:sym typeface="IBM Plex Sans Light"/>
              </a:rPr>
              <a:t>IBM ranking: Leader</a:t>
            </a:r>
          </a:p>
          <a:p>
            <a:r>
              <a:rPr lang="en-US" sz="2400" kern="0" dirty="0">
                <a:latin typeface="+mn-lt"/>
              </a:rPr>
              <a:t>Decision Services</a:t>
            </a:r>
          </a:p>
          <a:p>
            <a:r>
              <a:rPr lang="en-US" sz="2400" kern="0" dirty="0">
                <a:solidFill>
                  <a:srgbClr val="A8A8A8"/>
                </a:solidFill>
                <a:latin typeface="+mn-lt"/>
              </a:rPr>
              <a:t>The Forrester Wave: Digital </a:t>
            </a:r>
            <a:br>
              <a:rPr lang="en-US" sz="2400" kern="0" dirty="0">
                <a:solidFill>
                  <a:srgbClr val="A8A8A8"/>
                </a:solidFill>
                <a:latin typeface="+mn-lt"/>
              </a:rPr>
            </a:br>
            <a:r>
              <a:rPr lang="en-US" sz="2400" kern="0" dirty="0">
                <a:solidFill>
                  <a:srgbClr val="A8A8A8"/>
                </a:solidFill>
                <a:latin typeface="+mn-lt"/>
              </a:rPr>
              <a:t>Decisioning Platforms, Q4 2020</a:t>
            </a:r>
          </a:p>
          <a:p>
            <a:endParaRPr lang="en-US" sz="2400" kern="0" dirty="0">
              <a:latin typeface="+mn-lt"/>
            </a:endParaRPr>
          </a:p>
          <a:p>
            <a:r>
              <a:rPr lang="en-US" sz="2400" kern="0" dirty="0">
                <a:solidFill>
                  <a:schemeClr val="accent1"/>
                </a:solidFill>
                <a:latin typeface="+mn-lt"/>
                <a:sym typeface="IBM Plex Sans Light"/>
              </a:rPr>
              <a:t>IBM ranking: Leader</a:t>
            </a:r>
          </a:p>
          <a:p>
            <a:r>
              <a:rPr lang="en-US" sz="2400" kern="0" dirty="0">
                <a:latin typeface="+mn-lt"/>
              </a:rPr>
              <a:t>Robotic Process Automation</a:t>
            </a:r>
          </a:p>
          <a:p>
            <a:r>
              <a:rPr lang="en-US" sz="2400" kern="0" dirty="0">
                <a:solidFill>
                  <a:srgbClr val="A8A8A8"/>
                </a:solidFill>
                <a:latin typeface="+mn-lt"/>
              </a:rPr>
              <a:t>The Forrester Wave: Robotic Process Automation Services, Q2 2022</a:t>
            </a:r>
          </a:p>
          <a:p>
            <a:endParaRPr lang="en-US" sz="2400" kern="0" dirty="0">
              <a:latin typeface="+mn-lt"/>
            </a:endParaRPr>
          </a:p>
          <a:p>
            <a:r>
              <a:rPr lang="en-US" sz="2400" kern="0" dirty="0">
                <a:solidFill>
                  <a:schemeClr val="accent1"/>
                </a:solidFill>
                <a:latin typeface="+mn-lt"/>
                <a:sym typeface="IBM Plex Sans Light"/>
              </a:rPr>
              <a:t>IBM ranking: Strong Performer</a:t>
            </a:r>
          </a:p>
          <a:p>
            <a:r>
              <a:rPr lang="en-US" sz="2400" kern="0" dirty="0">
                <a:latin typeface="+mn-lt"/>
              </a:rPr>
              <a:t>Content Services</a:t>
            </a:r>
          </a:p>
          <a:p>
            <a:r>
              <a:rPr lang="en-US" sz="2400" kern="0" dirty="0">
                <a:solidFill>
                  <a:srgbClr val="A8A8A8"/>
                </a:solidFill>
                <a:latin typeface="+mn-lt"/>
              </a:rPr>
              <a:t>The Forrester Wave: </a:t>
            </a:r>
            <a:br>
              <a:rPr lang="en-US" sz="2400" kern="0" dirty="0">
                <a:solidFill>
                  <a:srgbClr val="A8A8A8"/>
                </a:solidFill>
                <a:latin typeface="+mn-lt"/>
              </a:rPr>
            </a:br>
            <a:r>
              <a:rPr lang="en-US" sz="2400" kern="0" dirty="0">
                <a:solidFill>
                  <a:srgbClr val="A8A8A8"/>
                </a:solidFill>
                <a:latin typeface="+mn-lt"/>
              </a:rPr>
              <a:t>Content Platforms, Q2 2021</a:t>
            </a:r>
          </a:p>
          <a:p>
            <a:br>
              <a:rPr lang="en-US" sz="4000" kern="0" dirty="0">
                <a:latin typeface="+mn-lt"/>
              </a:rPr>
            </a:br>
            <a:r>
              <a:rPr lang="en-US" sz="4000" kern="0" dirty="0">
                <a:latin typeface="+mn-lt"/>
              </a:rPr>
              <a:t>Omdia</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Leader</a:t>
            </a:r>
          </a:p>
          <a:p>
            <a:r>
              <a:rPr lang="en-US" sz="2400" kern="0" dirty="0">
                <a:latin typeface="+mn-lt"/>
              </a:rPr>
              <a:t>Content Services </a:t>
            </a:r>
          </a:p>
          <a:p>
            <a:r>
              <a:rPr lang="en-US" sz="2400" kern="0" dirty="0">
                <a:solidFill>
                  <a:srgbClr val="A8A8A8"/>
                </a:solidFill>
                <a:latin typeface="+mn-lt"/>
              </a:rPr>
              <a:t>Omdia Universe: Selecting a Content Services Platform, 2021</a:t>
            </a:r>
          </a:p>
        </p:txBody>
      </p:sp>
      <p:sp>
        <p:nvSpPr>
          <p:cNvPr id="9" name="Text Placeholder 3">
            <a:extLst>
              <a:ext uri="{FF2B5EF4-FFF2-40B4-BE49-F238E27FC236}">
                <a16:creationId xmlns:a16="http://schemas.microsoft.com/office/drawing/2014/main" id="{6870A3BF-3050-D2AB-00EF-0C75E347A0B3}"/>
              </a:ext>
            </a:extLst>
          </p:cNvPr>
          <p:cNvSpPr txBox="1">
            <a:spLocks/>
          </p:cNvSpPr>
          <p:nvPr/>
        </p:nvSpPr>
        <p:spPr>
          <a:xfrm>
            <a:off x="6675120" y="701734"/>
            <a:ext cx="4946904" cy="1270899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000" kern="0" dirty="0">
                <a:latin typeface="+mn-lt"/>
              </a:rPr>
              <a:t>IDC</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#1 </a:t>
            </a:r>
          </a:p>
          <a:p>
            <a:r>
              <a:rPr lang="en-US" sz="2400" kern="0" dirty="0">
                <a:latin typeface="+mn-lt"/>
              </a:rPr>
              <a:t>Worldwide Artificial Intelligence Services</a:t>
            </a:r>
          </a:p>
          <a:p>
            <a:r>
              <a:rPr lang="en-US" sz="2400" kern="0" dirty="0">
                <a:solidFill>
                  <a:srgbClr val="A8A8A8"/>
                </a:solidFill>
                <a:latin typeface="+mn-lt"/>
              </a:rPr>
              <a:t>Market Analysis Perspective: Worldwide Analytics and Intelligent Automation Services, 2021</a:t>
            </a:r>
          </a:p>
          <a:p>
            <a:endParaRPr lang="en-US" sz="2400" kern="0" dirty="0">
              <a:latin typeface="+mn-lt"/>
            </a:endParaRPr>
          </a:p>
          <a:p>
            <a:r>
              <a:rPr lang="en-US" sz="2400" kern="0" dirty="0">
                <a:solidFill>
                  <a:schemeClr val="accent1"/>
                </a:solidFill>
                <a:latin typeface="+mn-lt"/>
                <a:sym typeface="IBM Plex Sans Light"/>
              </a:rPr>
              <a:t>IBM ranking: Major Player</a:t>
            </a:r>
          </a:p>
          <a:p>
            <a:r>
              <a:rPr lang="en-US" sz="2400" kern="0" dirty="0">
                <a:latin typeface="+mn-lt"/>
              </a:rPr>
              <a:t>Cloud Content Services</a:t>
            </a:r>
          </a:p>
          <a:p>
            <a:r>
              <a:rPr lang="en-US" sz="2400" kern="0" dirty="0">
                <a:solidFill>
                  <a:srgbClr val="A8A8A8"/>
                </a:solidFill>
                <a:latin typeface="+mn-lt"/>
              </a:rPr>
              <a:t>IDC MarketScape Worldwide Cloud Content Services 2022 Vendor Assessment</a:t>
            </a:r>
          </a:p>
          <a:p>
            <a:endParaRPr lang="en-US" sz="2400" kern="0" dirty="0">
              <a:latin typeface="+mn-lt"/>
            </a:endParaRPr>
          </a:p>
          <a:p>
            <a:r>
              <a:rPr lang="en-US" sz="2400" kern="0" dirty="0">
                <a:solidFill>
                  <a:schemeClr val="accent1"/>
                </a:solidFill>
                <a:latin typeface="+mn-lt"/>
                <a:sym typeface="IBM Plex Sans Light"/>
              </a:rPr>
              <a:t>IBM ranking: Major Player</a:t>
            </a:r>
          </a:p>
          <a:p>
            <a:r>
              <a:rPr lang="en-US" sz="2400" kern="0" dirty="0">
                <a:latin typeface="+mn-lt"/>
              </a:rPr>
              <a:t>Robotic Process Automation</a:t>
            </a:r>
          </a:p>
          <a:p>
            <a:r>
              <a:rPr lang="en-US" sz="2400" kern="0" dirty="0">
                <a:solidFill>
                  <a:srgbClr val="A8A8A8"/>
                </a:solidFill>
                <a:latin typeface="+mn-lt"/>
              </a:rPr>
              <a:t>IDC MarketScape Worldwide </a:t>
            </a:r>
            <a:br>
              <a:rPr lang="en-US" sz="2400" kern="0" dirty="0">
                <a:solidFill>
                  <a:srgbClr val="A8A8A8"/>
                </a:solidFill>
                <a:latin typeface="+mn-lt"/>
              </a:rPr>
            </a:br>
            <a:r>
              <a:rPr lang="en-US" sz="2400" kern="0" dirty="0">
                <a:solidFill>
                  <a:srgbClr val="A8A8A8"/>
                </a:solidFill>
                <a:latin typeface="+mn-lt"/>
              </a:rPr>
              <a:t>Robotic Process Automation Software</a:t>
            </a:r>
            <a:br>
              <a:rPr lang="en-US" sz="2400" kern="0" dirty="0">
                <a:solidFill>
                  <a:srgbClr val="A8A8A8"/>
                </a:solidFill>
                <a:latin typeface="+mn-lt"/>
              </a:rPr>
            </a:br>
            <a:r>
              <a:rPr lang="en-US" sz="2400" kern="0" dirty="0">
                <a:solidFill>
                  <a:srgbClr val="A8A8A8"/>
                </a:solidFill>
                <a:latin typeface="+mn-lt"/>
              </a:rPr>
              <a:t>Vendor Assessment, 2021–2022</a:t>
            </a:r>
          </a:p>
          <a:p>
            <a:endParaRPr lang="en-US" sz="2400" kern="0" dirty="0">
              <a:latin typeface="+mn-lt"/>
            </a:endParaRPr>
          </a:p>
          <a:p>
            <a:br>
              <a:rPr lang="en-US" sz="4000" kern="0" dirty="0">
                <a:latin typeface="+mn-lt"/>
              </a:rPr>
            </a:br>
            <a:r>
              <a:rPr lang="en-US" sz="4000" kern="0" dirty="0">
                <a:latin typeface="+mn-lt"/>
              </a:rPr>
              <a:t>Nelson Hall</a:t>
            </a:r>
          </a:p>
          <a:p>
            <a:endParaRPr lang="en-US" sz="2000" kern="0" dirty="0">
              <a:solidFill>
                <a:schemeClr val="accent1"/>
              </a:solidFill>
              <a:latin typeface="+mn-lt"/>
              <a:sym typeface="IBM Plex Sans Light"/>
            </a:endParaRPr>
          </a:p>
          <a:p>
            <a:r>
              <a:rPr lang="en-US" sz="2400" kern="0" dirty="0">
                <a:solidFill>
                  <a:schemeClr val="accent1"/>
                </a:solidFill>
                <a:latin typeface="+mn-lt"/>
              </a:rPr>
              <a:t>I</a:t>
            </a:r>
            <a:r>
              <a:rPr lang="en-US" sz="2400" kern="0" dirty="0">
                <a:solidFill>
                  <a:schemeClr val="accent1"/>
                </a:solidFill>
                <a:latin typeface="+mn-lt"/>
                <a:sym typeface="IBM Plex Sans Light"/>
              </a:rPr>
              <a:t>BM ranking: Leader</a:t>
            </a:r>
          </a:p>
          <a:p>
            <a:r>
              <a:rPr lang="en-US" sz="2400" kern="0" dirty="0">
                <a:latin typeface="+mn-lt"/>
              </a:rPr>
              <a:t>Process Discovery &amp; Mining</a:t>
            </a:r>
          </a:p>
          <a:p>
            <a:r>
              <a:rPr lang="en-US" sz="2400" kern="0" dirty="0">
                <a:solidFill>
                  <a:srgbClr val="A8A8A8"/>
                </a:solidFill>
                <a:latin typeface="+mn-lt"/>
              </a:rPr>
              <a:t>Vendor Evaluation &amp; Assessment Tool, 2021</a:t>
            </a:r>
          </a:p>
        </p:txBody>
      </p:sp>
    </p:spTree>
    <p:extLst>
      <p:ext uri="{BB962C8B-B14F-4D97-AF65-F5344CB8AC3E}">
        <p14:creationId xmlns:p14="http://schemas.microsoft.com/office/powerpoint/2010/main" val="29793101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0A19C444-54FC-0372-C7FD-84DF9F7AFA46}"/>
              </a:ext>
            </a:extLst>
          </p:cNvPr>
          <p:cNvPicPr>
            <a:picLocks noChangeAspect="1"/>
          </p:cNvPicPr>
          <p:nvPr/>
        </p:nvPicPr>
        <p:blipFill>
          <a:blip r:embed="rId3"/>
          <a:stretch>
            <a:fillRect/>
          </a:stretch>
        </p:blipFill>
        <p:spPr>
          <a:xfrm>
            <a:off x="17745749" y="8007490"/>
            <a:ext cx="4079692" cy="2552535"/>
          </a:xfrm>
          <a:prstGeom prst="rect">
            <a:avLst/>
          </a:prstGeom>
        </p:spPr>
      </p:pic>
      <p:grpSp>
        <p:nvGrpSpPr>
          <p:cNvPr id="156" name="Group 155">
            <a:extLst>
              <a:ext uri="{FF2B5EF4-FFF2-40B4-BE49-F238E27FC236}">
                <a16:creationId xmlns:a16="http://schemas.microsoft.com/office/drawing/2014/main" id="{261971DB-609D-0D90-2C50-2B8D540C2F10}"/>
              </a:ext>
            </a:extLst>
          </p:cNvPr>
          <p:cNvGrpSpPr/>
          <p:nvPr/>
        </p:nvGrpSpPr>
        <p:grpSpPr>
          <a:xfrm>
            <a:off x="21293970" y="5921896"/>
            <a:ext cx="1988849" cy="1641171"/>
            <a:chOff x="21505542" y="6745626"/>
            <a:chExt cx="1988849" cy="1641171"/>
          </a:xfrm>
        </p:grpSpPr>
        <p:sp>
          <p:nvSpPr>
            <p:cNvPr id="154" name="Freeform 153">
              <a:extLst>
                <a:ext uri="{FF2B5EF4-FFF2-40B4-BE49-F238E27FC236}">
                  <a16:creationId xmlns:a16="http://schemas.microsoft.com/office/drawing/2014/main" id="{5D762B5D-95CD-4E54-DDC4-8E254CE46BBF}"/>
                </a:ext>
              </a:extLst>
            </p:cNvPr>
            <p:cNvSpPr/>
            <p:nvPr/>
          </p:nvSpPr>
          <p:spPr>
            <a:xfrm>
              <a:off x="21904072" y="6745626"/>
              <a:ext cx="820702" cy="867508"/>
            </a:xfrm>
            <a:custGeom>
              <a:avLst/>
              <a:gdLst>
                <a:gd name="connsiteX0" fmla="*/ 649224 w 820702"/>
                <a:gd name="connsiteY0" fmla="*/ 867508 h 867508"/>
                <a:gd name="connsiteX1" fmla="*/ 628650 w 820702"/>
                <a:gd name="connsiteY1" fmla="*/ 867508 h 867508"/>
                <a:gd name="connsiteX2" fmla="*/ 628650 w 820702"/>
                <a:gd name="connsiteY2" fmla="*/ 653196 h 867508"/>
                <a:gd name="connsiteX3" fmla="*/ 460858 w 820702"/>
                <a:gd name="connsiteY3" fmla="*/ 441055 h 867508"/>
                <a:gd name="connsiteX4" fmla="*/ 452999 w 820702"/>
                <a:gd name="connsiteY4" fmla="*/ 432025 h 867508"/>
                <a:gd name="connsiteX5" fmla="*/ 459057 w 820702"/>
                <a:gd name="connsiteY5" fmla="*/ 421653 h 867508"/>
                <a:gd name="connsiteX6" fmla="*/ 530381 w 820702"/>
                <a:gd name="connsiteY6" fmla="*/ 312039 h 867508"/>
                <a:gd name="connsiteX7" fmla="*/ 410366 w 820702"/>
                <a:gd name="connsiteY7" fmla="*/ 191995 h 867508"/>
                <a:gd name="connsiteX8" fmla="*/ 290322 w 820702"/>
                <a:gd name="connsiteY8" fmla="*/ 312039 h 867508"/>
                <a:gd name="connsiteX9" fmla="*/ 361645 w 820702"/>
                <a:gd name="connsiteY9" fmla="*/ 421653 h 867508"/>
                <a:gd name="connsiteX10" fmla="*/ 367703 w 820702"/>
                <a:gd name="connsiteY10" fmla="*/ 432025 h 867508"/>
                <a:gd name="connsiteX11" fmla="*/ 359845 w 820702"/>
                <a:gd name="connsiteY11" fmla="*/ 441055 h 867508"/>
                <a:gd name="connsiteX12" fmla="*/ 192053 w 820702"/>
                <a:gd name="connsiteY12" fmla="*/ 653196 h 867508"/>
                <a:gd name="connsiteX13" fmla="*/ 192053 w 820702"/>
                <a:gd name="connsiteY13" fmla="*/ 867508 h 867508"/>
                <a:gd name="connsiteX14" fmla="*/ 171450 w 820702"/>
                <a:gd name="connsiteY14" fmla="*/ 867508 h 867508"/>
                <a:gd name="connsiteX15" fmla="*/ 171450 w 820702"/>
                <a:gd name="connsiteY15" fmla="*/ 653196 h 867508"/>
                <a:gd name="connsiteX16" fmla="*/ 331041 w 820702"/>
                <a:gd name="connsiteY16" fmla="*/ 428054 h 867508"/>
                <a:gd name="connsiteX17" fmla="*/ 269719 w 820702"/>
                <a:gd name="connsiteY17" fmla="*/ 312010 h 867508"/>
                <a:gd name="connsiteX18" fmla="*/ 350472 w 820702"/>
                <a:gd name="connsiteY18" fmla="*/ 184795 h 867508"/>
                <a:gd name="connsiteX19" fmla="*/ 358902 w 820702"/>
                <a:gd name="connsiteY19" fmla="*/ 140589 h 867508"/>
                <a:gd name="connsiteX20" fmla="*/ 238887 w 820702"/>
                <a:gd name="connsiteY20" fmla="*/ 20545 h 867508"/>
                <a:gd name="connsiteX21" fmla="*/ 118843 w 820702"/>
                <a:gd name="connsiteY21" fmla="*/ 140589 h 867508"/>
                <a:gd name="connsiteX22" fmla="*/ 190167 w 820702"/>
                <a:gd name="connsiteY22" fmla="*/ 250203 h 867508"/>
                <a:gd name="connsiteX23" fmla="*/ 196225 w 820702"/>
                <a:gd name="connsiteY23" fmla="*/ 260575 h 867508"/>
                <a:gd name="connsiteX24" fmla="*/ 188366 w 820702"/>
                <a:gd name="connsiteY24" fmla="*/ 269605 h 867508"/>
                <a:gd name="connsiteX25" fmla="*/ 20574 w 820702"/>
                <a:gd name="connsiteY25" fmla="*/ 481746 h 867508"/>
                <a:gd name="connsiteX26" fmla="*/ 20574 w 820702"/>
                <a:gd name="connsiteY26" fmla="*/ 696058 h 867508"/>
                <a:gd name="connsiteX27" fmla="*/ 0 w 820702"/>
                <a:gd name="connsiteY27" fmla="*/ 696058 h 867508"/>
                <a:gd name="connsiteX28" fmla="*/ 0 w 820702"/>
                <a:gd name="connsiteY28" fmla="*/ 481746 h 867508"/>
                <a:gd name="connsiteX29" fmla="*/ 159591 w 820702"/>
                <a:gd name="connsiteY29" fmla="*/ 256604 h 867508"/>
                <a:gd name="connsiteX30" fmla="*/ 98298 w 820702"/>
                <a:gd name="connsiteY30" fmla="*/ 140589 h 867508"/>
                <a:gd name="connsiteX31" fmla="*/ 238887 w 820702"/>
                <a:gd name="connsiteY31" fmla="*/ 0 h 867508"/>
                <a:gd name="connsiteX32" fmla="*/ 379476 w 820702"/>
                <a:gd name="connsiteY32" fmla="*/ 140589 h 867508"/>
                <a:gd name="connsiteX33" fmla="*/ 374990 w 820702"/>
                <a:gd name="connsiteY33" fmla="*/ 175936 h 867508"/>
                <a:gd name="connsiteX34" fmla="*/ 445656 w 820702"/>
                <a:gd name="connsiteY34" fmla="*/ 175936 h 867508"/>
                <a:gd name="connsiteX35" fmla="*/ 441169 w 820702"/>
                <a:gd name="connsiteY35" fmla="*/ 140589 h 867508"/>
                <a:gd name="connsiteX36" fmla="*/ 581787 w 820702"/>
                <a:gd name="connsiteY36" fmla="*/ 0 h 867508"/>
                <a:gd name="connsiteX37" fmla="*/ 722405 w 820702"/>
                <a:gd name="connsiteY37" fmla="*/ 140589 h 867508"/>
                <a:gd name="connsiteX38" fmla="*/ 661083 w 820702"/>
                <a:gd name="connsiteY38" fmla="*/ 256632 h 867508"/>
                <a:gd name="connsiteX39" fmla="*/ 820703 w 820702"/>
                <a:gd name="connsiteY39" fmla="*/ 481775 h 867508"/>
                <a:gd name="connsiteX40" fmla="*/ 820703 w 820702"/>
                <a:gd name="connsiteY40" fmla="*/ 696058 h 867508"/>
                <a:gd name="connsiteX41" fmla="*/ 800100 w 820702"/>
                <a:gd name="connsiteY41" fmla="*/ 696058 h 867508"/>
                <a:gd name="connsiteX42" fmla="*/ 800100 w 820702"/>
                <a:gd name="connsiteY42" fmla="*/ 481746 h 867508"/>
                <a:gd name="connsiteX43" fmla="*/ 632308 w 820702"/>
                <a:gd name="connsiteY43" fmla="*/ 269605 h 867508"/>
                <a:gd name="connsiteX44" fmla="*/ 624450 w 820702"/>
                <a:gd name="connsiteY44" fmla="*/ 260575 h 867508"/>
                <a:gd name="connsiteX45" fmla="*/ 630507 w 820702"/>
                <a:gd name="connsiteY45" fmla="*/ 250203 h 867508"/>
                <a:gd name="connsiteX46" fmla="*/ 701802 w 820702"/>
                <a:gd name="connsiteY46" fmla="*/ 140589 h 867508"/>
                <a:gd name="connsiteX47" fmla="*/ 581787 w 820702"/>
                <a:gd name="connsiteY47" fmla="*/ 20545 h 867508"/>
                <a:gd name="connsiteX48" fmla="*/ 461772 w 820702"/>
                <a:gd name="connsiteY48" fmla="*/ 140589 h 867508"/>
                <a:gd name="connsiteX49" fmla="*/ 470202 w 820702"/>
                <a:gd name="connsiteY49" fmla="*/ 184823 h 867508"/>
                <a:gd name="connsiteX50" fmla="*/ 550955 w 820702"/>
                <a:gd name="connsiteY50" fmla="*/ 312039 h 867508"/>
                <a:gd name="connsiteX51" fmla="*/ 489633 w 820702"/>
                <a:gd name="connsiteY51" fmla="*/ 428082 h 867508"/>
                <a:gd name="connsiteX52" fmla="*/ 649253 w 820702"/>
                <a:gd name="connsiteY52" fmla="*/ 653225 h 867508"/>
                <a:gd name="connsiteX53" fmla="*/ 649224 w 820702"/>
                <a:gd name="connsiteY53" fmla="*/ 867508 h 867508"/>
                <a:gd name="connsiteX54" fmla="*/ 649224 w 820702"/>
                <a:gd name="connsiteY54" fmla="*/ 867508 h 86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0702" h="867508">
                  <a:moveTo>
                    <a:pt x="649224" y="867508"/>
                  </a:moveTo>
                  <a:lnTo>
                    <a:pt x="628650" y="867508"/>
                  </a:lnTo>
                  <a:lnTo>
                    <a:pt x="628650" y="653196"/>
                  </a:lnTo>
                  <a:cubicBezTo>
                    <a:pt x="628650" y="551698"/>
                    <a:pt x="559670" y="464487"/>
                    <a:pt x="460858" y="441055"/>
                  </a:cubicBezTo>
                  <a:cubicBezTo>
                    <a:pt x="456571" y="440026"/>
                    <a:pt x="453400" y="436397"/>
                    <a:pt x="452999" y="432025"/>
                  </a:cubicBezTo>
                  <a:cubicBezTo>
                    <a:pt x="452571" y="427625"/>
                    <a:pt x="455028" y="423453"/>
                    <a:pt x="459057" y="421653"/>
                  </a:cubicBezTo>
                  <a:cubicBezTo>
                    <a:pt x="502406" y="402365"/>
                    <a:pt x="530381" y="359331"/>
                    <a:pt x="530381" y="312039"/>
                  </a:cubicBezTo>
                  <a:cubicBezTo>
                    <a:pt x="530381" y="245859"/>
                    <a:pt x="476545" y="191995"/>
                    <a:pt x="410366" y="191995"/>
                  </a:cubicBezTo>
                  <a:cubicBezTo>
                    <a:pt x="344186" y="191995"/>
                    <a:pt x="290322" y="245831"/>
                    <a:pt x="290322" y="312039"/>
                  </a:cubicBezTo>
                  <a:cubicBezTo>
                    <a:pt x="290322" y="359331"/>
                    <a:pt x="318326" y="402393"/>
                    <a:pt x="361645" y="421653"/>
                  </a:cubicBezTo>
                  <a:cubicBezTo>
                    <a:pt x="365674" y="423453"/>
                    <a:pt x="368132" y="427625"/>
                    <a:pt x="367703" y="432025"/>
                  </a:cubicBezTo>
                  <a:cubicBezTo>
                    <a:pt x="367303" y="436397"/>
                    <a:pt x="364131" y="440055"/>
                    <a:pt x="359845" y="441055"/>
                  </a:cubicBezTo>
                  <a:cubicBezTo>
                    <a:pt x="261033" y="464487"/>
                    <a:pt x="192053" y="551698"/>
                    <a:pt x="192053" y="653196"/>
                  </a:cubicBezTo>
                  <a:lnTo>
                    <a:pt x="192053" y="867508"/>
                  </a:lnTo>
                  <a:lnTo>
                    <a:pt x="171450" y="867508"/>
                  </a:lnTo>
                  <a:lnTo>
                    <a:pt x="171450" y="653196"/>
                  </a:lnTo>
                  <a:cubicBezTo>
                    <a:pt x="171450" y="550555"/>
                    <a:pt x="235944" y="461229"/>
                    <a:pt x="331041" y="428054"/>
                  </a:cubicBezTo>
                  <a:cubicBezTo>
                    <a:pt x="293151" y="402136"/>
                    <a:pt x="269719" y="358873"/>
                    <a:pt x="269719" y="312010"/>
                  </a:cubicBezTo>
                  <a:cubicBezTo>
                    <a:pt x="269719" y="255889"/>
                    <a:pt x="302781" y="207312"/>
                    <a:pt x="350472" y="184795"/>
                  </a:cubicBezTo>
                  <a:cubicBezTo>
                    <a:pt x="356073" y="170764"/>
                    <a:pt x="358902" y="155905"/>
                    <a:pt x="358902" y="140589"/>
                  </a:cubicBezTo>
                  <a:cubicBezTo>
                    <a:pt x="358902" y="74409"/>
                    <a:pt x="305067" y="20545"/>
                    <a:pt x="238887" y="20545"/>
                  </a:cubicBezTo>
                  <a:cubicBezTo>
                    <a:pt x="172707" y="20545"/>
                    <a:pt x="118843" y="74381"/>
                    <a:pt x="118843" y="140589"/>
                  </a:cubicBezTo>
                  <a:cubicBezTo>
                    <a:pt x="118843" y="187909"/>
                    <a:pt x="146847" y="230943"/>
                    <a:pt x="190167" y="250203"/>
                  </a:cubicBezTo>
                  <a:cubicBezTo>
                    <a:pt x="194224" y="252003"/>
                    <a:pt x="196625" y="256175"/>
                    <a:pt x="196225" y="260575"/>
                  </a:cubicBezTo>
                  <a:cubicBezTo>
                    <a:pt x="195824" y="264947"/>
                    <a:pt x="192653" y="268605"/>
                    <a:pt x="188366" y="269605"/>
                  </a:cubicBezTo>
                  <a:cubicBezTo>
                    <a:pt x="89554" y="293037"/>
                    <a:pt x="20574" y="380248"/>
                    <a:pt x="20574" y="481746"/>
                  </a:cubicBezTo>
                  <a:lnTo>
                    <a:pt x="20574" y="696058"/>
                  </a:lnTo>
                  <a:lnTo>
                    <a:pt x="0" y="696058"/>
                  </a:lnTo>
                  <a:lnTo>
                    <a:pt x="0" y="481746"/>
                  </a:lnTo>
                  <a:cubicBezTo>
                    <a:pt x="0" y="379105"/>
                    <a:pt x="64494" y="289779"/>
                    <a:pt x="159591" y="256604"/>
                  </a:cubicBezTo>
                  <a:cubicBezTo>
                    <a:pt x="121701" y="230686"/>
                    <a:pt x="98298" y="187423"/>
                    <a:pt x="98298" y="140589"/>
                  </a:cubicBezTo>
                  <a:cubicBezTo>
                    <a:pt x="98298" y="63065"/>
                    <a:pt x="161363" y="0"/>
                    <a:pt x="238887" y="0"/>
                  </a:cubicBezTo>
                  <a:cubicBezTo>
                    <a:pt x="316411" y="0"/>
                    <a:pt x="379476" y="63065"/>
                    <a:pt x="379476" y="140589"/>
                  </a:cubicBezTo>
                  <a:cubicBezTo>
                    <a:pt x="379476" y="152648"/>
                    <a:pt x="377990" y="164478"/>
                    <a:pt x="374990" y="175936"/>
                  </a:cubicBezTo>
                  <a:cubicBezTo>
                    <a:pt x="397593" y="170078"/>
                    <a:pt x="423081" y="170078"/>
                    <a:pt x="445656" y="175936"/>
                  </a:cubicBezTo>
                  <a:cubicBezTo>
                    <a:pt x="442684" y="164478"/>
                    <a:pt x="441169" y="152648"/>
                    <a:pt x="441169" y="140589"/>
                  </a:cubicBezTo>
                  <a:cubicBezTo>
                    <a:pt x="441169" y="63065"/>
                    <a:pt x="504263" y="0"/>
                    <a:pt x="581787" y="0"/>
                  </a:cubicBezTo>
                  <a:cubicBezTo>
                    <a:pt x="659311" y="0"/>
                    <a:pt x="722405" y="63065"/>
                    <a:pt x="722405" y="140589"/>
                  </a:cubicBezTo>
                  <a:cubicBezTo>
                    <a:pt x="722405" y="187452"/>
                    <a:pt x="698973" y="230715"/>
                    <a:pt x="661083" y="256632"/>
                  </a:cubicBezTo>
                  <a:cubicBezTo>
                    <a:pt x="756209" y="289808"/>
                    <a:pt x="820703" y="379133"/>
                    <a:pt x="820703" y="481775"/>
                  </a:cubicBezTo>
                  <a:lnTo>
                    <a:pt x="820703" y="696058"/>
                  </a:lnTo>
                  <a:lnTo>
                    <a:pt x="800100" y="696058"/>
                  </a:lnTo>
                  <a:lnTo>
                    <a:pt x="800100" y="481746"/>
                  </a:lnTo>
                  <a:cubicBezTo>
                    <a:pt x="800100" y="380248"/>
                    <a:pt x="731120" y="293037"/>
                    <a:pt x="632308" y="269605"/>
                  </a:cubicBezTo>
                  <a:cubicBezTo>
                    <a:pt x="628021" y="268576"/>
                    <a:pt x="624850" y="264947"/>
                    <a:pt x="624450" y="260575"/>
                  </a:cubicBezTo>
                  <a:cubicBezTo>
                    <a:pt x="624021" y="256175"/>
                    <a:pt x="626478" y="252003"/>
                    <a:pt x="630507" y="250203"/>
                  </a:cubicBezTo>
                  <a:cubicBezTo>
                    <a:pt x="673827" y="230915"/>
                    <a:pt x="701802" y="187881"/>
                    <a:pt x="701802" y="140589"/>
                  </a:cubicBezTo>
                  <a:cubicBezTo>
                    <a:pt x="701802" y="74409"/>
                    <a:pt x="647967" y="20545"/>
                    <a:pt x="581787" y="20545"/>
                  </a:cubicBezTo>
                  <a:cubicBezTo>
                    <a:pt x="515607" y="20545"/>
                    <a:pt x="461772" y="74381"/>
                    <a:pt x="461772" y="140589"/>
                  </a:cubicBezTo>
                  <a:cubicBezTo>
                    <a:pt x="461772" y="155905"/>
                    <a:pt x="464601" y="170764"/>
                    <a:pt x="470202" y="184823"/>
                  </a:cubicBezTo>
                  <a:cubicBezTo>
                    <a:pt x="517893" y="207369"/>
                    <a:pt x="550955" y="255918"/>
                    <a:pt x="550955" y="312039"/>
                  </a:cubicBezTo>
                  <a:cubicBezTo>
                    <a:pt x="550955" y="358902"/>
                    <a:pt x="527523" y="402165"/>
                    <a:pt x="489633" y="428082"/>
                  </a:cubicBezTo>
                  <a:cubicBezTo>
                    <a:pt x="584759" y="461258"/>
                    <a:pt x="649253" y="550583"/>
                    <a:pt x="649253" y="653225"/>
                  </a:cubicBezTo>
                  <a:lnTo>
                    <a:pt x="649224" y="867508"/>
                  </a:lnTo>
                  <a:lnTo>
                    <a:pt x="649224" y="867508"/>
                  </a:lnTo>
                  <a:close/>
                </a:path>
              </a:pathLst>
            </a:custGeom>
            <a:solidFill>
              <a:schemeClr val="accent1"/>
            </a:solidFill>
            <a:ln w="28575"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825CB851-C5A9-AF46-FB6C-2973622305F3}"/>
                </a:ext>
              </a:extLst>
            </p:cNvPr>
            <p:cNvSpPr txBox="1"/>
            <p:nvPr/>
          </p:nvSpPr>
          <p:spPr>
            <a:xfrm>
              <a:off x="21505542" y="7863577"/>
              <a:ext cx="1988849"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kumimoji="0" lang="en-US" sz="2800" u="none" strike="noStrike" kern="1200" cap="none" spc="0" normalizeH="0" baseline="0" noProof="0" dirty="0">
                  <a:ln>
                    <a:noFill/>
                  </a:ln>
                  <a:effectLst/>
                  <a:uLnTx/>
                  <a:uFillTx/>
                  <a:latin typeface="IBM Plex Sans Text" panose="020B0503050203000203" pitchFamily="34" charset="0"/>
                </a:rPr>
                <a:t>Employees</a:t>
              </a:r>
              <a:endParaRPr lang="en-US" sz="2800" dirty="0">
                <a:latin typeface="IBM Plex Sans Text" panose="020B0503050203000203" pitchFamily="34" charset="0"/>
              </a:endParaRPr>
            </a:p>
          </p:txBody>
        </p:sp>
      </p:grpSp>
      <p:grpSp>
        <p:nvGrpSpPr>
          <p:cNvPr id="152" name="Group 151">
            <a:extLst>
              <a:ext uri="{FF2B5EF4-FFF2-40B4-BE49-F238E27FC236}">
                <a16:creationId xmlns:a16="http://schemas.microsoft.com/office/drawing/2014/main" id="{ED0E46B7-0DDF-3647-DFBB-C36699B8DABA}"/>
              </a:ext>
            </a:extLst>
          </p:cNvPr>
          <p:cNvGrpSpPr/>
          <p:nvPr/>
        </p:nvGrpSpPr>
        <p:grpSpPr>
          <a:xfrm>
            <a:off x="17398808" y="6030765"/>
            <a:ext cx="3363731" cy="1419494"/>
            <a:chOff x="17303099" y="6727310"/>
            <a:chExt cx="3363731" cy="1419494"/>
          </a:xfrm>
        </p:grpSpPr>
        <p:pic>
          <p:nvPicPr>
            <p:cNvPr id="74" name="Graphic 73">
              <a:extLst>
                <a:ext uri="{FF2B5EF4-FFF2-40B4-BE49-F238E27FC236}">
                  <a16:creationId xmlns:a16="http://schemas.microsoft.com/office/drawing/2014/main" id="{BCE93307-2538-8645-BFD8-3AD3F73B79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527764" y="6727310"/>
              <a:ext cx="914400" cy="914400"/>
            </a:xfrm>
            <a:prstGeom prst="rect">
              <a:avLst/>
            </a:prstGeom>
          </p:spPr>
        </p:pic>
        <p:pic>
          <p:nvPicPr>
            <p:cNvPr id="77" name="Graphic 76">
              <a:extLst>
                <a:ext uri="{FF2B5EF4-FFF2-40B4-BE49-F238E27FC236}">
                  <a16:creationId xmlns:a16="http://schemas.microsoft.com/office/drawing/2014/main" id="{8B3A9D6C-03D6-F650-659B-A0FA5E82E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03099" y="7890772"/>
              <a:ext cx="3363731" cy="256032"/>
            </a:xfrm>
            <a:prstGeom prst="rect">
              <a:avLst/>
            </a:prstGeom>
          </p:spPr>
        </p:pic>
      </p:grpSp>
      <p:cxnSp>
        <p:nvCxnSpPr>
          <p:cNvPr id="89" name="Straight Connector 88">
            <a:extLst>
              <a:ext uri="{FF2B5EF4-FFF2-40B4-BE49-F238E27FC236}">
                <a16:creationId xmlns:a16="http://schemas.microsoft.com/office/drawing/2014/main" id="{006FAD2B-8EA7-BD33-0D73-51744F876FE4}"/>
              </a:ext>
            </a:extLst>
          </p:cNvPr>
          <p:cNvCxnSpPr>
            <a:cxnSpLocks/>
          </p:cNvCxnSpPr>
          <p:nvPr/>
        </p:nvCxnSpPr>
        <p:spPr bwMode="auto">
          <a:xfrm flipV="1">
            <a:off x="5814516" y="7346543"/>
            <a:ext cx="2274615" cy="7934"/>
          </a:xfrm>
          <a:prstGeom prst="line">
            <a:avLst/>
          </a:prstGeom>
          <a:ln w="50800" cap="rnd">
            <a:solidFill>
              <a:srgbClr val="82CFFF"/>
            </a:solidFill>
            <a:prstDash val="sysDot"/>
            <a:headEnd type="none" w="med" len="med"/>
            <a:tailEnd type="arrow"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51BBA3A-8CA4-DC13-08AA-B253FF9181E8}"/>
              </a:ext>
            </a:extLst>
          </p:cNvPr>
          <p:cNvCxnSpPr>
            <a:cxnSpLocks/>
          </p:cNvCxnSpPr>
          <p:nvPr/>
        </p:nvCxnSpPr>
        <p:spPr bwMode="auto">
          <a:xfrm flipV="1">
            <a:off x="5814516" y="3959268"/>
            <a:ext cx="2058591" cy="11502"/>
          </a:xfrm>
          <a:prstGeom prst="line">
            <a:avLst/>
          </a:prstGeom>
          <a:ln w="50800" cap="rnd">
            <a:solidFill>
              <a:srgbClr val="82CFFF"/>
            </a:solidFill>
            <a:prstDash val="sysDot"/>
            <a:headEnd type="none" w="med" len="med"/>
            <a:tailEnd type="arrow" w="med" len="med"/>
          </a:ln>
          <a:effectLst/>
        </p:spPr>
        <p:style>
          <a:lnRef idx="1">
            <a:schemeClr val="dk1"/>
          </a:lnRef>
          <a:fillRef idx="0">
            <a:schemeClr val="dk1"/>
          </a:fillRef>
          <a:effectRef idx="0">
            <a:schemeClr val="dk1"/>
          </a:effectRef>
          <a:fontRef idx="minor">
            <a:schemeClr val="tx1"/>
          </a:fontRef>
        </p:style>
      </p:cxnSp>
      <p:sp>
        <p:nvSpPr>
          <p:cNvPr id="85" name="Rectangle 84">
            <a:extLst>
              <a:ext uri="{FF2B5EF4-FFF2-40B4-BE49-F238E27FC236}">
                <a16:creationId xmlns:a16="http://schemas.microsoft.com/office/drawing/2014/main" id="{75346E05-9221-87AF-26F1-E53A60A0EC4E}"/>
              </a:ext>
            </a:extLst>
          </p:cNvPr>
          <p:cNvSpPr/>
          <p:nvPr/>
        </p:nvSpPr>
        <p:spPr bwMode="auto">
          <a:xfrm>
            <a:off x="8089131" y="6589403"/>
            <a:ext cx="6281611" cy="1982333"/>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0" rIns="228600" bIns="0" numCol="1" rtlCol="0" anchor="ctr" anchorCtr="0" compatLnSpc="1">
            <a:prstTxWarp prst="textNoShape">
              <a:avLst/>
            </a:prstTxWarp>
          </a:bodyPr>
          <a:lstStyle/>
          <a:p>
            <a:pPr defTabSz="812780">
              <a:spcBef>
                <a:spcPts val="1600"/>
              </a:spcBef>
              <a:defRPr/>
            </a:pPr>
            <a:r>
              <a:rPr lang="en-US" sz="2800" dirty="0">
                <a:solidFill>
                  <a:prstClr val="black"/>
                </a:solidFill>
                <a:latin typeface="IBM Plex Sans Light" panose="020B0403050203000203" pitchFamily="34" charset="0"/>
              </a:rPr>
              <a:t>users of watsonx.ai can </a:t>
            </a:r>
            <a:r>
              <a:rPr lang="en-US" sz="2800" dirty="0">
                <a:solidFill>
                  <a:schemeClr val="accent1"/>
                </a:solidFill>
                <a:latin typeface="IBM Plex Sans Light" panose="020B0403050203000203" pitchFamily="34" charset="0"/>
              </a:rPr>
              <a:t>serve OS </a:t>
            </a:r>
            <a:br>
              <a:rPr lang="en-US" sz="2800" dirty="0">
                <a:solidFill>
                  <a:schemeClr val="accent1"/>
                </a:solidFill>
                <a:latin typeface="IBM Plex Sans Light" panose="020B0403050203000203" pitchFamily="34" charset="0"/>
              </a:rPr>
            </a:br>
            <a:r>
              <a:rPr lang="en-US" sz="2800" dirty="0">
                <a:solidFill>
                  <a:schemeClr val="accent1"/>
                </a:solidFill>
                <a:latin typeface="IBM Plex Sans Light" panose="020B0403050203000203" pitchFamily="34" charset="0"/>
              </a:rPr>
              <a:t>or custom models</a:t>
            </a:r>
            <a:r>
              <a:rPr lang="en-US" sz="2800" dirty="0">
                <a:solidFill>
                  <a:prstClr val="black"/>
                </a:solidFill>
                <a:latin typeface="IBM Plex Sans Light" panose="020B0403050203000203" pitchFamily="34" charset="0"/>
              </a:rPr>
              <a:t> to watsonx Orchestrate</a:t>
            </a:r>
            <a:endParaRPr lang="en-US" sz="2800" dirty="0">
              <a:solidFill>
                <a:schemeClr val="accent1"/>
              </a:solidFill>
              <a:latin typeface="IBM Plex Sans" panose="020B0503050203000203" pitchFamily="34" charset="0"/>
            </a:endParaRPr>
          </a:p>
        </p:txBody>
      </p:sp>
      <p:sp>
        <p:nvSpPr>
          <p:cNvPr id="84" name="Rectangle 83">
            <a:extLst>
              <a:ext uri="{FF2B5EF4-FFF2-40B4-BE49-F238E27FC236}">
                <a16:creationId xmlns:a16="http://schemas.microsoft.com/office/drawing/2014/main" id="{529783BC-811D-0271-F9C6-CBB05A672DF6}"/>
              </a:ext>
            </a:extLst>
          </p:cNvPr>
          <p:cNvSpPr/>
          <p:nvPr/>
        </p:nvSpPr>
        <p:spPr bwMode="auto">
          <a:xfrm>
            <a:off x="8089131" y="3213630"/>
            <a:ext cx="6281611" cy="1982333"/>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0" rIns="228600" bIns="0" numCol="1" rtlCol="0" anchor="ctr" anchorCtr="0" compatLnSpc="1">
            <a:prstTxWarp prst="textNoShape">
              <a:avLst/>
            </a:prstTxWarp>
          </a:bodyPr>
          <a:lstStyle/>
          <a:p>
            <a:pPr defTabSz="812780">
              <a:spcBef>
                <a:spcPts val="1600"/>
              </a:spcBef>
              <a:defRPr/>
            </a:pPr>
            <a:r>
              <a:rPr lang="en-US" sz="2800" dirty="0">
                <a:solidFill>
                  <a:prstClr val="black"/>
                </a:solidFill>
                <a:latin typeface="IBM Plex Sans Light" panose="020B0403050203000203" pitchFamily="34" charset="0"/>
              </a:rPr>
              <a:t>watsonx.ai delivers </a:t>
            </a:r>
            <a:r>
              <a:rPr lang="en-US" sz="2800" dirty="0">
                <a:solidFill>
                  <a:schemeClr val="accent1"/>
                </a:solidFill>
                <a:latin typeface="IBM Plex Sans Light" panose="020B0403050203000203" pitchFamily="34" charset="0"/>
              </a:rPr>
              <a:t>IBM developed fine-tuned models </a:t>
            </a:r>
            <a:r>
              <a:rPr lang="en-US" sz="2800" dirty="0">
                <a:solidFill>
                  <a:prstClr val="black"/>
                </a:solidFill>
                <a:latin typeface="IBM Plex Sans Light" panose="020B0403050203000203" pitchFamily="34" charset="0"/>
              </a:rPr>
              <a:t>out of the box in watsonx Orchestrate</a:t>
            </a:r>
            <a:endParaRPr lang="en-US" sz="2800" dirty="0">
              <a:solidFill>
                <a:schemeClr val="accent1"/>
              </a:solidFill>
              <a:latin typeface="IBM Plex Sans" panose="020B0503050203000203" pitchFamily="34" charset="0"/>
            </a:endParaRPr>
          </a:p>
        </p:txBody>
      </p:sp>
      <p:sp>
        <p:nvSpPr>
          <p:cNvPr id="86" name="Rectangle 85">
            <a:extLst>
              <a:ext uri="{FF2B5EF4-FFF2-40B4-BE49-F238E27FC236}">
                <a16:creationId xmlns:a16="http://schemas.microsoft.com/office/drawing/2014/main" id="{02DD9436-7058-8F5F-BA8B-26490241439C}"/>
              </a:ext>
            </a:extLst>
          </p:cNvPr>
          <p:cNvSpPr/>
          <p:nvPr/>
        </p:nvSpPr>
        <p:spPr bwMode="auto">
          <a:xfrm>
            <a:off x="8089131" y="9982105"/>
            <a:ext cx="6281611" cy="1982333"/>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0" rIns="228600" bIns="0" numCol="1" rtlCol="0" anchor="ctr" anchorCtr="0" compatLnSpc="1">
            <a:prstTxWarp prst="textNoShape">
              <a:avLst/>
            </a:prstTxWarp>
          </a:bodyPr>
          <a:lstStyle/>
          <a:p>
            <a:pPr defTabSz="812780">
              <a:spcBef>
                <a:spcPts val="1600"/>
              </a:spcBef>
              <a:defRPr/>
            </a:pPr>
            <a:r>
              <a:rPr lang="en-US" sz="2800" dirty="0">
                <a:solidFill>
                  <a:prstClr val="black"/>
                </a:solidFill>
                <a:latin typeface="IBM Plex Sans Light" panose="020B0403050203000203" pitchFamily="34" charset="0"/>
              </a:rPr>
              <a:t>users of </a:t>
            </a:r>
            <a:r>
              <a:rPr lang="en-US" sz="2800" dirty="0">
                <a:solidFill>
                  <a:schemeClr val="accent1"/>
                </a:solidFill>
                <a:latin typeface="IBM Plex Sans Light" panose="020B0403050203000203" pitchFamily="34" charset="0"/>
              </a:rPr>
              <a:t>3rd party LLMs </a:t>
            </a:r>
            <a:r>
              <a:rPr lang="en-US" sz="2800" dirty="0">
                <a:solidFill>
                  <a:prstClr val="black"/>
                </a:solidFill>
                <a:latin typeface="IBM Plex Sans Light" panose="020B0403050203000203" pitchFamily="34" charset="0"/>
              </a:rPr>
              <a:t>can serve their models to watsonx Orchestrate</a:t>
            </a:r>
            <a:endParaRPr lang="en-US" sz="2800" dirty="0">
              <a:solidFill>
                <a:schemeClr val="accent1"/>
              </a:solidFill>
              <a:latin typeface="IBM Plex Sans" panose="020B0503050203000203" pitchFamily="34" charset="0"/>
            </a:endParaRPr>
          </a:p>
        </p:txBody>
      </p:sp>
      <p:cxnSp>
        <p:nvCxnSpPr>
          <p:cNvPr id="92" name="Straight Connector 91">
            <a:extLst>
              <a:ext uri="{FF2B5EF4-FFF2-40B4-BE49-F238E27FC236}">
                <a16:creationId xmlns:a16="http://schemas.microsoft.com/office/drawing/2014/main" id="{9FBF802C-2B0D-E7D3-0B07-C3D7C5BA5E80}"/>
              </a:ext>
            </a:extLst>
          </p:cNvPr>
          <p:cNvCxnSpPr>
            <a:cxnSpLocks/>
          </p:cNvCxnSpPr>
          <p:nvPr/>
        </p:nvCxnSpPr>
        <p:spPr bwMode="auto">
          <a:xfrm>
            <a:off x="5814516" y="10739245"/>
            <a:ext cx="2274615" cy="0"/>
          </a:xfrm>
          <a:prstGeom prst="line">
            <a:avLst/>
          </a:prstGeom>
          <a:ln w="50800" cap="rnd">
            <a:solidFill>
              <a:srgbClr val="C6C6C6"/>
            </a:solidFill>
            <a:prstDash val="sysDot"/>
            <a:headEnd type="none" w="med" len="med"/>
            <a:tailEnd type="arrow" w="med" len="med"/>
          </a:ln>
          <a:effectLst/>
        </p:spPr>
        <p:style>
          <a:lnRef idx="1">
            <a:schemeClr val="dk1"/>
          </a:lnRef>
          <a:fillRef idx="0">
            <a:schemeClr val="dk1"/>
          </a:fillRef>
          <a:effectRef idx="0">
            <a:schemeClr val="dk1"/>
          </a:effectRef>
          <a:fontRef idx="minor">
            <a:schemeClr val="tx1"/>
          </a:fontRef>
        </p:style>
      </p:cxnSp>
      <p:grpSp>
        <p:nvGrpSpPr>
          <p:cNvPr id="158" name="Group 157">
            <a:extLst>
              <a:ext uri="{FF2B5EF4-FFF2-40B4-BE49-F238E27FC236}">
                <a16:creationId xmlns:a16="http://schemas.microsoft.com/office/drawing/2014/main" id="{369FE23F-C15B-33AC-4BAE-5973FECFDF1E}"/>
              </a:ext>
            </a:extLst>
          </p:cNvPr>
          <p:cNvGrpSpPr/>
          <p:nvPr/>
        </p:nvGrpSpPr>
        <p:grpSpPr>
          <a:xfrm>
            <a:off x="1392387" y="9514011"/>
            <a:ext cx="4343400" cy="2450468"/>
            <a:chOff x="3369520" y="9351976"/>
            <a:chExt cx="4343400" cy="2450468"/>
          </a:xfrm>
        </p:grpSpPr>
        <p:sp>
          <p:nvSpPr>
            <p:cNvPr id="104" name="Rectangle 103">
              <a:extLst>
                <a:ext uri="{FF2B5EF4-FFF2-40B4-BE49-F238E27FC236}">
                  <a16:creationId xmlns:a16="http://schemas.microsoft.com/office/drawing/2014/main" id="{22D8F5A6-4372-43E2-8AC8-4D22FC3C0D0F}"/>
                </a:ext>
              </a:extLst>
            </p:cNvPr>
            <p:cNvSpPr/>
            <p:nvPr/>
          </p:nvSpPr>
          <p:spPr bwMode="auto">
            <a:xfrm>
              <a:off x="3369520" y="9351976"/>
              <a:ext cx="4343400" cy="2450468"/>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0" rIns="228600" bIns="0" numCol="1" rtlCol="0" anchor="ctr" anchorCtr="0" compatLnSpc="1">
              <a:prstTxWarp prst="textNoShape">
                <a:avLst/>
              </a:prstTxWarp>
            </a:bodyPr>
            <a:lstStyle/>
            <a:p>
              <a:pPr defTabSz="812780">
                <a:spcBef>
                  <a:spcPts val="1600"/>
                </a:spcBef>
                <a:defRPr/>
              </a:pPr>
              <a:endParaRPr lang="en-US" sz="1800" dirty="0">
                <a:solidFill>
                  <a:schemeClr val="accent1"/>
                </a:solidFill>
                <a:latin typeface="IBM Plex Sans" panose="020B0503050203000203" pitchFamily="34" charset="0"/>
              </a:endParaRPr>
            </a:p>
          </p:txBody>
        </p:sp>
        <p:sp>
          <p:nvSpPr>
            <p:cNvPr id="108" name="TextBox 107">
              <a:extLst>
                <a:ext uri="{FF2B5EF4-FFF2-40B4-BE49-F238E27FC236}">
                  <a16:creationId xmlns:a16="http://schemas.microsoft.com/office/drawing/2014/main" id="{F5F1D925-7333-BB50-31C5-87E26E4DD79C}"/>
                </a:ext>
              </a:extLst>
            </p:cNvPr>
            <p:cNvSpPr txBox="1"/>
            <p:nvPr/>
          </p:nvSpPr>
          <p:spPr>
            <a:xfrm>
              <a:off x="4091196" y="9603920"/>
              <a:ext cx="3081267"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kumimoji="0" lang="en-US" sz="2800" u="none" strike="noStrike" kern="1200" cap="none" spc="0" normalizeH="0" baseline="0" noProof="0" dirty="0">
                  <a:ln>
                    <a:noFill/>
                  </a:ln>
                  <a:effectLst/>
                  <a:uLnTx/>
                  <a:uFillTx/>
                  <a:latin typeface="IBM Plex Sans Light" panose="020B0403050203000203" pitchFamily="34" charset="0"/>
                </a:rPr>
                <a:t>3</a:t>
              </a:r>
              <a:r>
                <a:rPr kumimoji="0" lang="en-US" sz="2800" u="none" strike="noStrike" kern="1200" cap="none" spc="0" normalizeH="0" baseline="30000" noProof="0" dirty="0">
                  <a:ln>
                    <a:noFill/>
                  </a:ln>
                  <a:effectLst/>
                  <a:uLnTx/>
                  <a:uFillTx/>
                  <a:latin typeface="IBM Plex Sans Light" panose="020B0403050203000203" pitchFamily="34" charset="0"/>
                </a:rPr>
                <a:t>rd</a:t>
              </a:r>
              <a:r>
                <a:rPr kumimoji="0" lang="en-US" sz="2800" u="none" strike="noStrike" kern="1200" cap="none" spc="0" normalizeH="0" baseline="0" noProof="0" dirty="0">
                  <a:ln>
                    <a:noFill/>
                  </a:ln>
                  <a:effectLst/>
                  <a:uLnTx/>
                  <a:uFillTx/>
                  <a:latin typeface="IBM Plex Sans Light" panose="020B0403050203000203" pitchFamily="34" charset="0"/>
                </a:rPr>
                <a:t> party provider</a:t>
              </a:r>
              <a:endParaRPr lang="en-US" sz="2800" dirty="0">
                <a:latin typeface="IBM Plex Sans Light" panose="020B0403050203000203" pitchFamily="34" charset="0"/>
              </a:endParaRPr>
            </a:p>
          </p:txBody>
        </p:sp>
        <p:sp>
          <p:nvSpPr>
            <p:cNvPr id="109" name="TextBox 108">
              <a:extLst>
                <a:ext uri="{FF2B5EF4-FFF2-40B4-BE49-F238E27FC236}">
                  <a16:creationId xmlns:a16="http://schemas.microsoft.com/office/drawing/2014/main" id="{9F26D2D9-8E7B-C3C0-6D1D-5E924C026D26}"/>
                </a:ext>
              </a:extLst>
            </p:cNvPr>
            <p:cNvSpPr txBox="1"/>
            <p:nvPr/>
          </p:nvSpPr>
          <p:spPr>
            <a:xfrm>
              <a:off x="4499820" y="11239601"/>
              <a:ext cx="2082801"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lang="en-US" sz="2800" dirty="0">
                  <a:latin typeface="IBM Plex Sans Light" panose="020B0403050203000203" pitchFamily="34" charset="0"/>
                </a:rPr>
                <a:t>o</a:t>
              </a:r>
              <a:r>
                <a:rPr kumimoji="0" lang="en-US" sz="2800" u="none" strike="noStrike" kern="1200" cap="none" spc="0" normalizeH="0" baseline="0" noProof="0" dirty="0">
                  <a:ln>
                    <a:noFill/>
                  </a:ln>
                  <a:effectLst/>
                  <a:uLnTx/>
                  <a:uFillTx/>
                  <a:latin typeface="IBM Plex Sans Light" panose="020B0403050203000203" pitchFamily="34" charset="0"/>
                </a:rPr>
                <a:t>ther LLMs</a:t>
              </a:r>
              <a:endParaRPr lang="en-US" sz="2800" dirty="0">
                <a:latin typeface="IBM Plex Sans Light" panose="020B0403050203000203" pitchFamily="34" charset="0"/>
              </a:endParaRPr>
            </a:p>
          </p:txBody>
        </p:sp>
        <p:pic>
          <p:nvPicPr>
            <p:cNvPr id="111" name="Graphic 110">
              <a:extLst>
                <a:ext uri="{FF2B5EF4-FFF2-40B4-BE49-F238E27FC236}">
                  <a16:creationId xmlns:a16="http://schemas.microsoft.com/office/drawing/2014/main" id="{3902FD1F-FFE0-38F6-2E20-CC8870295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98320" y="10234310"/>
              <a:ext cx="685800" cy="685800"/>
            </a:xfrm>
            <a:prstGeom prst="rect">
              <a:avLst/>
            </a:prstGeom>
          </p:spPr>
        </p:pic>
      </p:grpSp>
      <p:grpSp>
        <p:nvGrpSpPr>
          <p:cNvPr id="157" name="Group 156">
            <a:extLst>
              <a:ext uri="{FF2B5EF4-FFF2-40B4-BE49-F238E27FC236}">
                <a16:creationId xmlns:a16="http://schemas.microsoft.com/office/drawing/2014/main" id="{32E0DE1B-7B8D-6183-C593-BF676010B6E5}"/>
              </a:ext>
            </a:extLst>
          </p:cNvPr>
          <p:cNvGrpSpPr/>
          <p:nvPr/>
        </p:nvGrpSpPr>
        <p:grpSpPr>
          <a:xfrm>
            <a:off x="1392387" y="2745536"/>
            <a:ext cx="4343400" cy="6291072"/>
            <a:chOff x="3369520" y="2583503"/>
            <a:chExt cx="4343400" cy="6291072"/>
          </a:xfrm>
        </p:grpSpPr>
        <p:sp>
          <p:nvSpPr>
            <p:cNvPr id="102" name="Rectangle 101">
              <a:extLst>
                <a:ext uri="{FF2B5EF4-FFF2-40B4-BE49-F238E27FC236}">
                  <a16:creationId xmlns:a16="http://schemas.microsoft.com/office/drawing/2014/main" id="{C597F84F-158E-3C42-75A8-CF9ABC652E2C}"/>
                </a:ext>
              </a:extLst>
            </p:cNvPr>
            <p:cNvSpPr/>
            <p:nvPr/>
          </p:nvSpPr>
          <p:spPr bwMode="auto">
            <a:xfrm>
              <a:off x="3369520" y="2583503"/>
              <a:ext cx="4343400" cy="6291072"/>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0" rIns="228600" bIns="0" numCol="1" rtlCol="0" anchor="ctr" anchorCtr="0" compatLnSpc="1">
              <a:prstTxWarp prst="textNoShape">
                <a:avLst/>
              </a:prstTxWarp>
            </a:bodyPr>
            <a:lstStyle/>
            <a:p>
              <a:pPr defTabSz="812780">
                <a:spcBef>
                  <a:spcPts val="1600"/>
                </a:spcBef>
                <a:defRPr/>
              </a:pPr>
              <a:endParaRPr lang="en-US" sz="1800" dirty="0">
                <a:solidFill>
                  <a:schemeClr val="accent1"/>
                </a:solidFill>
                <a:latin typeface="IBM Plex Sans" panose="020B0503050203000203" pitchFamily="34" charset="0"/>
              </a:endParaRPr>
            </a:p>
          </p:txBody>
        </p:sp>
        <p:pic>
          <p:nvPicPr>
            <p:cNvPr id="23" name="Graphic 22">
              <a:extLst>
                <a:ext uri="{FF2B5EF4-FFF2-40B4-BE49-F238E27FC236}">
                  <a16:creationId xmlns:a16="http://schemas.microsoft.com/office/drawing/2014/main" id="{226997CE-A079-D210-0318-653298B1C9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5270" y="2861840"/>
              <a:ext cx="685800" cy="685800"/>
            </a:xfrm>
            <a:prstGeom prst="rect">
              <a:avLst/>
            </a:prstGeom>
          </p:spPr>
        </p:pic>
        <p:pic>
          <p:nvPicPr>
            <p:cNvPr id="94" name="Graphic 93">
              <a:extLst>
                <a:ext uri="{FF2B5EF4-FFF2-40B4-BE49-F238E27FC236}">
                  <a16:creationId xmlns:a16="http://schemas.microsoft.com/office/drawing/2014/main" id="{A1C51E98-FE65-68E2-86CF-61E4E47F6D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26820" y="3075054"/>
              <a:ext cx="1828800" cy="259373"/>
            </a:xfrm>
            <a:prstGeom prst="rect">
              <a:avLst/>
            </a:prstGeom>
          </p:spPr>
        </p:pic>
        <p:grpSp>
          <p:nvGrpSpPr>
            <p:cNvPr id="145" name="Group 144">
              <a:extLst>
                <a:ext uri="{FF2B5EF4-FFF2-40B4-BE49-F238E27FC236}">
                  <a16:creationId xmlns:a16="http://schemas.microsoft.com/office/drawing/2014/main" id="{E42490BE-D90C-58F1-FE60-19C8C4CE42BE}"/>
                </a:ext>
              </a:extLst>
            </p:cNvPr>
            <p:cNvGrpSpPr/>
            <p:nvPr/>
          </p:nvGrpSpPr>
          <p:grpSpPr>
            <a:xfrm>
              <a:off x="4732340" y="7330367"/>
              <a:ext cx="1617760" cy="1427577"/>
              <a:chOff x="21657848" y="3216953"/>
              <a:chExt cx="1617760" cy="1427577"/>
            </a:xfrm>
          </p:grpSpPr>
          <p:sp>
            <p:nvSpPr>
              <p:cNvPr id="134" name="TextBox 133">
                <a:extLst>
                  <a:ext uri="{FF2B5EF4-FFF2-40B4-BE49-F238E27FC236}">
                    <a16:creationId xmlns:a16="http://schemas.microsoft.com/office/drawing/2014/main" id="{52EBC437-E832-7408-C779-158B9A357C09}"/>
                  </a:ext>
                </a:extLst>
              </p:cNvPr>
              <p:cNvSpPr txBox="1"/>
              <p:nvPr/>
            </p:nvSpPr>
            <p:spPr>
              <a:xfrm>
                <a:off x="21657848" y="4121310"/>
                <a:ext cx="1617760"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kumimoji="0" lang="en-US" sz="2800" u="none" strike="noStrike" kern="1200" cap="none" spc="0" normalizeH="0" baseline="0" noProof="0" dirty="0">
                    <a:ln>
                      <a:noFill/>
                    </a:ln>
                    <a:effectLst/>
                    <a:uLnTx/>
                    <a:uFillTx/>
                    <a:latin typeface="IBM Plex Sans Light" panose="020B0403050203000203" pitchFamily="34" charset="0"/>
                  </a:rPr>
                  <a:t>Efficient</a:t>
                </a:r>
                <a:endParaRPr lang="en-US" sz="2800" dirty="0">
                  <a:latin typeface="IBM Plex Sans Light" panose="020B0403050203000203" pitchFamily="34" charset="0"/>
                </a:endParaRPr>
              </a:p>
            </p:txBody>
          </p:sp>
          <p:sp>
            <p:nvSpPr>
              <p:cNvPr id="140" name="Freeform 139">
                <a:extLst>
                  <a:ext uri="{FF2B5EF4-FFF2-40B4-BE49-F238E27FC236}">
                    <a16:creationId xmlns:a16="http://schemas.microsoft.com/office/drawing/2014/main" id="{DD67D044-2FA4-08C0-2E6E-C0258FD6A6FC}"/>
                  </a:ext>
                </a:extLst>
              </p:cNvPr>
              <p:cNvSpPr>
                <a:spLocks noChangeAspect="1"/>
              </p:cNvSpPr>
              <p:nvPr/>
            </p:nvSpPr>
            <p:spPr>
              <a:xfrm>
                <a:off x="22123828" y="3216953"/>
                <a:ext cx="685800" cy="682490"/>
              </a:xfrm>
              <a:custGeom>
                <a:avLst/>
                <a:gdLst>
                  <a:gd name="connsiteX0" fmla="*/ 610362 w 882081"/>
                  <a:gd name="connsiteY0" fmla="*/ 877824 h 877824"/>
                  <a:gd name="connsiteX1" fmla="*/ 514350 w 882081"/>
                  <a:gd name="connsiteY1" fmla="*/ 781812 h 877824"/>
                  <a:gd name="connsiteX2" fmla="*/ 514350 w 882081"/>
                  <a:gd name="connsiteY2" fmla="*/ 524637 h 877824"/>
                  <a:gd name="connsiteX3" fmla="*/ 534953 w 882081"/>
                  <a:gd name="connsiteY3" fmla="*/ 524637 h 877824"/>
                  <a:gd name="connsiteX4" fmla="*/ 534953 w 882081"/>
                  <a:gd name="connsiteY4" fmla="*/ 781812 h 877824"/>
                  <a:gd name="connsiteX5" fmla="*/ 610391 w 882081"/>
                  <a:gd name="connsiteY5" fmla="*/ 857250 h 877824"/>
                  <a:gd name="connsiteX6" fmla="*/ 685829 w 882081"/>
                  <a:gd name="connsiteY6" fmla="*/ 781812 h 877824"/>
                  <a:gd name="connsiteX7" fmla="*/ 685829 w 882081"/>
                  <a:gd name="connsiteY7" fmla="*/ 638937 h 877824"/>
                  <a:gd name="connsiteX8" fmla="*/ 706431 w 882081"/>
                  <a:gd name="connsiteY8" fmla="*/ 638937 h 877824"/>
                  <a:gd name="connsiteX9" fmla="*/ 706431 w 882081"/>
                  <a:gd name="connsiteY9" fmla="*/ 781812 h 877824"/>
                  <a:gd name="connsiteX10" fmla="*/ 610362 w 882081"/>
                  <a:gd name="connsiteY10" fmla="*/ 877824 h 877824"/>
                  <a:gd name="connsiteX11" fmla="*/ 267462 w 882081"/>
                  <a:gd name="connsiteY11" fmla="*/ 877824 h 877824"/>
                  <a:gd name="connsiteX12" fmla="*/ 171450 w 882081"/>
                  <a:gd name="connsiteY12" fmla="*/ 781812 h 877824"/>
                  <a:gd name="connsiteX13" fmla="*/ 171450 w 882081"/>
                  <a:gd name="connsiteY13" fmla="*/ 524637 h 877824"/>
                  <a:gd name="connsiteX14" fmla="*/ 192024 w 882081"/>
                  <a:gd name="connsiteY14" fmla="*/ 524637 h 877824"/>
                  <a:gd name="connsiteX15" fmla="*/ 192024 w 882081"/>
                  <a:gd name="connsiteY15" fmla="*/ 781812 h 877824"/>
                  <a:gd name="connsiteX16" fmla="*/ 267462 w 882081"/>
                  <a:gd name="connsiteY16" fmla="*/ 857250 h 877824"/>
                  <a:gd name="connsiteX17" fmla="*/ 342900 w 882081"/>
                  <a:gd name="connsiteY17" fmla="*/ 781812 h 877824"/>
                  <a:gd name="connsiteX18" fmla="*/ 342900 w 882081"/>
                  <a:gd name="connsiteY18" fmla="*/ 96012 h 877824"/>
                  <a:gd name="connsiteX19" fmla="*/ 438912 w 882081"/>
                  <a:gd name="connsiteY19" fmla="*/ 0 h 877824"/>
                  <a:gd name="connsiteX20" fmla="*/ 534924 w 882081"/>
                  <a:gd name="connsiteY20" fmla="*/ 96012 h 877824"/>
                  <a:gd name="connsiteX21" fmla="*/ 534924 w 882081"/>
                  <a:gd name="connsiteY21" fmla="*/ 353187 h 877824"/>
                  <a:gd name="connsiteX22" fmla="*/ 514350 w 882081"/>
                  <a:gd name="connsiteY22" fmla="*/ 353187 h 877824"/>
                  <a:gd name="connsiteX23" fmla="*/ 514350 w 882081"/>
                  <a:gd name="connsiteY23" fmla="*/ 96012 h 877824"/>
                  <a:gd name="connsiteX24" fmla="*/ 438912 w 882081"/>
                  <a:gd name="connsiteY24" fmla="*/ 20574 h 877824"/>
                  <a:gd name="connsiteX25" fmla="*/ 363474 w 882081"/>
                  <a:gd name="connsiteY25" fmla="*/ 96012 h 877824"/>
                  <a:gd name="connsiteX26" fmla="*/ 363474 w 882081"/>
                  <a:gd name="connsiteY26" fmla="*/ 781812 h 877824"/>
                  <a:gd name="connsiteX27" fmla="*/ 267462 w 882081"/>
                  <a:gd name="connsiteY27" fmla="*/ 877824 h 877824"/>
                  <a:gd name="connsiteX28" fmla="*/ 760524 w 882081"/>
                  <a:gd name="connsiteY28" fmla="*/ 560499 h 877824"/>
                  <a:gd name="connsiteX29" fmla="*/ 745950 w 882081"/>
                  <a:gd name="connsiteY29" fmla="*/ 545925 h 877824"/>
                  <a:gd name="connsiteX30" fmla="*/ 842705 w 882081"/>
                  <a:gd name="connsiteY30" fmla="*/ 449199 h 877824"/>
                  <a:gd name="connsiteX31" fmla="*/ 438912 w 882081"/>
                  <a:gd name="connsiteY31" fmla="*/ 449199 h 877824"/>
                  <a:gd name="connsiteX32" fmla="*/ 438912 w 882081"/>
                  <a:gd name="connsiteY32" fmla="*/ 428625 h 877824"/>
                  <a:gd name="connsiteX33" fmla="*/ 842705 w 882081"/>
                  <a:gd name="connsiteY33" fmla="*/ 428625 h 877824"/>
                  <a:gd name="connsiteX34" fmla="*/ 745950 w 882081"/>
                  <a:gd name="connsiteY34" fmla="*/ 331870 h 877824"/>
                  <a:gd name="connsiteX35" fmla="*/ 760524 w 882081"/>
                  <a:gd name="connsiteY35" fmla="*/ 317325 h 877824"/>
                  <a:gd name="connsiteX36" fmla="*/ 882082 w 882081"/>
                  <a:gd name="connsiteY36" fmla="*/ 438912 h 877824"/>
                  <a:gd name="connsiteX37" fmla="*/ 760524 w 882081"/>
                  <a:gd name="connsiteY37" fmla="*/ 560499 h 877824"/>
                  <a:gd name="connsiteX38" fmla="*/ 267462 w 882081"/>
                  <a:gd name="connsiteY38" fmla="*/ 449199 h 877824"/>
                  <a:gd name="connsiteX39" fmla="*/ 10287 w 882081"/>
                  <a:gd name="connsiteY39" fmla="*/ 449199 h 877824"/>
                  <a:gd name="connsiteX40" fmla="*/ 10287 w 882081"/>
                  <a:gd name="connsiteY40" fmla="*/ 428625 h 877824"/>
                  <a:gd name="connsiteX41" fmla="*/ 267462 w 882081"/>
                  <a:gd name="connsiteY41" fmla="*/ 428625 h 877824"/>
                  <a:gd name="connsiteX42" fmla="*/ 267462 w 882081"/>
                  <a:gd name="connsiteY42" fmla="*/ 449199 h 877824"/>
                  <a:gd name="connsiteX43" fmla="*/ 192024 w 882081"/>
                  <a:gd name="connsiteY43" fmla="*/ 353187 h 877824"/>
                  <a:gd name="connsiteX44" fmla="*/ 171450 w 882081"/>
                  <a:gd name="connsiteY44" fmla="*/ 353187 h 877824"/>
                  <a:gd name="connsiteX45" fmla="*/ 171450 w 882081"/>
                  <a:gd name="connsiteY45" fmla="*/ 96012 h 877824"/>
                  <a:gd name="connsiteX46" fmla="*/ 96012 w 882081"/>
                  <a:gd name="connsiteY46" fmla="*/ 20574 h 877824"/>
                  <a:gd name="connsiteX47" fmla="*/ 20574 w 882081"/>
                  <a:gd name="connsiteY47" fmla="*/ 96012 h 877824"/>
                  <a:gd name="connsiteX48" fmla="*/ 20574 w 882081"/>
                  <a:gd name="connsiteY48" fmla="*/ 353187 h 877824"/>
                  <a:gd name="connsiteX49" fmla="*/ 0 w 882081"/>
                  <a:gd name="connsiteY49" fmla="*/ 353187 h 877824"/>
                  <a:gd name="connsiteX50" fmla="*/ 0 w 882081"/>
                  <a:gd name="connsiteY50" fmla="*/ 96012 h 877824"/>
                  <a:gd name="connsiteX51" fmla="*/ 96012 w 882081"/>
                  <a:gd name="connsiteY51" fmla="*/ 0 h 877824"/>
                  <a:gd name="connsiteX52" fmla="*/ 192024 w 882081"/>
                  <a:gd name="connsiteY52" fmla="*/ 96012 h 877824"/>
                  <a:gd name="connsiteX53" fmla="*/ 192024 w 882081"/>
                  <a:gd name="connsiteY53" fmla="*/ 353187 h 87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82081" h="877824">
                    <a:moveTo>
                      <a:pt x="610362" y="877824"/>
                    </a:moveTo>
                    <a:cubicBezTo>
                      <a:pt x="557413" y="877824"/>
                      <a:pt x="514350" y="834733"/>
                      <a:pt x="514350" y="781812"/>
                    </a:cubicBezTo>
                    <a:lnTo>
                      <a:pt x="514350" y="524637"/>
                    </a:lnTo>
                    <a:lnTo>
                      <a:pt x="534953" y="524637"/>
                    </a:lnTo>
                    <a:lnTo>
                      <a:pt x="534953" y="781812"/>
                    </a:lnTo>
                    <a:cubicBezTo>
                      <a:pt x="534953" y="823417"/>
                      <a:pt x="568785" y="857250"/>
                      <a:pt x="610391" y="857250"/>
                    </a:cubicBezTo>
                    <a:cubicBezTo>
                      <a:pt x="651996" y="857250"/>
                      <a:pt x="685829" y="823417"/>
                      <a:pt x="685829" y="781812"/>
                    </a:cubicBezTo>
                    <a:lnTo>
                      <a:pt x="685829" y="638937"/>
                    </a:lnTo>
                    <a:lnTo>
                      <a:pt x="706431" y="638937"/>
                    </a:lnTo>
                    <a:lnTo>
                      <a:pt x="706431" y="781812"/>
                    </a:lnTo>
                    <a:cubicBezTo>
                      <a:pt x="706374" y="834762"/>
                      <a:pt x="663312" y="877824"/>
                      <a:pt x="610362" y="877824"/>
                    </a:cubicBezTo>
                    <a:close/>
                    <a:moveTo>
                      <a:pt x="267462" y="877824"/>
                    </a:moveTo>
                    <a:cubicBezTo>
                      <a:pt x="214513" y="877824"/>
                      <a:pt x="171450" y="834733"/>
                      <a:pt x="171450" y="781812"/>
                    </a:cubicBezTo>
                    <a:lnTo>
                      <a:pt x="171450" y="524637"/>
                    </a:lnTo>
                    <a:lnTo>
                      <a:pt x="192024" y="524637"/>
                    </a:lnTo>
                    <a:lnTo>
                      <a:pt x="192024" y="781812"/>
                    </a:lnTo>
                    <a:cubicBezTo>
                      <a:pt x="192024" y="823417"/>
                      <a:pt x="225885" y="857250"/>
                      <a:pt x="267462" y="857250"/>
                    </a:cubicBezTo>
                    <a:cubicBezTo>
                      <a:pt x="309039" y="857250"/>
                      <a:pt x="342900" y="823417"/>
                      <a:pt x="342900" y="781812"/>
                    </a:cubicBezTo>
                    <a:lnTo>
                      <a:pt x="342900" y="96012"/>
                    </a:lnTo>
                    <a:cubicBezTo>
                      <a:pt x="342900" y="43063"/>
                      <a:pt x="385963" y="0"/>
                      <a:pt x="438912" y="0"/>
                    </a:cubicBezTo>
                    <a:cubicBezTo>
                      <a:pt x="491862" y="0"/>
                      <a:pt x="534924" y="43063"/>
                      <a:pt x="534924" y="96012"/>
                    </a:cubicBezTo>
                    <a:lnTo>
                      <a:pt x="534924" y="353187"/>
                    </a:lnTo>
                    <a:lnTo>
                      <a:pt x="514350" y="353187"/>
                    </a:lnTo>
                    <a:lnTo>
                      <a:pt x="514350" y="96012"/>
                    </a:lnTo>
                    <a:cubicBezTo>
                      <a:pt x="514350" y="54407"/>
                      <a:pt x="480517" y="20574"/>
                      <a:pt x="438912" y="20574"/>
                    </a:cubicBezTo>
                    <a:cubicBezTo>
                      <a:pt x="397307" y="20574"/>
                      <a:pt x="363474" y="54435"/>
                      <a:pt x="363474" y="96012"/>
                    </a:cubicBezTo>
                    <a:lnTo>
                      <a:pt x="363474" y="781812"/>
                    </a:lnTo>
                    <a:cubicBezTo>
                      <a:pt x="363474" y="834762"/>
                      <a:pt x="320411" y="877824"/>
                      <a:pt x="267462" y="877824"/>
                    </a:cubicBezTo>
                    <a:close/>
                    <a:moveTo>
                      <a:pt x="760524" y="560499"/>
                    </a:moveTo>
                    <a:lnTo>
                      <a:pt x="745950" y="545925"/>
                    </a:lnTo>
                    <a:lnTo>
                      <a:pt x="842705" y="449199"/>
                    </a:lnTo>
                    <a:lnTo>
                      <a:pt x="438912" y="449199"/>
                    </a:lnTo>
                    <a:lnTo>
                      <a:pt x="438912" y="428625"/>
                    </a:lnTo>
                    <a:lnTo>
                      <a:pt x="842705" y="428625"/>
                    </a:lnTo>
                    <a:lnTo>
                      <a:pt x="745950" y="331870"/>
                    </a:lnTo>
                    <a:lnTo>
                      <a:pt x="760524" y="317325"/>
                    </a:lnTo>
                    <a:lnTo>
                      <a:pt x="882082" y="438912"/>
                    </a:lnTo>
                    <a:lnTo>
                      <a:pt x="760524" y="560499"/>
                    </a:lnTo>
                    <a:close/>
                    <a:moveTo>
                      <a:pt x="267462" y="449199"/>
                    </a:moveTo>
                    <a:lnTo>
                      <a:pt x="10287" y="449199"/>
                    </a:lnTo>
                    <a:lnTo>
                      <a:pt x="10287" y="428625"/>
                    </a:lnTo>
                    <a:lnTo>
                      <a:pt x="267462" y="428625"/>
                    </a:lnTo>
                    <a:lnTo>
                      <a:pt x="267462" y="449199"/>
                    </a:lnTo>
                    <a:close/>
                    <a:moveTo>
                      <a:pt x="192024" y="353187"/>
                    </a:moveTo>
                    <a:lnTo>
                      <a:pt x="171450" y="353187"/>
                    </a:lnTo>
                    <a:lnTo>
                      <a:pt x="171450" y="96012"/>
                    </a:lnTo>
                    <a:cubicBezTo>
                      <a:pt x="171450" y="54407"/>
                      <a:pt x="137589" y="20574"/>
                      <a:pt x="96012" y="20574"/>
                    </a:cubicBezTo>
                    <a:cubicBezTo>
                      <a:pt x="54435" y="20574"/>
                      <a:pt x="20574" y="54407"/>
                      <a:pt x="20574" y="96012"/>
                    </a:cubicBezTo>
                    <a:lnTo>
                      <a:pt x="20574" y="353187"/>
                    </a:lnTo>
                    <a:lnTo>
                      <a:pt x="0" y="353187"/>
                    </a:lnTo>
                    <a:lnTo>
                      <a:pt x="0" y="96012"/>
                    </a:lnTo>
                    <a:cubicBezTo>
                      <a:pt x="0" y="43063"/>
                      <a:pt x="43063" y="0"/>
                      <a:pt x="96012" y="0"/>
                    </a:cubicBezTo>
                    <a:cubicBezTo>
                      <a:pt x="148961" y="0"/>
                      <a:pt x="192024" y="43063"/>
                      <a:pt x="192024" y="96012"/>
                    </a:cubicBezTo>
                    <a:lnTo>
                      <a:pt x="192024" y="353187"/>
                    </a:lnTo>
                    <a:close/>
                  </a:path>
                </a:pathLst>
              </a:custGeom>
              <a:solidFill>
                <a:srgbClr val="0F62FE"/>
              </a:solidFill>
              <a:ln w="28575" cap="flat">
                <a:noFill/>
                <a:prstDash val="solid"/>
                <a:miter/>
              </a:ln>
            </p:spPr>
            <p:txBody>
              <a:bodyPr rtlCol="0" anchor="ctr"/>
              <a:lstStyle/>
              <a:p>
                <a:endParaRPr lang="en-US"/>
              </a:p>
            </p:txBody>
          </p:sp>
        </p:grpSp>
        <p:grpSp>
          <p:nvGrpSpPr>
            <p:cNvPr id="144" name="Group 143">
              <a:extLst>
                <a:ext uri="{FF2B5EF4-FFF2-40B4-BE49-F238E27FC236}">
                  <a16:creationId xmlns:a16="http://schemas.microsoft.com/office/drawing/2014/main" id="{18221711-E074-4EA4-6E79-21523A50F32C}"/>
                </a:ext>
              </a:extLst>
            </p:cNvPr>
            <p:cNvGrpSpPr/>
            <p:nvPr/>
          </p:nvGrpSpPr>
          <p:grpSpPr>
            <a:xfrm>
              <a:off x="4256637" y="3797235"/>
              <a:ext cx="2750386" cy="1484405"/>
              <a:chOff x="16864145" y="3221680"/>
              <a:chExt cx="2750386" cy="1484405"/>
            </a:xfrm>
          </p:grpSpPr>
          <p:sp>
            <p:nvSpPr>
              <p:cNvPr id="130" name="TextBox 129">
                <a:extLst>
                  <a:ext uri="{FF2B5EF4-FFF2-40B4-BE49-F238E27FC236}">
                    <a16:creationId xmlns:a16="http://schemas.microsoft.com/office/drawing/2014/main" id="{1A211BDA-C36B-2F50-416F-8A0042B7A9FF}"/>
                  </a:ext>
                </a:extLst>
              </p:cNvPr>
              <p:cNvSpPr txBox="1"/>
              <p:nvPr/>
            </p:nvSpPr>
            <p:spPr>
              <a:xfrm>
                <a:off x="16864145" y="4121310"/>
                <a:ext cx="2750386"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kumimoji="0" lang="en-US" sz="3200" u="none" strike="noStrike" kern="1200" cap="none" spc="0" normalizeH="0" baseline="0" noProof="0" dirty="0">
                    <a:ln>
                      <a:noFill/>
                    </a:ln>
                    <a:effectLst/>
                    <a:uLnTx/>
                    <a:uFillTx/>
                    <a:latin typeface="IBM Plex Sans Light" panose="020B0403050203000203" pitchFamily="34" charset="0"/>
                  </a:rPr>
                  <a:t>Trustworthy</a:t>
                </a:r>
                <a:endParaRPr lang="en-US" sz="3200" dirty="0">
                  <a:latin typeface="IBM Plex Sans Light" panose="020B0403050203000203" pitchFamily="34" charset="0"/>
                </a:endParaRPr>
              </a:p>
            </p:txBody>
          </p:sp>
          <p:sp>
            <p:nvSpPr>
              <p:cNvPr id="141" name="Freeform 140">
                <a:extLst>
                  <a:ext uri="{FF2B5EF4-FFF2-40B4-BE49-F238E27FC236}">
                    <a16:creationId xmlns:a16="http://schemas.microsoft.com/office/drawing/2014/main" id="{F78F4DCD-AF57-8F0A-11BE-BA2F30D4B29F}"/>
                  </a:ext>
                </a:extLst>
              </p:cNvPr>
              <p:cNvSpPr>
                <a:spLocks noChangeAspect="1"/>
              </p:cNvSpPr>
              <p:nvPr/>
            </p:nvSpPr>
            <p:spPr>
              <a:xfrm>
                <a:off x="17805828" y="3221680"/>
                <a:ext cx="685800" cy="677763"/>
              </a:xfrm>
              <a:custGeom>
                <a:avLst/>
                <a:gdLst>
                  <a:gd name="connsiteX0" fmla="*/ 877824 w 877824"/>
                  <a:gd name="connsiteY0" fmla="*/ 867537 h 867537"/>
                  <a:gd name="connsiteX1" fmla="*/ 857250 w 877824"/>
                  <a:gd name="connsiteY1" fmla="*/ 867537 h 867537"/>
                  <a:gd name="connsiteX2" fmla="*/ 532667 w 877824"/>
                  <a:gd name="connsiteY2" fmla="*/ 473431 h 867537"/>
                  <a:gd name="connsiteX3" fmla="*/ 524808 w 877824"/>
                  <a:gd name="connsiteY3" fmla="*/ 464372 h 867537"/>
                  <a:gd name="connsiteX4" fmla="*/ 530866 w 877824"/>
                  <a:gd name="connsiteY4" fmla="*/ 454028 h 867537"/>
                  <a:gd name="connsiteX5" fmla="*/ 665455 w 877824"/>
                  <a:gd name="connsiteY5" fmla="*/ 247117 h 867537"/>
                  <a:gd name="connsiteX6" fmla="*/ 438941 w 877824"/>
                  <a:gd name="connsiteY6" fmla="*/ 20603 h 867537"/>
                  <a:gd name="connsiteX7" fmla="*/ 212398 w 877824"/>
                  <a:gd name="connsiteY7" fmla="*/ 247117 h 867537"/>
                  <a:gd name="connsiteX8" fmla="*/ 347015 w 877824"/>
                  <a:gd name="connsiteY8" fmla="*/ 454028 h 867537"/>
                  <a:gd name="connsiteX9" fmla="*/ 353073 w 877824"/>
                  <a:gd name="connsiteY9" fmla="*/ 464372 h 867537"/>
                  <a:gd name="connsiteX10" fmla="*/ 345215 w 877824"/>
                  <a:gd name="connsiteY10" fmla="*/ 473431 h 867537"/>
                  <a:gd name="connsiteX11" fmla="*/ 20574 w 877824"/>
                  <a:gd name="connsiteY11" fmla="*/ 867537 h 867537"/>
                  <a:gd name="connsiteX12" fmla="*/ 0 w 877824"/>
                  <a:gd name="connsiteY12" fmla="*/ 867537 h 867537"/>
                  <a:gd name="connsiteX13" fmla="*/ 314382 w 877824"/>
                  <a:gd name="connsiteY13" fmla="*/ 460400 h 867537"/>
                  <a:gd name="connsiteX14" fmla="*/ 191767 w 877824"/>
                  <a:gd name="connsiteY14" fmla="*/ 247088 h 867537"/>
                  <a:gd name="connsiteX15" fmla="*/ 438883 w 877824"/>
                  <a:gd name="connsiteY15" fmla="*/ 0 h 867537"/>
                  <a:gd name="connsiteX16" fmla="*/ 685971 w 877824"/>
                  <a:gd name="connsiteY16" fmla="*/ 247088 h 867537"/>
                  <a:gd name="connsiteX17" fmla="*/ 563385 w 877824"/>
                  <a:gd name="connsiteY17" fmla="*/ 460400 h 867537"/>
                  <a:gd name="connsiteX18" fmla="*/ 877824 w 877824"/>
                  <a:gd name="connsiteY18" fmla="*/ 867537 h 867537"/>
                  <a:gd name="connsiteX19" fmla="*/ 438912 w 877824"/>
                  <a:gd name="connsiteY19" fmla="*/ 849249 h 867537"/>
                  <a:gd name="connsiteX20" fmla="*/ 431654 w 877824"/>
                  <a:gd name="connsiteY20" fmla="*/ 846249 h 867537"/>
                  <a:gd name="connsiteX21" fmla="*/ 318440 w 877824"/>
                  <a:gd name="connsiteY21" fmla="*/ 733034 h 867537"/>
                  <a:gd name="connsiteX22" fmla="*/ 295637 w 877824"/>
                  <a:gd name="connsiteY22" fmla="*/ 678313 h 867537"/>
                  <a:gd name="connsiteX23" fmla="*/ 318411 w 877824"/>
                  <a:gd name="connsiteY23" fmla="*/ 622935 h 867537"/>
                  <a:gd name="connsiteX24" fmla="*/ 373304 w 877824"/>
                  <a:gd name="connsiteY24" fmla="*/ 600075 h 867537"/>
                  <a:gd name="connsiteX25" fmla="*/ 373418 w 877824"/>
                  <a:gd name="connsiteY25" fmla="*/ 600075 h 867537"/>
                  <a:gd name="connsiteX26" fmla="*/ 428454 w 877824"/>
                  <a:gd name="connsiteY26" fmla="*/ 622935 h 867537"/>
                  <a:gd name="connsiteX27" fmla="*/ 438912 w 877824"/>
                  <a:gd name="connsiteY27" fmla="*/ 633365 h 867537"/>
                  <a:gd name="connsiteX28" fmla="*/ 449342 w 877824"/>
                  <a:gd name="connsiteY28" fmla="*/ 622935 h 867537"/>
                  <a:gd name="connsiteX29" fmla="*/ 559413 w 877824"/>
                  <a:gd name="connsiteY29" fmla="*/ 622935 h 867537"/>
                  <a:gd name="connsiteX30" fmla="*/ 582216 w 877824"/>
                  <a:gd name="connsiteY30" fmla="*/ 679399 h 867537"/>
                  <a:gd name="connsiteX31" fmla="*/ 559413 w 877824"/>
                  <a:gd name="connsiteY31" fmla="*/ 733063 h 867537"/>
                  <a:gd name="connsiteX32" fmla="*/ 446199 w 877824"/>
                  <a:gd name="connsiteY32" fmla="*/ 846277 h 867537"/>
                  <a:gd name="connsiteX33" fmla="*/ 438912 w 877824"/>
                  <a:gd name="connsiteY33" fmla="*/ 849249 h 867537"/>
                  <a:gd name="connsiteX34" fmla="*/ 373447 w 877824"/>
                  <a:gd name="connsiteY34" fmla="*/ 620649 h 867537"/>
                  <a:gd name="connsiteX35" fmla="*/ 373361 w 877824"/>
                  <a:gd name="connsiteY35" fmla="*/ 620649 h 867537"/>
                  <a:gd name="connsiteX36" fmla="*/ 332984 w 877824"/>
                  <a:gd name="connsiteY36" fmla="*/ 637480 h 867537"/>
                  <a:gd name="connsiteX37" fmla="*/ 316211 w 877824"/>
                  <a:gd name="connsiteY37" fmla="*/ 678228 h 867537"/>
                  <a:gd name="connsiteX38" fmla="*/ 332984 w 877824"/>
                  <a:gd name="connsiteY38" fmla="*/ 718461 h 867537"/>
                  <a:gd name="connsiteX39" fmla="*/ 438912 w 877824"/>
                  <a:gd name="connsiteY39" fmla="*/ 824417 h 867537"/>
                  <a:gd name="connsiteX40" fmla="*/ 544840 w 877824"/>
                  <a:gd name="connsiteY40" fmla="*/ 718461 h 867537"/>
                  <a:gd name="connsiteX41" fmla="*/ 561613 w 877824"/>
                  <a:gd name="connsiteY41" fmla="*/ 678999 h 867537"/>
                  <a:gd name="connsiteX42" fmla="*/ 544840 w 877824"/>
                  <a:gd name="connsiteY42" fmla="*/ 637480 h 867537"/>
                  <a:gd name="connsiteX43" fmla="*/ 463887 w 877824"/>
                  <a:gd name="connsiteY43" fmla="*/ 637480 h 867537"/>
                  <a:gd name="connsiteX44" fmla="*/ 446199 w 877824"/>
                  <a:gd name="connsiteY44" fmla="*/ 655168 h 867537"/>
                  <a:gd name="connsiteX45" fmla="*/ 431654 w 877824"/>
                  <a:gd name="connsiteY45" fmla="*/ 655168 h 867537"/>
                  <a:gd name="connsiteX46" fmla="*/ 413966 w 877824"/>
                  <a:gd name="connsiteY46" fmla="*/ 637480 h 867537"/>
                  <a:gd name="connsiteX47" fmla="*/ 373447 w 877824"/>
                  <a:gd name="connsiteY47" fmla="*/ 620649 h 86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7824" h="867537">
                    <a:moveTo>
                      <a:pt x="877824" y="867537"/>
                    </a:moveTo>
                    <a:lnTo>
                      <a:pt x="857250" y="867537"/>
                    </a:lnTo>
                    <a:cubicBezTo>
                      <a:pt x="857250" y="683743"/>
                      <a:pt x="720747" y="518008"/>
                      <a:pt x="532667" y="473431"/>
                    </a:cubicBezTo>
                    <a:cubicBezTo>
                      <a:pt x="528380" y="472402"/>
                      <a:pt x="525209" y="468773"/>
                      <a:pt x="524808" y="464372"/>
                    </a:cubicBezTo>
                    <a:cubicBezTo>
                      <a:pt x="524380" y="460000"/>
                      <a:pt x="526837" y="455828"/>
                      <a:pt x="530866" y="454028"/>
                    </a:cubicBezTo>
                    <a:cubicBezTo>
                      <a:pt x="612619" y="417652"/>
                      <a:pt x="665455" y="336413"/>
                      <a:pt x="665455" y="247117"/>
                    </a:cubicBezTo>
                    <a:cubicBezTo>
                      <a:pt x="665455" y="122215"/>
                      <a:pt x="563842" y="20603"/>
                      <a:pt x="438941" y="20603"/>
                    </a:cubicBezTo>
                    <a:cubicBezTo>
                      <a:pt x="314011" y="20603"/>
                      <a:pt x="212398" y="122215"/>
                      <a:pt x="212398" y="247117"/>
                    </a:cubicBezTo>
                    <a:cubicBezTo>
                      <a:pt x="212398" y="336413"/>
                      <a:pt x="265233" y="417652"/>
                      <a:pt x="347015" y="454028"/>
                    </a:cubicBezTo>
                    <a:cubicBezTo>
                      <a:pt x="351044" y="455828"/>
                      <a:pt x="353473" y="460000"/>
                      <a:pt x="353073" y="464372"/>
                    </a:cubicBezTo>
                    <a:cubicBezTo>
                      <a:pt x="352673" y="468773"/>
                      <a:pt x="349501" y="472402"/>
                      <a:pt x="345215" y="473431"/>
                    </a:cubicBezTo>
                    <a:cubicBezTo>
                      <a:pt x="157077" y="518008"/>
                      <a:pt x="20574" y="683743"/>
                      <a:pt x="20574" y="867537"/>
                    </a:cubicBezTo>
                    <a:lnTo>
                      <a:pt x="0" y="867537"/>
                    </a:lnTo>
                    <a:cubicBezTo>
                      <a:pt x="0" y="682943"/>
                      <a:pt x="130702" y="515722"/>
                      <a:pt x="314382" y="460400"/>
                    </a:cubicBezTo>
                    <a:cubicBezTo>
                      <a:pt x="239116" y="416423"/>
                      <a:pt x="191767" y="335385"/>
                      <a:pt x="191767" y="247088"/>
                    </a:cubicBezTo>
                    <a:cubicBezTo>
                      <a:pt x="191767" y="110842"/>
                      <a:pt x="302609" y="0"/>
                      <a:pt x="438883" y="0"/>
                    </a:cubicBezTo>
                    <a:cubicBezTo>
                      <a:pt x="575129" y="0"/>
                      <a:pt x="685971" y="110842"/>
                      <a:pt x="685971" y="247088"/>
                    </a:cubicBezTo>
                    <a:cubicBezTo>
                      <a:pt x="685971" y="335385"/>
                      <a:pt x="638651" y="416423"/>
                      <a:pt x="563385" y="460400"/>
                    </a:cubicBezTo>
                    <a:cubicBezTo>
                      <a:pt x="747122" y="515722"/>
                      <a:pt x="877824" y="682943"/>
                      <a:pt x="877824" y="867537"/>
                    </a:cubicBezTo>
                    <a:close/>
                    <a:moveTo>
                      <a:pt x="438912" y="849249"/>
                    </a:moveTo>
                    <a:cubicBezTo>
                      <a:pt x="436283" y="849249"/>
                      <a:pt x="433654" y="848249"/>
                      <a:pt x="431654" y="846249"/>
                    </a:cubicBezTo>
                    <a:lnTo>
                      <a:pt x="318440" y="733034"/>
                    </a:lnTo>
                    <a:cubicBezTo>
                      <a:pt x="303809" y="718404"/>
                      <a:pt x="295723" y="699002"/>
                      <a:pt x="295637" y="678313"/>
                    </a:cubicBezTo>
                    <a:cubicBezTo>
                      <a:pt x="295551" y="657425"/>
                      <a:pt x="303638" y="637737"/>
                      <a:pt x="318411" y="622935"/>
                    </a:cubicBezTo>
                    <a:cubicBezTo>
                      <a:pt x="333156" y="608219"/>
                      <a:pt x="352644" y="600132"/>
                      <a:pt x="373304" y="600075"/>
                    </a:cubicBezTo>
                    <a:cubicBezTo>
                      <a:pt x="373332" y="600075"/>
                      <a:pt x="373390" y="600075"/>
                      <a:pt x="373418" y="600075"/>
                    </a:cubicBezTo>
                    <a:cubicBezTo>
                      <a:pt x="394164" y="600075"/>
                      <a:pt x="413709" y="608190"/>
                      <a:pt x="428454" y="622935"/>
                    </a:cubicBezTo>
                    <a:lnTo>
                      <a:pt x="438912" y="633365"/>
                    </a:lnTo>
                    <a:lnTo>
                      <a:pt x="449342" y="622935"/>
                    </a:lnTo>
                    <a:cubicBezTo>
                      <a:pt x="478860" y="593474"/>
                      <a:pt x="529981" y="593503"/>
                      <a:pt x="559413" y="622935"/>
                    </a:cubicBezTo>
                    <a:cubicBezTo>
                      <a:pt x="574472" y="637994"/>
                      <a:pt x="582587" y="658054"/>
                      <a:pt x="582216" y="679399"/>
                    </a:cubicBezTo>
                    <a:cubicBezTo>
                      <a:pt x="581816" y="699687"/>
                      <a:pt x="573729" y="718718"/>
                      <a:pt x="559413" y="733063"/>
                    </a:cubicBezTo>
                    <a:lnTo>
                      <a:pt x="446199" y="846277"/>
                    </a:lnTo>
                    <a:cubicBezTo>
                      <a:pt x="444170" y="848249"/>
                      <a:pt x="441541" y="849249"/>
                      <a:pt x="438912" y="849249"/>
                    </a:cubicBezTo>
                    <a:close/>
                    <a:moveTo>
                      <a:pt x="373447" y="620649"/>
                    </a:moveTo>
                    <a:cubicBezTo>
                      <a:pt x="373418" y="620649"/>
                      <a:pt x="373390" y="620649"/>
                      <a:pt x="373361" y="620649"/>
                    </a:cubicBezTo>
                    <a:cubicBezTo>
                      <a:pt x="358159" y="620678"/>
                      <a:pt x="343814" y="626650"/>
                      <a:pt x="332984" y="637480"/>
                    </a:cubicBezTo>
                    <a:cubicBezTo>
                      <a:pt x="322097" y="648367"/>
                      <a:pt x="316154" y="662854"/>
                      <a:pt x="316211" y="678228"/>
                    </a:cubicBezTo>
                    <a:cubicBezTo>
                      <a:pt x="316268" y="693430"/>
                      <a:pt x="322240" y="707717"/>
                      <a:pt x="332984" y="718461"/>
                    </a:cubicBezTo>
                    <a:lnTo>
                      <a:pt x="438912" y="824417"/>
                    </a:lnTo>
                    <a:lnTo>
                      <a:pt x="544840" y="718461"/>
                    </a:lnTo>
                    <a:cubicBezTo>
                      <a:pt x="555384" y="707917"/>
                      <a:pt x="561356" y="693915"/>
                      <a:pt x="561613" y="678999"/>
                    </a:cubicBezTo>
                    <a:cubicBezTo>
                      <a:pt x="561899" y="663312"/>
                      <a:pt x="555955" y="648567"/>
                      <a:pt x="544840" y="637480"/>
                    </a:cubicBezTo>
                    <a:cubicBezTo>
                      <a:pt x="523151" y="615763"/>
                      <a:pt x="485661" y="615734"/>
                      <a:pt x="463887" y="637480"/>
                    </a:cubicBezTo>
                    <a:lnTo>
                      <a:pt x="446199" y="655168"/>
                    </a:lnTo>
                    <a:cubicBezTo>
                      <a:pt x="442170" y="659197"/>
                      <a:pt x="435683" y="659197"/>
                      <a:pt x="431654" y="655168"/>
                    </a:cubicBezTo>
                    <a:lnTo>
                      <a:pt x="413966" y="637480"/>
                    </a:lnTo>
                    <a:cubicBezTo>
                      <a:pt x="403079" y="626621"/>
                      <a:pt x="388706" y="620649"/>
                      <a:pt x="373447" y="620649"/>
                    </a:cubicBezTo>
                    <a:close/>
                  </a:path>
                </a:pathLst>
              </a:custGeom>
              <a:solidFill>
                <a:srgbClr val="0F62FE"/>
              </a:solidFill>
              <a:ln w="28575"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0A748974-8295-8FDA-250C-F3B3D7C31D46}"/>
                </a:ext>
              </a:extLst>
            </p:cNvPr>
            <p:cNvGrpSpPr/>
            <p:nvPr/>
          </p:nvGrpSpPr>
          <p:grpSpPr>
            <a:xfrm>
              <a:off x="4248900" y="5559783"/>
              <a:ext cx="2621726" cy="1432414"/>
              <a:chOff x="18939208" y="3213643"/>
              <a:chExt cx="2621726" cy="1432414"/>
            </a:xfrm>
          </p:grpSpPr>
          <p:sp>
            <p:nvSpPr>
              <p:cNvPr id="132" name="TextBox 131">
                <a:extLst>
                  <a:ext uri="{FF2B5EF4-FFF2-40B4-BE49-F238E27FC236}">
                    <a16:creationId xmlns:a16="http://schemas.microsoft.com/office/drawing/2014/main" id="{65C2B713-8C75-BE0F-5FB2-AEDFC5FE7AA9}"/>
                  </a:ext>
                </a:extLst>
              </p:cNvPr>
              <p:cNvSpPr txBox="1"/>
              <p:nvPr/>
            </p:nvSpPr>
            <p:spPr>
              <a:xfrm>
                <a:off x="18939208" y="4122837"/>
                <a:ext cx="2621726"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a:spAutoFit/>
              </a:bodyPr>
              <a:lstStyle/>
              <a:p>
                <a:pPr algn="ctr"/>
                <a:r>
                  <a:rPr kumimoji="0" lang="en-US" sz="2800" u="none" strike="noStrike" kern="1200" cap="none" spc="0" normalizeH="0" baseline="0" noProof="0" dirty="0">
                    <a:ln>
                      <a:noFill/>
                    </a:ln>
                    <a:effectLst/>
                    <a:uLnTx/>
                    <a:uFillTx/>
                    <a:latin typeface="IBM Plex Sans Light" panose="020B0403050203000203" pitchFamily="34" charset="0"/>
                  </a:rPr>
                  <a:t>Contextual</a:t>
                </a:r>
                <a:endParaRPr lang="en-US" sz="2800" dirty="0">
                  <a:latin typeface="IBM Plex Sans Light" panose="020B0403050203000203" pitchFamily="34" charset="0"/>
                </a:endParaRPr>
              </a:p>
            </p:txBody>
          </p:sp>
          <p:sp>
            <p:nvSpPr>
              <p:cNvPr id="142" name="Freeform 141">
                <a:extLst>
                  <a:ext uri="{FF2B5EF4-FFF2-40B4-BE49-F238E27FC236}">
                    <a16:creationId xmlns:a16="http://schemas.microsoft.com/office/drawing/2014/main" id="{DE791158-3A30-E2F0-FDC4-82EC957E43A9}"/>
                  </a:ext>
                </a:extLst>
              </p:cNvPr>
              <p:cNvSpPr>
                <a:spLocks noChangeAspect="1"/>
              </p:cNvSpPr>
              <p:nvPr/>
            </p:nvSpPr>
            <p:spPr>
              <a:xfrm>
                <a:off x="19888628" y="3213643"/>
                <a:ext cx="685800" cy="685800"/>
              </a:xfrm>
              <a:custGeom>
                <a:avLst/>
                <a:gdLst>
                  <a:gd name="connsiteX0" fmla="*/ 724662 w 820674"/>
                  <a:gd name="connsiteY0" fmla="*/ 820674 h 820674"/>
                  <a:gd name="connsiteX1" fmla="*/ 629193 w 820674"/>
                  <a:gd name="connsiteY1" fmla="*/ 734949 h 820674"/>
                  <a:gd name="connsiteX2" fmla="*/ 505806 w 820674"/>
                  <a:gd name="connsiteY2" fmla="*/ 734949 h 820674"/>
                  <a:gd name="connsiteX3" fmla="*/ 410337 w 820674"/>
                  <a:gd name="connsiteY3" fmla="*/ 820674 h 820674"/>
                  <a:gd name="connsiteX4" fmla="*/ 314325 w 820674"/>
                  <a:gd name="connsiteY4" fmla="*/ 724662 h 820674"/>
                  <a:gd name="connsiteX5" fmla="*/ 400050 w 820674"/>
                  <a:gd name="connsiteY5" fmla="*/ 629193 h 820674"/>
                  <a:gd name="connsiteX6" fmla="*/ 400050 w 820674"/>
                  <a:gd name="connsiteY6" fmla="*/ 505806 h 820674"/>
                  <a:gd name="connsiteX7" fmla="*/ 314325 w 820674"/>
                  <a:gd name="connsiteY7" fmla="*/ 410337 h 820674"/>
                  <a:gd name="connsiteX8" fmla="*/ 400050 w 820674"/>
                  <a:gd name="connsiteY8" fmla="*/ 314868 h 820674"/>
                  <a:gd name="connsiteX9" fmla="*/ 400050 w 820674"/>
                  <a:gd name="connsiteY9" fmla="*/ 191481 h 820674"/>
                  <a:gd name="connsiteX10" fmla="*/ 314868 w 820674"/>
                  <a:gd name="connsiteY10" fmla="*/ 106299 h 820674"/>
                  <a:gd name="connsiteX11" fmla="*/ 191481 w 820674"/>
                  <a:gd name="connsiteY11" fmla="*/ 106299 h 820674"/>
                  <a:gd name="connsiteX12" fmla="*/ 96012 w 820674"/>
                  <a:gd name="connsiteY12" fmla="*/ 192024 h 820674"/>
                  <a:gd name="connsiteX13" fmla="*/ 0 w 820674"/>
                  <a:gd name="connsiteY13" fmla="*/ 96012 h 820674"/>
                  <a:gd name="connsiteX14" fmla="*/ 96012 w 820674"/>
                  <a:gd name="connsiteY14" fmla="*/ 0 h 820674"/>
                  <a:gd name="connsiteX15" fmla="*/ 191481 w 820674"/>
                  <a:gd name="connsiteY15" fmla="*/ 85725 h 820674"/>
                  <a:gd name="connsiteX16" fmla="*/ 314868 w 820674"/>
                  <a:gd name="connsiteY16" fmla="*/ 85725 h 820674"/>
                  <a:gd name="connsiteX17" fmla="*/ 410337 w 820674"/>
                  <a:gd name="connsiteY17" fmla="*/ 0 h 820674"/>
                  <a:gd name="connsiteX18" fmla="*/ 506349 w 820674"/>
                  <a:gd name="connsiteY18" fmla="*/ 96012 h 820674"/>
                  <a:gd name="connsiteX19" fmla="*/ 420624 w 820674"/>
                  <a:gd name="connsiteY19" fmla="*/ 191481 h 820674"/>
                  <a:gd name="connsiteX20" fmla="*/ 420624 w 820674"/>
                  <a:gd name="connsiteY20" fmla="*/ 314868 h 820674"/>
                  <a:gd name="connsiteX21" fmla="*/ 506349 w 820674"/>
                  <a:gd name="connsiteY21" fmla="*/ 410337 h 820674"/>
                  <a:gd name="connsiteX22" fmla="*/ 420624 w 820674"/>
                  <a:gd name="connsiteY22" fmla="*/ 505806 h 820674"/>
                  <a:gd name="connsiteX23" fmla="*/ 420624 w 820674"/>
                  <a:gd name="connsiteY23" fmla="*/ 629193 h 820674"/>
                  <a:gd name="connsiteX24" fmla="*/ 505806 w 820674"/>
                  <a:gd name="connsiteY24" fmla="*/ 714346 h 820674"/>
                  <a:gd name="connsiteX25" fmla="*/ 629193 w 820674"/>
                  <a:gd name="connsiteY25" fmla="*/ 714346 h 820674"/>
                  <a:gd name="connsiteX26" fmla="*/ 724662 w 820674"/>
                  <a:gd name="connsiteY26" fmla="*/ 628621 h 820674"/>
                  <a:gd name="connsiteX27" fmla="*/ 820674 w 820674"/>
                  <a:gd name="connsiteY27" fmla="*/ 724633 h 820674"/>
                  <a:gd name="connsiteX28" fmla="*/ 724662 w 820674"/>
                  <a:gd name="connsiteY28" fmla="*/ 820674 h 820674"/>
                  <a:gd name="connsiteX29" fmla="*/ 724662 w 820674"/>
                  <a:gd name="connsiteY29" fmla="*/ 649224 h 820674"/>
                  <a:gd name="connsiteX30" fmla="*/ 649224 w 820674"/>
                  <a:gd name="connsiteY30" fmla="*/ 724662 h 820674"/>
                  <a:gd name="connsiteX31" fmla="*/ 724662 w 820674"/>
                  <a:gd name="connsiteY31" fmla="*/ 800100 h 820674"/>
                  <a:gd name="connsiteX32" fmla="*/ 800100 w 820674"/>
                  <a:gd name="connsiteY32" fmla="*/ 724662 h 820674"/>
                  <a:gd name="connsiteX33" fmla="*/ 724662 w 820674"/>
                  <a:gd name="connsiteY33" fmla="*/ 649224 h 820674"/>
                  <a:gd name="connsiteX34" fmla="*/ 410337 w 820674"/>
                  <a:gd name="connsiteY34" fmla="*/ 649224 h 820674"/>
                  <a:gd name="connsiteX35" fmla="*/ 334899 w 820674"/>
                  <a:gd name="connsiteY35" fmla="*/ 724662 h 820674"/>
                  <a:gd name="connsiteX36" fmla="*/ 410337 w 820674"/>
                  <a:gd name="connsiteY36" fmla="*/ 800100 h 820674"/>
                  <a:gd name="connsiteX37" fmla="*/ 485775 w 820674"/>
                  <a:gd name="connsiteY37" fmla="*/ 724662 h 820674"/>
                  <a:gd name="connsiteX38" fmla="*/ 410337 w 820674"/>
                  <a:gd name="connsiteY38" fmla="*/ 649224 h 820674"/>
                  <a:gd name="connsiteX39" fmla="*/ 410337 w 820674"/>
                  <a:gd name="connsiteY39" fmla="*/ 334899 h 820674"/>
                  <a:gd name="connsiteX40" fmla="*/ 334899 w 820674"/>
                  <a:gd name="connsiteY40" fmla="*/ 410337 h 820674"/>
                  <a:gd name="connsiteX41" fmla="*/ 410337 w 820674"/>
                  <a:gd name="connsiteY41" fmla="*/ 485775 h 820674"/>
                  <a:gd name="connsiteX42" fmla="*/ 485775 w 820674"/>
                  <a:gd name="connsiteY42" fmla="*/ 410337 h 820674"/>
                  <a:gd name="connsiteX43" fmla="*/ 410337 w 820674"/>
                  <a:gd name="connsiteY43" fmla="*/ 334899 h 820674"/>
                  <a:gd name="connsiteX44" fmla="*/ 410337 w 820674"/>
                  <a:gd name="connsiteY44" fmla="*/ 20574 h 820674"/>
                  <a:gd name="connsiteX45" fmla="*/ 334899 w 820674"/>
                  <a:gd name="connsiteY45" fmla="*/ 96012 h 820674"/>
                  <a:gd name="connsiteX46" fmla="*/ 410337 w 820674"/>
                  <a:gd name="connsiteY46" fmla="*/ 171450 h 820674"/>
                  <a:gd name="connsiteX47" fmla="*/ 485775 w 820674"/>
                  <a:gd name="connsiteY47" fmla="*/ 96012 h 820674"/>
                  <a:gd name="connsiteX48" fmla="*/ 410337 w 820674"/>
                  <a:gd name="connsiteY48" fmla="*/ 20574 h 820674"/>
                  <a:gd name="connsiteX49" fmla="*/ 96012 w 820674"/>
                  <a:gd name="connsiteY49" fmla="*/ 20574 h 820674"/>
                  <a:gd name="connsiteX50" fmla="*/ 20574 w 820674"/>
                  <a:gd name="connsiteY50" fmla="*/ 96012 h 820674"/>
                  <a:gd name="connsiteX51" fmla="*/ 96012 w 820674"/>
                  <a:gd name="connsiteY51" fmla="*/ 171450 h 820674"/>
                  <a:gd name="connsiteX52" fmla="*/ 171450 w 820674"/>
                  <a:gd name="connsiteY52" fmla="*/ 96012 h 820674"/>
                  <a:gd name="connsiteX53" fmla="*/ 96012 w 820674"/>
                  <a:gd name="connsiteY53" fmla="*/ 20574 h 820674"/>
                  <a:gd name="connsiteX54" fmla="*/ 96012 w 820674"/>
                  <a:gd name="connsiteY54" fmla="*/ 820674 h 820674"/>
                  <a:gd name="connsiteX55" fmla="*/ 0 w 820674"/>
                  <a:gd name="connsiteY55" fmla="*/ 724662 h 820674"/>
                  <a:gd name="connsiteX56" fmla="*/ 96012 w 820674"/>
                  <a:gd name="connsiteY56" fmla="*/ 628650 h 820674"/>
                  <a:gd name="connsiteX57" fmla="*/ 192024 w 820674"/>
                  <a:gd name="connsiteY57" fmla="*/ 724662 h 820674"/>
                  <a:gd name="connsiteX58" fmla="*/ 96012 w 820674"/>
                  <a:gd name="connsiteY58" fmla="*/ 820674 h 820674"/>
                  <a:gd name="connsiteX59" fmla="*/ 96012 w 820674"/>
                  <a:gd name="connsiteY59" fmla="*/ 649224 h 820674"/>
                  <a:gd name="connsiteX60" fmla="*/ 20574 w 820674"/>
                  <a:gd name="connsiteY60" fmla="*/ 724662 h 820674"/>
                  <a:gd name="connsiteX61" fmla="*/ 96012 w 820674"/>
                  <a:gd name="connsiteY61" fmla="*/ 800100 h 820674"/>
                  <a:gd name="connsiteX62" fmla="*/ 171450 w 820674"/>
                  <a:gd name="connsiteY62" fmla="*/ 724662 h 820674"/>
                  <a:gd name="connsiteX63" fmla="*/ 96012 w 820674"/>
                  <a:gd name="connsiteY63" fmla="*/ 649224 h 820674"/>
                  <a:gd name="connsiteX64" fmla="*/ 724662 w 820674"/>
                  <a:gd name="connsiteY64" fmla="*/ 506349 h 820674"/>
                  <a:gd name="connsiteX65" fmla="*/ 628650 w 820674"/>
                  <a:gd name="connsiteY65" fmla="*/ 410337 h 820674"/>
                  <a:gd name="connsiteX66" fmla="*/ 724662 w 820674"/>
                  <a:gd name="connsiteY66" fmla="*/ 314325 h 820674"/>
                  <a:gd name="connsiteX67" fmla="*/ 820674 w 820674"/>
                  <a:gd name="connsiteY67" fmla="*/ 410337 h 820674"/>
                  <a:gd name="connsiteX68" fmla="*/ 724662 w 820674"/>
                  <a:gd name="connsiteY68" fmla="*/ 506349 h 820674"/>
                  <a:gd name="connsiteX69" fmla="*/ 724662 w 820674"/>
                  <a:gd name="connsiteY69" fmla="*/ 334899 h 820674"/>
                  <a:gd name="connsiteX70" fmla="*/ 649224 w 820674"/>
                  <a:gd name="connsiteY70" fmla="*/ 410337 h 820674"/>
                  <a:gd name="connsiteX71" fmla="*/ 724662 w 820674"/>
                  <a:gd name="connsiteY71" fmla="*/ 485775 h 820674"/>
                  <a:gd name="connsiteX72" fmla="*/ 800100 w 820674"/>
                  <a:gd name="connsiteY72" fmla="*/ 410337 h 820674"/>
                  <a:gd name="connsiteX73" fmla="*/ 724662 w 820674"/>
                  <a:gd name="connsiteY73" fmla="*/ 334899 h 820674"/>
                  <a:gd name="connsiteX74" fmla="*/ 96012 w 820674"/>
                  <a:gd name="connsiteY74" fmla="*/ 506349 h 820674"/>
                  <a:gd name="connsiteX75" fmla="*/ 0 w 820674"/>
                  <a:gd name="connsiteY75" fmla="*/ 410337 h 820674"/>
                  <a:gd name="connsiteX76" fmla="*/ 96012 w 820674"/>
                  <a:gd name="connsiteY76" fmla="*/ 314325 h 820674"/>
                  <a:gd name="connsiteX77" fmla="*/ 192024 w 820674"/>
                  <a:gd name="connsiteY77" fmla="*/ 410337 h 820674"/>
                  <a:gd name="connsiteX78" fmla="*/ 96012 w 820674"/>
                  <a:gd name="connsiteY78" fmla="*/ 506349 h 820674"/>
                  <a:gd name="connsiteX79" fmla="*/ 96012 w 820674"/>
                  <a:gd name="connsiteY79" fmla="*/ 334899 h 820674"/>
                  <a:gd name="connsiteX80" fmla="*/ 20574 w 820674"/>
                  <a:gd name="connsiteY80" fmla="*/ 410337 h 820674"/>
                  <a:gd name="connsiteX81" fmla="*/ 96012 w 820674"/>
                  <a:gd name="connsiteY81" fmla="*/ 485775 h 820674"/>
                  <a:gd name="connsiteX82" fmla="*/ 171450 w 820674"/>
                  <a:gd name="connsiteY82" fmla="*/ 410337 h 820674"/>
                  <a:gd name="connsiteX83" fmla="*/ 96012 w 820674"/>
                  <a:gd name="connsiteY83" fmla="*/ 334899 h 820674"/>
                  <a:gd name="connsiteX84" fmla="*/ 724662 w 820674"/>
                  <a:gd name="connsiteY84" fmla="*/ 192024 h 820674"/>
                  <a:gd name="connsiteX85" fmla="*/ 628650 w 820674"/>
                  <a:gd name="connsiteY85" fmla="*/ 96012 h 820674"/>
                  <a:gd name="connsiteX86" fmla="*/ 724662 w 820674"/>
                  <a:gd name="connsiteY86" fmla="*/ 0 h 820674"/>
                  <a:gd name="connsiteX87" fmla="*/ 820674 w 820674"/>
                  <a:gd name="connsiteY87" fmla="*/ 96012 h 820674"/>
                  <a:gd name="connsiteX88" fmla="*/ 724662 w 820674"/>
                  <a:gd name="connsiteY88" fmla="*/ 192024 h 820674"/>
                  <a:gd name="connsiteX89" fmla="*/ 724662 w 820674"/>
                  <a:gd name="connsiteY89" fmla="*/ 20574 h 820674"/>
                  <a:gd name="connsiteX90" fmla="*/ 649224 w 820674"/>
                  <a:gd name="connsiteY90" fmla="*/ 96012 h 820674"/>
                  <a:gd name="connsiteX91" fmla="*/ 724662 w 820674"/>
                  <a:gd name="connsiteY91" fmla="*/ 171450 h 820674"/>
                  <a:gd name="connsiteX92" fmla="*/ 800100 w 820674"/>
                  <a:gd name="connsiteY92" fmla="*/ 96012 h 820674"/>
                  <a:gd name="connsiteX93" fmla="*/ 724662 w 820674"/>
                  <a:gd name="connsiteY93" fmla="*/ 20574 h 82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20674" h="820674">
                    <a:moveTo>
                      <a:pt x="724662" y="820674"/>
                    </a:moveTo>
                    <a:cubicBezTo>
                      <a:pt x="675199" y="820674"/>
                      <a:pt x="634336" y="783069"/>
                      <a:pt x="629193" y="734949"/>
                    </a:cubicBezTo>
                    <a:lnTo>
                      <a:pt x="505806" y="734949"/>
                    </a:lnTo>
                    <a:cubicBezTo>
                      <a:pt x="500663" y="783069"/>
                      <a:pt x="459829" y="820674"/>
                      <a:pt x="410337" y="820674"/>
                    </a:cubicBezTo>
                    <a:cubicBezTo>
                      <a:pt x="357388" y="820674"/>
                      <a:pt x="314325" y="777583"/>
                      <a:pt x="314325" y="724662"/>
                    </a:cubicBezTo>
                    <a:cubicBezTo>
                      <a:pt x="314325" y="675199"/>
                      <a:pt x="351930" y="634336"/>
                      <a:pt x="400050" y="629193"/>
                    </a:cubicBezTo>
                    <a:lnTo>
                      <a:pt x="400050" y="505806"/>
                    </a:lnTo>
                    <a:cubicBezTo>
                      <a:pt x="351930" y="500663"/>
                      <a:pt x="314325" y="459829"/>
                      <a:pt x="314325" y="410337"/>
                    </a:cubicBezTo>
                    <a:cubicBezTo>
                      <a:pt x="314325" y="360874"/>
                      <a:pt x="351930" y="320011"/>
                      <a:pt x="400050" y="314868"/>
                    </a:cubicBezTo>
                    <a:lnTo>
                      <a:pt x="400050" y="191481"/>
                    </a:lnTo>
                    <a:cubicBezTo>
                      <a:pt x="355302" y="186709"/>
                      <a:pt x="319669" y="151047"/>
                      <a:pt x="314868" y="106299"/>
                    </a:cubicBezTo>
                    <a:lnTo>
                      <a:pt x="191481" y="106299"/>
                    </a:lnTo>
                    <a:cubicBezTo>
                      <a:pt x="186338" y="154419"/>
                      <a:pt x="145475" y="192024"/>
                      <a:pt x="96012" y="192024"/>
                    </a:cubicBezTo>
                    <a:cubicBezTo>
                      <a:pt x="43063" y="192024"/>
                      <a:pt x="0" y="148961"/>
                      <a:pt x="0" y="96012"/>
                    </a:cubicBezTo>
                    <a:cubicBezTo>
                      <a:pt x="0" y="43063"/>
                      <a:pt x="43063" y="0"/>
                      <a:pt x="96012" y="0"/>
                    </a:cubicBezTo>
                    <a:cubicBezTo>
                      <a:pt x="145475" y="0"/>
                      <a:pt x="186338" y="37605"/>
                      <a:pt x="191481" y="85725"/>
                    </a:cubicBezTo>
                    <a:lnTo>
                      <a:pt x="314868" y="85725"/>
                    </a:lnTo>
                    <a:cubicBezTo>
                      <a:pt x="320011" y="37605"/>
                      <a:pt x="360874" y="0"/>
                      <a:pt x="410337" y="0"/>
                    </a:cubicBezTo>
                    <a:cubicBezTo>
                      <a:pt x="463287" y="0"/>
                      <a:pt x="506349" y="43063"/>
                      <a:pt x="506349" y="96012"/>
                    </a:cubicBezTo>
                    <a:cubicBezTo>
                      <a:pt x="506349" y="145475"/>
                      <a:pt x="468744" y="186338"/>
                      <a:pt x="420624" y="191481"/>
                    </a:cubicBezTo>
                    <a:lnTo>
                      <a:pt x="420624" y="314868"/>
                    </a:lnTo>
                    <a:cubicBezTo>
                      <a:pt x="468744" y="320011"/>
                      <a:pt x="506349" y="360874"/>
                      <a:pt x="506349" y="410337"/>
                    </a:cubicBezTo>
                    <a:cubicBezTo>
                      <a:pt x="506349" y="459800"/>
                      <a:pt x="468744" y="500663"/>
                      <a:pt x="420624" y="505806"/>
                    </a:cubicBezTo>
                    <a:lnTo>
                      <a:pt x="420624" y="629193"/>
                    </a:lnTo>
                    <a:cubicBezTo>
                      <a:pt x="465372" y="633965"/>
                      <a:pt x="501034" y="669627"/>
                      <a:pt x="505806" y="714346"/>
                    </a:cubicBezTo>
                    <a:lnTo>
                      <a:pt x="629193" y="714346"/>
                    </a:lnTo>
                    <a:cubicBezTo>
                      <a:pt x="634336" y="666226"/>
                      <a:pt x="675170" y="628621"/>
                      <a:pt x="724662" y="628621"/>
                    </a:cubicBezTo>
                    <a:cubicBezTo>
                      <a:pt x="777612" y="628621"/>
                      <a:pt x="820674" y="671713"/>
                      <a:pt x="820674" y="724633"/>
                    </a:cubicBezTo>
                    <a:cubicBezTo>
                      <a:pt x="820674" y="777554"/>
                      <a:pt x="777612" y="820674"/>
                      <a:pt x="724662" y="820674"/>
                    </a:cubicBezTo>
                    <a:close/>
                    <a:moveTo>
                      <a:pt x="724662" y="649224"/>
                    </a:moveTo>
                    <a:cubicBezTo>
                      <a:pt x="683057" y="649224"/>
                      <a:pt x="649224" y="683057"/>
                      <a:pt x="649224" y="724662"/>
                    </a:cubicBezTo>
                    <a:cubicBezTo>
                      <a:pt x="649224" y="766267"/>
                      <a:pt x="683057" y="800100"/>
                      <a:pt x="724662" y="800100"/>
                    </a:cubicBezTo>
                    <a:cubicBezTo>
                      <a:pt x="766267" y="800100"/>
                      <a:pt x="800100" y="766267"/>
                      <a:pt x="800100" y="724662"/>
                    </a:cubicBezTo>
                    <a:cubicBezTo>
                      <a:pt x="800100" y="683057"/>
                      <a:pt x="766267" y="649224"/>
                      <a:pt x="724662" y="649224"/>
                    </a:cubicBezTo>
                    <a:close/>
                    <a:moveTo>
                      <a:pt x="410337" y="649224"/>
                    </a:moveTo>
                    <a:cubicBezTo>
                      <a:pt x="368732" y="649224"/>
                      <a:pt x="334899" y="683057"/>
                      <a:pt x="334899" y="724662"/>
                    </a:cubicBezTo>
                    <a:cubicBezTo>
                      <a:pt x="334899" y="766267"/>
                      <a:pt x="368760" y="800100"/>
                      <a:pt x="410337" y="800100"/>
                    </a:cubicBezTo>
                    <a:cubicBezTo>
                      <a:pt x="451942" y="800100"/>
                      <a:pt x="485775" y="766267"/>
                      <a:pt x="485775" y="724662"/>
                    </a:cubicBezTo>
                    <a:cubicBezTo>
                      <a:pt x="485775" y="683057"/>
                      <a:pt x="451942" y="649224"/>
                      <a:pt x="410337" y="649224"/>
                    </a:cubicBezTo>
                    <a:close/>
                    <a:moveTo>
                      <a:pt x="410337" y="334899"/>
                    </a:moveTo>
                    <a:cubicBezTo>
                      <a:pt x="368732" y="334899"/>
                      <a:pt x="334899" y="368760"/>
                      <a:pt x="334899" y="410337"/>
                    </a:cubicBezTo>
                    <a:cubicBezTo>
                      <a:pt x="334899" y="451942"/>
                      <a:pt x="368760" y="485775"/>
                      <a:pt x="410337" y="485775"/>
                    </a:cubicBezTo>
                    <a:cubicBezTo>
                      <a:pt x="451942" y="485775"/>
                      <a:pt x="485775" y="451942"/>
                      <a:pt x="485775" y="410337"/>
                    </a:cubicBezTo>
                    <a:cubicBezTo>
                      <a:pt x="485775" y="368732"/>
                      <a:pt x="451942" y="334899"/>
                      <a:pt x="410337" y="334899"/>
                    </a:cubicBezTo>
                    <a:close/>
                    <a:moveTo>
                      <a:pt x="410337" y="20574"/>
                    </a:moveTo>
                    <a:cubicBezTo>
                      <a:pt x="368732" y="20574"/>
                      <a:pt x="334899" y="54435"/>
                      <a:pt x="334899" y="96012"/>
                    </a:cubicBezTo>
                    <a:cubicBezTo>
                      <a:pt x="334899" y="137589"/>
                      <a:pt x="368732" y="171450"/>
                      <a:pt x="410337" y="171450"/>
                    </a:cubicBezTo>
                    <a:cubicBezTo>
                      <a:pt x="451942" y="171450"/>
                      <a:pt x="485775" y="137589"/>
                      <a:pt x="485775" y="96012"/>
                    </a:cubicBezTo>
                    <a:cubicBezTo>
                      <a:pt x="485775" y="54435"/>
                      <a:pt x="451942" y="20574"/>
                      <a:pt x="410337" y="20574"/>
                    </a:cubicBezTo>
                    <a:close/>
                    <a:moveTo>
                      <a:pt x="96012" y="20574"/>
                    </a:moveTo>
                    <a:cubicBezTo>
                      <a:pt x="54407" y="20574"/>
                      <a:pt x="20574" y="54407"/>
                      <a:pt x="20574" y="96012"/>
                    </a:cubicBezTo>
                    <a:cubicBezTo>
                      <a:pt x="20574" y="137617"/>
                      <a:pt x="54407" y="171450"/>
                      <a:pt x="96012" y="171450"/>
                    </a:cubicBezTo>
                    <a:cubicBezTo>
                      <a:pt x="137617" y="171450"/>
                      <a:pt x="171450" y="137617"/>
                      <a:pt x="171450" y="96012"/>
                    </a:cubicBezTo>
                    <a:cubicBezTo>
                      <a:pt x="171450" y="54407"/>
                      <a:pt x="137617" y="20574"/>
                      <a:pt x="96012" y="20574"/>
                    </a:cubicBezTo>
                    <a:close/>
                    <a:moveTo>
                      <a:pt x="96012" y="820674"/>
                    </a:moveTo>
                    <a:cubicBezTo>
                      <a:pt x="43063" y="820674"/>
                      <a:pt x="0" y="777583"/>
                      <a:pt x="0" y="724662"/>
                    </a:cubicBezTo>
                    <a:cubicBezTo>
                      <a:pt x="0" y="671741"/>
                      <a:pt x="43063" y="628650"/>
                      <a:pt x="96012" y="628650"/>
                    </a:cubicBezTo>
                    <a:cubicBezTo>
                      <a:pt x="148961" y="628650"/>
                      <a:pt x="192024" y="671713"/>
                      <a:pt x="192024" y="724662"/>
                    </a:cubicBezTo>
                    <a:cubicBezTo>
                      <a:pt x="192024" y="777612"/>
                      <a:pt x="148961" y="820674"/>
                      <a:pt x="96012" y="820674"/>
                    </a:cubicBezTo>
                    <a:close/>
                    <a:moveTo>
                      <a:pt x="96012" y="649224"/>
                    </a:moveTo>
                    <a:cubicBezTo>
                      <a:pt x="54407" y="649224"/>
                      <a:pt x="20574" y="683057"/>
                      <a:pt x="20574" y="724662"/>
                    </a:cubicBezTo>
                    <a:cubicBezTo>
                      <a:pt x="20574" y="766267"/>
                      <a:pt x="54407" y="800100"/>
                      <a:pt x="96012" y="800100"/>
                    </a:cubicBezTo>
                    <a:cubicBezTo>
                      <a:pt x="137617" y="800100"/>
                      <a:pt x="171450" y="766267"/>
                      <a:pt x="171450" y="724662"/>
                    </a:cubicBezTo>
                    <a:cubicBezTo>
                      <a:pt x="171450" y="683057"/>
                      <a:pt x="137617" y="649224"/>
                      <a:pt x="96012" y="649224"/>
                    </a:cubicBezTo>
                    <a:close/>
                    <a:moveTo>
                      <a:pt x="724662" y="506349"/>
                    </a:moveTo>
                    <a:cubicBezTo>
                      <a:pt x="671713" y="506349"/>
                      <a:pt x="628650" y="463258"/>
                      <a:pt x="628650" y="410337"/>
                    </a:cubicBezTo>
                    <a:cubicBezTo>
                      <a:pt x="628650" y="357416"/>
                      <a:pt x="671741" y="314325"/>
                      <a:pt x="724662" y="314325"/>
                    </a:cubicBezTo>
                    <a:cubicBezTo>
                      <a:pt x="777583" y="314325"/>
                      <a:pt x="820674" y="357388"/>
                      <a:pt x="820674" y="410337"/>
                    </a:cubicBezTo>
                    <a:cubicBezTo>
                      <a:pt x="820674" y="463287"/>
                      <a:pt x="777612" y="506349"/>
                      <a:pt x="724662" y="506349"/>
                    </a:cubicBezTo>
                    <a:close/>
                    <a:moveTo>
                      <a:pt x="724662" y="334899"/>
                    </a:moveTo>
                    <a:cubicBezTo>
                      <a:pt x="683057" y="334899"/>
                      <a:pt x="649224" y="368760"/>
                      <a:pt x="649224" y="410337"/>
                    </a:cubicBezTo>
                    <a:cubicBezTo>
                      <a:pt x="649224" y="451942"/>
                      <a:pt x="683057" y="485775"/>
                      <a:pt x="724662" y="485775"/>
                    </a:cubicBezTo>
                    <a:cubicBezTo>
                      <a:pt x="766267" y="485775"/>
                      <a:pt x="800100" y="451942"/>
                      <a:pt x="800100" y="410337"/>
                    </a:cubicBezTo>
                    <a:cubicBezTo>
                      <a:pt x="800100" y="368732"/>
                      <a:pt x="766267" y="334899"/>
                      <a:pt x="724662" y="334899"/>
                    </a:cubicBezTo>
                    <a:close/>
                    <a:moveTo>
                      <a:pt x="96012" y="506349"/>
                    </a:moveTo>
                    <a:cubicBezTo>
                      <a:pt x="43063" y="506349"/>
                      <a:pt x="0" y="463258"/>
                      <a:pt x="0" y="410337"/>
                    </a:cubicBezTo>
                    <a:cubicBezTo>
                      <a:pt x="0" y="357416"/>
                      <a:pt x="43063" y="314325"/>
                      <a:pt x="96012" y="314325"/>
                    </a:cubicBezTo>
                    <a:cubicBezTo>
                      <a:pt x="148961" y="314325"/>
                      <a:pt x="192024" y="357388"/>
                      <a:pt x="192024" y="410337"/>
                    </a:cubicBezTo>
                    <a:cubicBezTo>
                      <a:pt x="192024" y="463287"/>
                      <a:pt x="148961" y="506349"/>
                      <a:pt x="96012" y="506349"/>
                    </a:cubicBezTo>
                    <a:close/>
                    <a:moveTo>
                      <a:pt x="96012" y="334899"/>
                    </a:moveTo>
                    <a:cubicBezTo>
                      <a:pt x="54407" y="334899"/>
                      <a:pt x="20574" y="368760"/>
                      <a:pt x="20574" y="410337"/>
                    </a:cubicBezTo>
                    <a:cubicBezTo>
                      <a:pt x="20574" y="451942"/>
                      <a:pt x="54435" y="485775"/>
                      <a:pt x="96012" y="485775"/>
                    </a:cubicBezTo>
                    <a:cubicBezTo>
                      <a:pt x="137589" y="485775"/>
                      <a:pt x="171450" y="451942"/>
                      <a:pt x="171450" y="410337"/>
                    </a:cubicBezTo>
                    <a:cubicBezTo>
                      <a:pt x="171450" y="368732"/>
                      <a:pt x="137617" y="334899"/>
                      <a:pt x="96012" y="334899"/>
                    </a:cubicBezTo>
                    <a:close/>
                    <a:moveTo>
                      <a:pt x="724662" y="192024"/>
                    </a:moveTo>
                    <a:cubicBezTo>
                      <a:pt x="671713" y="192024"/>
                      <a:pt x="628650" y="148961"/>
                      <a:pt x="628650" y="96012"/>
                    </a:cubicBezTo>
                    <a:cubicBezTo>
                      <a:pt x="628650" y="43063"/>
                      <a:pt x="671713" y="0"/>
                      <a:pt x="724662" y="0"/>
                    </a:cubicBezTo>
                    <a:cubicBezTo>
                      <a:pt x="777612" y="0"/>
                      <a:pt x="820674" y="43063"/>
                      <a:pt x="820674" y="96012"/>
                    </a:cubicBezTo>
                    <a:cubicBezTo>
                      <a:pt x="820674" y="148961"/>
                      <a:pt x="777612" y="192024"/>
                      <a:pt x="724662" y="192024"/>
                    </a:cubicBezTo>
                    <a:close/>
                    <a:moveTo>
                      <a:pt x="724662" y="20574"/>
                    </a:moveTo>
                    <a:cubicBezTo>
                      <a:pt x="683057" y="20574"/>
                      <a:pt x="649224" y="54435"/>
                      <a:pt x="649224" y="96012"/>
                    </a:cubicBezTo>
                    <a:cubicBezTo>
                      <a:pt x="649224" y="137589"/>
                      <a:pt x="683057" y="171450"/>
                      <a:pt x="724662" y="171450"/>
                    </a:cubicBezTo>
                    <a:cubicBezTo>
                      <a:pt x="766267" y="171450"/>
                      <a:pt x="800100" y="137617"/>
                      <a:pt x="800100" y="96012"/>
                    </a:cubicBezTo>
                    <a:cubicBezTo>
                      <a:pt x="800100" y="54407"/>
                      <a:pt x="766267" y="20574"/>
                      <a:pt x="724662" y="20574"/>
                    </a:cubicBezTo>
                    <a:close/>
                  </a:path>
                </a:pathLst>
              </a:custGeom>
              <a:solidFill>
                <a:srgbClr val="0F62FE"/>
              </a:solidFill>
              <a:ln w="28575" cap="flat">
                <a:noFill/>
                <a:prstDash val="solid"/>
                <a:miter/>
              </a:ln>
            </p:spPr>
            <p:txBody>
              <a:bodyPr rtlCol="0" anchor="ctr"/>
              <a:lstStyle/>
              <a:p>
                <a:endParaRPr lang="en-US"/>
              </a:p>
            </p:txBody>
          </p:sp>
        </p:grpSp>
      </p:grpSp>
      <p:grpSp>
        <p:nvGrpSpPr>
          <p:cNvPr id="34" name="Group 33">
            <a:extLst>
              <a:ext uri="{FF2B5EF4-FFF2-40B4-BE49-F238E27FC236}">
                <a16:creationId xmlns:a16="http://schemas.microsoft.com/office/drawing/2014/main" id="{7469E72D-EF7F-2A59-F09A-73F03723299F}"/>
              </a:ext>
            </a:extLst>
          </p:cNvPr>
          <p:cNvGrpSpPr/>
          <p:nvPr/>
        </p:nvGrpSpPr>
        <p:grpSpPr>
          <a:xfrm>
            <a:off x="12557776" y="3999162"/>
            <a:ext cx="4388339" cy="6698439"/>
            <a:chOff x="12275499" y="3999162"/>
            <a:chExt cx="4388339" cy="6698439"/>
          </a:xfrm>
        </p:grpSpPr>
        <p:cxnSp>
          <p:nvCxnSpPr>
            <p:cNvPr id="11" name="Straight Connector 10">
              <a:extLst>
                <a:ext uri="{FF2B5EF4-FFF2-40B4-BE49-F238E27FC236}">
                  <a16:creationId xmlns:a16="http://schemas.microsoft.com/office/drawing/2014/main" id="{D6FFC236-7FCE-CEBA-38BE-3CADF0A96EF1}"/>
                </a:ext>
              </a:extLst>
            </p:cNvPr>
            <p:cNvCxnSpPr>
              <a:cxnSpLocks/>
            </p:cNvCxnSpPr>
            <p:nvPr/>
          </p:nvCxnSpPr>
          <p:spPr bwMode="auto">
            <a:xfrm>
              <a:off x="15947907" y="7346543"/>
              <a:ext cx="715931" cy="0"/>
            </a:xfrm>
            <a:prstGeom prst="line">
              <a:avLst/>
            </a:prstGeom>
            <a:ln w="50800" cap="rnd">
              <a:solidFill>
                <a:srgbClr val="D4BBFF"/>
              </a:solidFill>
              <a:prstDash val="sysDot"/>
              <a:headEnd type="none" w="med" len="med"/>
              <a:tailEnd type="arrow" w="med" len="med"/>
            </a:ln>
            <a:effectLst/>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31F58B35-829B-57CE-BE89-07F52899715C}"/>
                </a:ext>
              </a:extLst>
            </p:cNvPr>
            <p:cNvGrpSpPr/>
            <p:nvPr/>
          </p:nvGrpSpPr>
          <p:grpSpPr>
            <a:xfrm>
              <a:off x="12275499" y="3999162"/>
              <a:ext cx="3668259" cy="3657600"/>
              <a:chOff x="12275499" y="3986970"/>
              <a:chExt cx="3668259" cy="3657600"/>
            </a:xfrm>
          </p:grpSpPr>
          <p:sp>
            <p:nvSpPr>
              <p:cNvPr id="5" name="Arc 4">
                <a:extLst>
                  <a:ext uri="{FF2B5EF4-FFF2-40B4-BE49-F238E27FC236}">
                    <a16:creationId xmlns:a16="http://schemas.microsoft.com/office/drawing/2014/main" id="{7A71A3A4-40A4-AB1F-9893-B08006F28FF5}"/>
                  </a:ext>
                </a:extLst>
              </p:cNvPr>
              <p:cNvSpPr>
                <a:spLocks noChangeAspect="1"/>
              </p:cNvSpPr>
              <p:nvPr/>
            </p:nvSpPr>
            <p:spPr bwMode="auto">
              <a:xfrm>
                <a:off x="12275499" y="3986970"/>
                <a:ext cx="3657814" cy="3657600"/>
              </a:xfrm>
              <a:prstGeom prst="arc">
                <a:avLst/>
              </a:prstGeom>
              <a:ln w="50800" cap="rnd">
                <a:solidFill>
                  <a:srgbClr val="D4BBFF"/>
                </a:solidFill>
                <a:prstDash val="sysDot"/>
                <a:headEnd type="non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D4A06A0-BE91-98F6-48BF-7AEBE8C81148}"/>
                  </a:ext>
                </a:extLst>
              </p:cNvPr>
              <p:cNvCxnSpPr>
                <a:cxnSpLocks/>
              </p:cNvCxnSpPr>
              <p:nvPr/>
            </p:nvCxnSpPr>
            <p:spPr bwMode="auto">
              <a:xfrm>
                <a:off x="15943758" y="5901031"/>
                <a:ext cx="0" cy="1371600"/>
              </a:xfrm>
              <a:prstGeom prst="line">
                <a:avLst/>
              </a:prstGeom>
              <a:ln w="50800" cap="rnd">
                <a:solidFill>
                  <a:srgbClr val="D4BBFF"/>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626251FA-2AEC-D335-D665-DD5E930C6DFD}"/>
                </a:ext>
              </a:extLst>
            </p:cNvPr>
            <p:cNvGrpSpPr/>
            <p:nvPr/>
          </p:nvGrpSpPr>
          <p:grpSpPr>
            <a:xfrm flipV="1">
              <a:off x="12275499" y="7040001"/>
              <a:ext cx="3668259" cy="3657600"/>
              <a:chOff x="12275499" y="3986970"/>
              <a:chExt cx="3668259" cy="3657600"/>
            </a:xfrm>
          </p:grpSpPr>
          <p:sp>
            <p:nvSpPr>
              <p:cNvPr id="32" name="Arc 31">
                <a:extLst>
                  <a:ext uri="{FF2B5EF4-FFF2-40B4-BE49-F238E27FC236}">
                    <a16:creationId xmlns:a16="http://schemas.microsoft.com/office/drawing/2014/main" id="{3D79195F-3AF0-A8DD-C17A-E1460B253DF4}"/>
                  </a:ext>
                </a:extLst>
              </p:cNvPr>
              <p:cNvSpPr>
                <a:spLocks noChangeAspect="1"/>
              </p:cNvSpPr>
              <p:nvPr/>
            </p:nvSpPr>
            <p:spPr bwMode="auto">
              <a:xfrm>
                <a:off x="12275499" y="3986970"/>
                <a:ext cx="3657814" cy="3657600"/>
              </a:xfrm>
              <a:prstGeom prst="arc">
                <a:avLst/>
              </a:prstGeom>
              <a:ln w="50800" cap="rnd">
                <a:solidFill>
                  <a:srgbClr val="D4BBFF"/>
                </a:solidFill>
                <a:prstDash val="sysDot"/>
                <a:headEnd type="non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E0A08AB-C8EC-3F6E-97F0-02C62DE5B755}"/>
                  </a:ext>
                </a:extLst>
              </p:cNvPr>
              <p:cNvCxnSpPr>
                <a:cxnSpLocks/>
              </p:cNvCxnSpPr>
              <p:nvPr/>
            </p:nvCxnSpPr>
            <p:spPr bwMode="auto">
              <a:xfrm>
                <a:off x="15943758" y="5901031"/>
                <a:ext cx="0" cy="1371600"/>
              </a:xfrm>
              <a:prstGeom prst="line">
                <a:avLst/>
              </a:prstGeom>
              <a:ln w="50800" cap="rnd">
                <a:solidFill>
                  <a:srgbClr val="D4BBFF"/>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3" name="Title 2">
            <a:extLst>
              <a:ext uri="{FF2B5EF4-FFF2-40B4-BE49-F238E27FC236}">
                <a16:creationId xmlns:a16="http://schemas.microsoft.com/office/drawing/2014/main" id="{089E639A-73B5-66AA-22AC-9D723BF0553D}"/>
              </a:ext>
            </a:extLst>
          </p:cNvPr>
          <p:cNvSpPr>
            <a:spLocks noGrp="1"/>
          </p:cNvSpPr>
          <p:nvPr>
            <p:ph type="title"/>
          </p:nvPr>
        </p:nvSpPr>
        <p:spPr>
          <a:xfrm>
            <a:off x="576072" y="385200"/>
            <a:ext cx="23201247" cy="1527048"/>
          </a:xfrm>
        </p:spPr>
        <p:txBody>
          <a:bodyPr/>
          <a:lstStyle/>
          <a:p>
            <a:r>
              <a:rPr lang="en-US" kern="0" dirty="0">
                <a:solidFill>
                  <a:srgbClr val="000000"/>
                </a:solidFill>
                <a:cs typeface="Arial"/>
                <a:sym typeface="Arial"/>
              </a:rPr>
              <a:t>How users access </a:t>
            </a:r>
            <a:r>
              <a:rPr lang="en-US" i="1" dirty="0">
                <a:solidFill>
                  <a:schemeClr val="accent1"/>
                </a:solidFill>
                <a:cs typeface="Arial"/>
                <a:sym typeface="Arial"/>
              </a:rPr>
              <a:t>g</a:t>
            </a:r>
            <a:r>
              <a:rPr lang="en-US" i="1" kern="0" dirty="0">
                <a:solidFill>
                  <a:schemeClr val="accent1"/>
                </a:solidFill>
                <a:latin typeface="IBM Plex Sans Light" panose="020B0403050203000203" pitchFamily="34" charset="0"/>
                <a:cs typeface="Arial"/>
                <a:sym typeface="Arial"/>
              </a:rPr>
              <a:t>enerative AI capabilities </a:t>
            </a:r>
            <a:r>
              <a:rPr lang="en-US" kern="0" dirty="0">
                <a:solidFill>
                  <a:srgbClr val="000000"/>
                </a:solidFill>
                <a:cs typeface="Arial"/>
                <a:sym typeface="Arial"/>
              </a:rPr>
              <a:t>in watsonx Orchestrate</a:t>
            </a:r>
            <a:br>
              <a:rPr kumimoji="0" lang="en-US" u="none" strike="noStrike" kern="0" cap="none" spc="0" normalizeH="0" baseline="0" noProof="0" dirty="0">
                <a:ln>
                  <a:noFill/>
                </a:ln>
                <a:solidFill>
                  <a:schemeClr val="accent1"/>
                </a:solidFill>
                <a:effectLst/>
                <a:uLnTx/>
                <a:uFillTx/>
                <a:latin typeface="IBM Plex Sans Light" panose="020B0403050203000203" pitchFamily="34" charset="0"/>
                <a:cs typeface="Arial"/>
                <a:sym typeface="Arial"/>
              </a:rPr>
            </a:br>
            <a:endParaRPr lang="en-US" dirty="0"/>
          </a:p>
        </p:txBody>
      </p:sp>
    </p:spTree>
    <p:extLst>
      <p:ext uri="{BB962C8B-B14F-4D97-AF65-F5344CB8AC3E}">
        <p14:creationId xmlns:p14="http://schemas.microsoft.com/office/powerpoint/2010/main" val="23385401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8"/>
                                        </p:tgtEl>
                                        <p:attrNameLst>
                                          <p:attrName>style.visibility</p:attrName>
                                        </p:attrNameLst>
                                      </p:cBhvr>
                                      <p:to>
                                        <p:strVal val="visible"/>
                                      </p:to>
                                    </p:set>
                                    <p:animEffect transition="in" filter="fade">
                                      <p:cBhvr>
                                        <p:cTn id="11" dur="500"/>
                                        <p:tgtEl>
                                          <p:spTgt spid="1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wipe(left)">
                                      <p:cBhvr>
                                        <p:cTn id="23" dur="500"/>
                                        <p:tgtEl>
                                          <p:spTgt spid="8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500"/>
                                        <p:tgtEl>
                                          <p:spTgt spid="15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4" grpId="0" animBg="1"/>
      <p:bldP spid="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FA0A-5A99-5814-5C28-D44287602DD0}"/>
              </a:ext>
            </a:extLst>
          </p:cNvPr>
          <p:cNvSpPr>
            <a:spLocks noGrp="1"/>
          </p:cNvSpPr>
          <p:nvPr>
            <p:ph type="title"/>
          </p:nvPr>
        </p:nvSpPr>
        <p:spPr>
          <a:xfrm>
            <a:off x="576071" y="384048"/>
            <a:ext cx="21050564" cy="4573587"/>
          </a:xfrm>
        </p:spPr>
        <p:txBody>
          <a:bodyPr/>
          <a:lstStyle/>
          <a:p>
            <a:r>
              <a:rPr lang="en-US" sz="6400" dirty="0">
                <a:latin typeface="+mj-lt"/>
              </a:rPr>
              <a:t>Skills – a core capability of watsonx Orchestrate</a:t>
            </a:r>
          </a:p>
        </p:txBody>
      </p:sp>
      <p:sp>
        <p:nvSpPr>
          <p:cNvPr id="6" name="TextBox 5">
            <a:extLst>
              <a:ext uri="{FF2B5EF4-FFF2-40B4-BE49-F238E27FC236}">
                <a16:creationId xmlns:a16="http://schemas.microsoft.com/office/drawing/2014/main" id="{14A01CC6-0859-B811-35AA-DF9FC99A46C6}"/>
              </a:ext>
            </a:extLst>
          </p:cNvPr>
          <p:cNvSpPr txBox="1"/>
          <p:nvPr/>
        </p:nvSpPr>
        <p:spPr>
          <a:xfrm>
            <a:off x="16163365" y="2669458"/>
            <a:ext cx="6427694"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3" name="Rectangle 2" descr="Vertical half slide background in blue 10">
            <a:extLst>
              <a:ext uri="{FF2B5EF4-FFF2-40B4-BE49-F238E27FC236}">
                <a16:creationId xmlns:a16="http://schemas.microsoft.com/office/drawing/2014/main" id="{085E7813-C668-046F-4B86-8E707C2077CB}"/>
              </a:ext>
            </a:extLst>
          </p:cNvPr>
          <p:cNvSpPr/>
          <p:nvPr/>
        </p:nvSpPr>
        <p:spPr bwMode="auto">
          <a:xfrm>
            <a:off x="11944795" y="3947229"/>
            <a:ext cx="12192000" cy="9494999"/>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mn-ea"/>
              <a:cs typeface="+mn-cs"/>
            </a:endParaRPr>
          </a:p>
        </p:txBody>
      </p:sp>
      <p:sp>
        <p:nvSpPr>
          <p:cNvPr id="5" name="Content Placeholder 3">
            <a:extLst>
              <a:ext uri="{FF2B5EF4-FFF2-40B4-BE49-F238E27FC236}">
                <a16:creationId xmlns:a16="http://schemas.microsoft.com/office/drawing/2014/main" id="{019EF2A1-4558-233D-CE9C-04F543494C31}"/>
              </a:ext>
            </a:extLst>
          </p:cNvPr>
          <p:cNvSpPr txBox="1">
            <a:spLocks/>
          </p:cNvSpPr>
          <p:nvPr/>
        </p:nvSpPr>
        <p:spPr>
          <a:xfrm>
            <a:off x="695500" y="2782927"/>
            <a:ext cx="10657361" cy="8987076"/>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l"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r>
              <a:rPr kumimoji="0" lang="en-US" sz="4400" b="0" i="0" u="none" strike="noStrike" kern="0" cap="none" spc="0" normalizeH="0" baseline="0" noProof="0" dirty="0">
                <a:ln>
                  <a:noFill/>
                </a:ln>
                <a:solidFill>
                  <a:srgbClr val="000000"/>
                </a:solidFill>
                <a:effectLst/>
                <a:uLnTx/>
                <a:uFillTx/>
                <a:latin typeface="+mn-lt"/>
                <a:sym typeface="Arial"/>
              </a:rPr>
              <a:t>Skills originate from 3 sources</a:t>
            </a:r>
          </a:p>
          <a:p>
            <a:pPr marL="0" marR="0" lvl="1" indent="0" algn="l" defTabSz="2437884" rtl="0" eaLnBrk="1" fontAlgn="base" latinLnBrk="0" hangingPunct="1">
              <a:lnSpc>
                <a:spcPct val="100000"/>
              </a:lnSpc>
              <a:spcBef>
                <a:spcPts val="0"/>
              </a:spcBef>
              <a:spcAft>
                <a:spcPct val="0"/>
              </a:spcAft>
              <a:buClr>
                <a:srgbClr val="001141"/>
              </a:buClr>
              <a:buSzPct val="100000"/>
              <a:buFont typeface="IBM Plex Sans Light" charset="-120"/>
              <a:buNone/>
              <a:tabLst/>
              <a:defRPr/>
            </a:pPr>
            <a:endParaRPr kumimoji="0" lang="en-US" sz="3200" b="0" i="0" u="none" strike="noStrike" kern="0" cap="none" spc="0" normalizeH="0" baseline="0" noProof="0" dirty="0">
              <a:ln>
                <a:noFill/>
              </a:ln>
              <a:solidFill>
                <a:srgbClr val="000000"/>
              </a:solidFill>
              <a:effectLst/>
              <a:uLnTx/>
              <a:uFillTx/>
              <a:latin typeface="+mn-lt"/>
              <a:sym typeface="Arial"/>
            </a:endParaRPr>
          </a:p>
          <a:p>
            <a:pPr marL="685800" marR="0" lvl="1" indent="0" algn="l" defTabSz="2437884" rtl="0" eaLnBrk="1" fontAlgn="base" latinLnBrk="0" hangingPunct="1">
              <a:lnSpc>
                <a:spcPct val="100000"/>
              </a:lnSpc>
              <a:spcBef>
                <a:spcPts val="0"/>
              </a:spcBef>
              <a:spcAft>
                <a:spcPct val="0"/>
              </a:spcAft>
              <a:buClr>
                <a:srgbClr val="001141"/>
              </a:buClr>
              <a:buSzPct val="100000"/>
              <a:buFont typeface="IBM Plex Sans Light" charset="-120"/>
              <a:buNone/>
              <a:tabLst/>
              <a:defRPr/>
            </a:pPr>
            <a:r>
              <a:rPr lang="en-US" sz="3200" kern="0" dirty="0">
                <a:solidFill>
                  <a:srgbClr val="0F62FE"/>
                </a:solidFill>
                <a:latin typeface="+mn-lt"/>
                <a:sym typeface="Arial"/>
              </a:rPr>
              <a:t>Prebuilt</a:t>
            </a:r>
            <a:r>
              <a:rPr kumimoji="0" lang="en-US" sz="3200" b="0" i="0" u="none" strike="noStrike" kern="0" cap="none" spc="0" normalizeH="0" baseline="0" noProof="0" dirty="0">
                <a:ln>
                  <a:noFill/>
                </a:ln>
                <a:solidFill>
                  <a:srgbClr val="0F62FE"/>
                </a:solidFill>
                <a:effectLst/>
                <a:uLnTx/>
                <a:uFillTx/>
                <a:latin typeface="+mn-lt"/>
                <a:sym typeface="Arial"/>
              </a:rPr>
              <a:t> Skills aligned to entry point use cases</a:t>
            </a:r>
          </a:p>
          <a:p>
            <a:pPr marL="685800" marR="0" lvl="1" indent="0" algn="l" defTabSz="2437884" rtl="0" eaLnBrk="1" fontAlgn="base" latinLnBrk="0" hangingPunct="1">
              <a:lnSpc>
                <a:spcPct val="100000"/>
              </a:lnSpc>
              <a:spcBef>
                <a:spcPts val="1200"/>
              </a:spcBef>
              <a:spcAft>
                <a:spcPct val="0"/>
              </a:spcAft>
              <a:buClr>
                <a:srgbClr val="001141"/>
              </a:buClr>
              <a:buSzPct val="100000"/>
              <a:buFont typeface="IBM Plex Sans Light" charset="-120"/>
              <a:buNone/>
              <a:tabLst/>
              <a:defRPr/>
            </a:pPr>
            <a:r>
              <a:rPr kumimoji="0" lang="en-US" sz="2800" b="0" i="0" u="none" strike="noStrike" kern="0" cap="none" spc="0" normalizeH="0" baseline="0" noProof="0" dirty="0">
                <a:ln>
                  <a:noFill/>
                </a:ln>
                <a:solidFill>
                  <a:srgbClr val="000000"/>
                </a:solidFill>
                <a:effectLst/>
                <a:uLnTx/>
                <a:uFillTx/>
                <a:latin typeface="+mn-lt"/>
                <a:sym typeface="Arial"/>
              </a:rPr>
              <a:t>1000s of prebuilt </a:t>
            </a:r>
            <a:r>
              <a:rPr lang="en-US" sz="2800" kern="0" dirty="0">
                <a:solidFill>
                  <a:srgbClr val="000000"/>
                </a:solidFill>
                <a:latin typeface="+mn-lt"/>
                <a:sym typeface="Arial"/>
              </a:rPr>
              <a:t>s</a:t>
            </a:r>
            <a:r>
              <a:rPr kumimoji="0" lang="en-US" sz="2800" b="0" i="0" u="none" strike="noStrike" kern="0" cap="none" spc="0" normalizeH="0" baseline="0" noProof="0" dirty="0">
                <a:ln>
                  <a:noFill/>
                </a:ln>
                <a:solidFill>
                  <a:srgbClr val="000000"/>
                </a:solidFill>
                <a:effectLst/>
                <a:uLnTx/>
                <a:uFillTx/>
                <a:latin typeface="+mn-lt"/>
                <a:sym typeface="Arial"/>
              </a:rPr>
              <a:t>kills aligned to customer </a:t>
            </a:r>
            <a:r>
              <a:rPr lang="en-US" sz="2800" kern="0" dirty="0">
                <a:solidFill>
                  <a:srgbClr val="000000"/>
                </a:solidFill>
                <a:latin typeface="+mn-lt"/>
                <a:sym typeface="Arial"/>
              </a:rPr>
              <a:t>c</a:t>
            </a:r>
            <a:r>
              <a:rPr kumimoji="0" lang="en-US" sz="2800" b="0" i="0" u="none" strike="noStrike" kern="0" cap="none" spc="0" normalizeH="0" baseline="0" noProof="0" dirty="0">
                <a:ln>
                  <a:noFill/>
                </a:ln>
                <a:solidFill>
                  <a:srgbClr val="000000"/>
                </a:solidFill>
                <a:effectLst/>
                <a:uLnTx/>
                <a:uFillTx/>
                <a:latin typeface="+mn-lt"/>
                <a:sym typeface="Arial"/>
              </a:rPr>
              <a:t>are, human resources, sales, and </a:t>
            </a:r>
            <a:r>
              <a:rPr lang="en-US" sz="2800" kern="0" dirty="0">
                <a:solidFill>
                  <a:srgbClr val="000000"/>
                </a:solidFill>
                <a:latin typeface="+mn-lt"/>
                <a:sym typeface="Arial"/>
              </a:rPr>
              <a:t>procurement</a:t>
            </a:r>
            <a:r>
              <a:rPr kumimoji="0" lang="en-US" sz="2800" b="0" i="0" u="none" strike="noStrike" kern="0" cap="none" spc="0" normalizeH="0" baseline="0" noProof="0" dirty="0">
                <a:ln>
                  <a:noFill/>
                </a:ln>
                <a:solidFill>
                  <a:srgbClr val="000000"/>
                </a:solidFill>
                <a:effectLst/>
                <a:uLnTx/>
                <a:uFillTx/>
                <a:latin typeface="+mn-lt"/>
                <a:sym typeface="Arial"/>
              </a:rPr>
              <a:t> domains without specialized training</a:t>
            </a:r>
          </a:p>
          <a:p>
            <a:pPr marL="685800" marR="0" lvl="1" indent="0" algn="l" defTabSz="2437884" rtl="0" eaLnBrk="1" fontAlgn="base" latinLnBrk="0" hangingPunct="1">
              <a:lnSpc>
                <a:spcPct val="100000"/>
              </a:lnSpc>
              <a:spcBef>
                <a:spcPts val="1200"/>
              </a:spcBef>
              <a:spcAft>
                <a:spcPct val="0"/>
              </a:spcAft>
              <a:buClr>
                <a:srgbClr val="001141"/>
              </a:buClr>
              <a:buSzPct val="100000"/>
              <a:buFont typeface="IBM Plex Sans Light" charset="-120"/>
              <a:buNone/>
              <a:tabLst/>
              <a:defRPr/>
            </a:pPr>
            <a:endParaRPr kumimoji="0" lang="en-US" sz="2800" b="0" i="0" u="none" strike="noStrike" kern="0" cap="none" spc="0" normalizeH="0" baseline="0" noProof="0" dirty="0">
              <a:ln>
                <a:noFill/>
              </a:ln>
              <a:solidFill>
                <a:srgbClr val="000000"/>
              </a:solidFill>
              <a:effectLst/>
              <a:uLnTx/>
              <a:uFillTx/>
              <a:latin typeface="+mn-lt"/>
              <a:sym typeface="Arial"/>
            </a:endParaRPr>
          </a:p>
          <a:p>
            <a:pPr marL="685800" marR="0" lvl="1" indent="0" algn="l" defTabSz="2437884" rtl="0" eaLnBrk="1" fontAlgn="base" latinLnBrk="0" hangingPunct="1">
              <a:lnSpc>
                <a:spcPct val="100000"/>
              </a:lnSpc>
              <a:spcBef>
                <a:spcPts val="0"/>
              </a:spcBef>
              <a:spcAft>
                <a:spcPct val="0"/>
              </a:spcAft>
              <a:buClr>
                <a:srgbClr val="001141"/>
              </a:buClr>
              <a:buSzPct val="100000"/>
              <a:buFont typeface="IBM Plex Sans Light" charset="-120"/>
              <a:buNone/>
              <a:tabLst/>
              <a:defRPr/>
            </a:pPr>
            <a:r>
              <a:rPr kumimoji="0" lang="en-US" sz="3200" b="0" i="0" u="none" strike="noStrike" kern="0" cap="none" spc="0" normalizeH="0" baseline="0" noProof="0" dirty="0">
                <a:ln>
                  <a:noFill/>
                </a:ln>
                <a:solidFill>
                  <a:srgbClr val="0F62FE"/>
                </a:solidFill>
                <a:effectLst/>
                <a:uLnTx/>
                <a:uFillTx/>
                <a:latin typeface="+mn-lt"/>
                <a:sym typeface="Arial"/>
              </a:rPr>
              <a:t>Discover and train automations across the enterprise</a:t>
            </a:r>
          </a:p>
          <a:p>
            <a:pPr marL="685800" lvl="1" indent="0" defTabSz="2437884">
              <a:spcBef>
                <a:spcPts val="1200"/>
              </a:spcBef>
              <a:buNone/>
              <a:defRPr/>
            </a:pPr>
            <a:r>
              <a:rPr lang="en-US" sz="2800" kern="0" dirty="0">
                <a:solidFill>
                  <a:srgbClr val="000000"/>
                </a:solidFill>
                <a:latin typeface="+mn-lt"/>
                <a:sym typeface="Arial"/>
              </a:rPr>
              <a:t>Teams can uncover new automations by using robotic process automation (RPA) and APIs to train Orchestrate on specific skills. CP4BA SaaS or on-premises capabilities are discovered </a:t>
            </a:r>
            <a:br>
              <a:rPr lang="en-US" sz="2800" kern="0" dirty="0">
                <a:solidFill>
                  <a:srgbClr val="000000"/>
                </a:solidFill>
                <a:latin typeface="+mn-lt"/>
                <a:sym typeface="Arial"/>
              </a:rPr>
            </a:br>
            <a:r>
              <a:rPr lang="en-US" sz="2800" kern="0" dirty="0">
                <a:solidFill>
                  <a:srgbClr val="000000"/>
                </a:solidFill>
                <a:latin typeface="+mn-lt"/>
                <a:sym typeface="Arial"/>
              </a:rPr>
              <a:t>when connected</a:t>
            </a:r>
          </a:p>
          <a:p>
            <a:pPr marL="685800" marR="0" lvl="1" indent="0" algn="l" defTabSz="2437884" rtl="0" eaLnBrk="1" fontAlgn="base" latinLnBrk="0" hangingPunct="1">
              <a:lnSpc>
                <a:spcPct val="100000"/>
              </a:lnSpc>
              <a:spcBef>
                <a:spcPts val="0"/>
              </a:spcBef>
              <a:spcAft>
                <a:spcPct val="0"/>
              </a:spcAft>
              <a:buClr>
                <a:srgbClr val="001141"/>
              </a:buClr>
              <a:buSzPct val="100000"/>
              <a:buFont typeface="IBM Plex Sans Light" charset="-120"/>
              <a:buNone/>
              <a:tabLst/>
              <a:defRPr/>
            </a:pPr>
            <a:endParaRPr kumimoji="0" lang="en-US" sz="3200" b="0" i="0" u="none" strike="noStrike" kern="0" cap="none" spc="0" normalizeH="0" baseline="0" noProof="0" dirty="0">
              <a:ln>
                <a:noFill/>
              </a:ln>
              <a:solidFill>
                <a:srgbClr val="0F62FE"/>
              </a:solidFill>
              <a:effectLst/>
              <a:uLnTx/>
              <a:uFillTx/>
              <a:latin typeface="+mn-lt"/>
              <a:sym typeface="Arial"/>
            </a:endParaRPr>
          </a:p>
          <a:p>
            <a:pPr marL="685800" marR="0" lvl="1" indent="0" algn="l" defTabSz="2437884" rtl="0" eaLnBrk="1" fontAlgn="base" latinLnBrk="0" hangingPunct="1">
              <a:lnSpc>
                <a:spcPct val="100000"/>
              </a:lnSpc>
              <a:spcBef>
                <a:spcPts val="0"/>
              </a:spcBef>
              <a:spcAft>
                <a:spcPct val="0"/>
              </a:spcAft>
              <a:buClr>
                <a:srgbClr val="001141"/>
              </a:buClr>
              <a:buSzPct val="100000"/>
              <a:buFont typeface="IBM Plex Sans Light" charset="-120"/>
              <a:buNone/>
              <a:tabLst/>
              <a:defRPr/>
            </a:pPr>
            <a:r>
              <a:rPr kumimoji="0" lang="en-US" sz="3200" b="0" i="0" u="none" strike="noStrike" kern="0" cap="none" spc="0" normalizeH="0" baseline="0" noProof="0" dirty="0">
                <a:ln>
                  <a:noFill/>
                </a:ln>
                <a:solidFill>
                  <a:srgbClr val="0F62FE"/>
                </a:solidFill>
                <a:effectLst/>
                <a:uLnTx/>
                <a:uFillTx/>
                <a:latin typeface="+mn-lt"/>
                <a:sym typeface="Arial"/>
              </a:rPr>
              <a:t>Build </a:t>
            </a:r>
            <a:r>
              <a:rPr lang="en-US" sz="3200" kern="0" dirty="0">
                <a:solidFill>
                  <a:srgbClr val="0F62FE"/>
                </a:solidFill>
                <a:latin typeface="+mn-lt"/>
                <a:sym typeface="Arial"/>
              </a:rPr>
              <a:t>custom automation</a:t>
            </a:r>
            <a:r>
              <a:rPr kumimoji="0" lang="en-US" sz="3200" b="0" i="0" u="none" strike="noStrike" kern="0" cap="none" spc="0" normalizeH="0" baseline="0" noProof="0" dirty="0">
                <a:ln>
                  <a:noFill/>
                </a:ln>
                <a:solidFill>
                  <a:srgbClr val="0F62FE"/>
                </a:solidFill>
                <a:effectLst/>
                <a:uLnTx/>
                <a:uFillTx/>
                <a:latin typeface="+mn-lt"/>
                <a:sym typeface="Arial"/>
              </a:rPr>
              <a:t> </a:t>
            </a:r>
            <a:br>
              <a:rPr kumimoji="0" lang="en-US" sz="3200" b="0" i="0" u="none" strike="noStrike" kern="0" cap="none" spc="0" normalizeH="0" baseline="0" noProof="0" dirty="0">
                <a:ln>
                  <a:noFill/>
                </a:ln>
                <a:solidFill>
                  <a:srgbClr val="0F62FE"/>
                </a:solidFill>
                <a:effectLst/>
                <a:uLnTx/>
                <a:uFillTx/>
                <a:latin typeface="+mn-lt"/>
                <a:sym typeface="Arial"/>
              </a:rPr>
            </a:br>
            <a:r>
              <a:rPr kumimoji="0" lang="en-US" sz="3200" b="0" i="0" u="none" strike="noStrike" kern="0" cap="none" spc="0" normalizeH="0" baseline="0" noProof="0" dirty="0">
                <a:ln>
                  <a:noFill/>
                </a:ln>
                <a:solidFill>
                  <a:srgbClr val="0F62FE"/>
                </a:solidFill>
                <a:effectLst/>
                <a:uLnTx/>
                <a:uFillTx/>
                <a:latin typeface="+mn-lt"/>
                <a:sym typeface="Arial"/>
              </a:rPr>
              <a:t>with Automation Builder</a:t>
            </a:r>
          </a:p>
          <a:p>
            <a:pPr marL="685800" lvl="1" indent="0" defTabSz="2437884">
              <a:spcBef>
                <a:spcPts val="1200"/>
              </a:spcBef>
              <a:buNone/>
              <a:defRPr/>
            </a:pPr>
            <a:r>
              <a:rPr lang="en-US" sz="2800" dirty="0">
                <a:solidFill>
                  <a:sysClr val="windowText" lastClr="000000"/>
                </a:solidFill>
                <a:latin typeface="+mn-lt"/>
              </a:rPr>
              <a:t>Create and manage low-code automations that combine decisions, tasks, skills, and workflows in a single authoring experience to power AI assistants</a:t>
            </a:r>
          </a:p>
        </p:txBody>
      </p:sp>
      <p:sp>
        <p:nvSpPr>
          <p:cNvPr id="7" name="Oval 6">
            <a:extLst>
              <a:ext uri="{FF2B5EF4-FFF2-40B4-BE49-F238E27FC236}">
                <a16:creationId xmlns:a16="http://schemas.microsoft.com/office/drawing/2014/main" id="{DA1DAE81-7F22-7B20-7DA2-F20125BD5BA4}"/>
              </a:ext>
            </a:extLst>
          </p:cNvPr>
          <p:cNvSpPr/>
          <p:nvPr/>
        </p:nvSpPr>
        <p:spPr bwMode="auto">
          <a:xfrm>
            <a:off x="543387" y="3903157"/>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1</a:t>
            </a:r>
            <a:endParaRPr kumimoji="0" lang="en-US" sz="1800" b="0" i="0" u="none" strike="noStrike" kern="1200" cap="none" spc="0" normalizeH="0" baseline="0" noProof="0" dirty="0">
              <a:ln>
                <a:noFill/>
              </a:ln>
              <a:solidFill>
                <a:srgbClr val="FFFFFF"/>
              </a:solidFill>
              <a:effectLst/>
              <a:uLnTx/>
              <a:uFillTx/>
              <a:ea typeface="+mn-ea"/>
              <a:cs typeface="Helvetica"/>
            </a:endParaRPr>
          </a:p>
        </p:txBody>
      </p:sp>
      <p:sp>
        <p:nvSpPr>
          <p:cNvPr id="8" name="Oval 7">
            <a:extLst>
              <a:ext uri="{FF2B5EF4-FFF2-40B4-BE49-F238E27FC236}">
                <a16:creationId xmlns:a16="http://schemas.microsoft.com/office/drawing/2014/main" id="{E776E080-39B7-0A02-6744-5B131DC9400A}"/>
              </a:ext>
            </a:extLst>
          </p:cNvPr>
          <p:cNvSpPr/>
          <p:nvPr/>
        </p:nvSpPr>
        <p:spPr bwMode="auto">
          <a:xfrm>
            <a:off x="497095" y="6425952"/>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2</a:t>
            </a:r>
          </a:p>
        </p:txBody>
      </p:sp>
      <p:sp>
        <p:nvSpPr>
          <p:cNvPr id="9" name="Oval 8">
            <a:extLst>
              <a:ext uri="{FF2B5EF4-FFF2-40B4-BE49-F238E27FC236}">
                <a16:creationId xmlns:a16="http://schemas.microsoft.com/office/drawing/2014/main" id="{16745E85-7CB7-2110-EADA-42DABA4239E4}"/>
              </a:ext>
            </a:extLst>
          </p:cNvPr>
          <p:cNvSpPr/>
          <p:nvPr/>
        </p:nvSpPr>
        <p:spPr bwMode="auto">
          <a:xfrm>
            <a:off x="455905" y="9307408"/>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3</a:t>
            </a:r>
          </a:p>
        </p:txBody>
      </p:sp>
      <p:grpSp>
        <p:nvGrpSpPr>
          <p:cNvPr id="10" name="Group 9">
            <a:extLst>
              <a:ext uri="{FF2B5EF4-FFF2-40B4-BE49-F238E27FC236}">
                <a16:creationId xmlns:a16="http://schemas.microsoft.com/office/drawing/2014/main" id="{96E9BC78-C786-51A1-39F5-CBB851D5ED8B}"/>
              </a:ext>
            </a:extLst>
          </p:cNvPr>
          <p:cNvGrpSpPr/>
          <p:nvPr/>
        </p:nvGrpSpPr>
        <p:grpSpPr>
          <a:xfrm>
            <a:off x="14257903" y="1731952"/>
            <a:ext cx="8269446" cy="1614015"/>
            <a:chOff x="14257903" y="3497214"/>
            <a:chExt cx="8269446" cy="1614015"/>
          </a:xfrm>
        </p:grpSpPr>
        <p:pic>
          <p:nvPicPr>
            <p:cNvPr id="11" name="Graphic 10">
              <a:extLst>
                <a:ext uri="{FF2B5EF4-FFF2-40B4-BE49-F238E27FC236}">
                  <a16:creationId xmlns:a16="http://schemas.microsoft.com/office/drawing/2014/main" id="{A267FA01-88B7-74E5-5484-56D6699765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3976" y="3497214"/>
              <a:ext cx="914400" cy="914400"/>
            </a:xfrm>
            <a:prstGeom prst="rect">
              <a:avLst/>
            </a:prstGeom>
          </p:spPr>
        </p:pic>
        <p:pic>
          <p:nvPicPr>
            <p:cNvPr id="12" name="Graphic 11">
              <a:extLst>
                <a:ext uri="{FF2B5EF4-FFF2-40B4-BE49-F238E27FC236}">
                  <a16:creationId xmlns:a16="http://schemas.microsoft.com/office/drawing/2014/main" id="{EF39979E-1760-4732-68AA-73E903D3F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34375" y="3497214"/>
              <a:ext cx="914400" cy="914400"/>
            </a:xfrm>
            <a:prstGeom prst="rect">
              <a:avLst/>
            </a:prstGeom>
          </p:spPr>
        </p:pic>
        <p:pic>
          <p:nvPicPr>
            <p:cNvPr id="13" name="Graphic 12">
              <a:extLst>
                <a:ext uri="{FF2B5EF4-FFF2-40B4-BE49-F238E27FC236}">
                  <a16:creationId xmlns:a16="http://schemas.microsoft.com/office/drawing/2014/main" id="{53C8BD9E-0130-4E12-A7D0-1BBE8F5F165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633576" y="3497214"/>
              <a:ext cx="914400" cy="914400"/>
            </a:xfrm>
            <a:prstGeom prst="rect">
              <a:avLst/>
            </a:prstGeom>
          </p:spPr>
        </p:pic>
        <p:sp>
          <p:nvSpPr>
            <p:cNvPr id="14" name="TextBox 13">
              <a:extLst>
                <a:ext uri="{FF2B5EF4-FFF2-40B4-BE49-F238E27FC236}">
                  <a16:creationId xmlns:a16="http://schemas.microsoft.com/office/drawing/2014/main" id="{3C070176-A8C8-4792-9490-43A7418EA09B}"/>
                </a:ext>
              </a:extLst>
            </p:cNvPr>
            <p:cNvSpPr txBox="1"/>
            <p:nvPr/>
          </p:nvSpPr>
          <p:spPr>
            <a:xfrm>
              <a:off x="14257903" y="4588009"/>
              <a:ext cx="1881468"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ea typeface="+mn-ea"/>
                  <a:cs typeface="+mn-cs"/>
                </a:rPr>
                <a:t>Customers</a:t>
              </a:r>
            </a:p>
          </p:txBody>
        </p:sp>
        <p:sp>
          <p:nvSpPr>
            <p:cNvPr id="15" name="TextBox 14">
              <a:extLst>
                <a:ext uri="{FF2B5EF4-FFF2-40B4-BE49-F238E27FC236}">
                  <a16:creationId xmlns:a16="http://schemas.microsoft.com/office/drawing/2014/main" id="{0D665CC1-2E00-387C-C4A6-8FFCF1C15549}"/>
                </a:ext>
              </a:extLst>
            </p:cNvPr>
            <p:cNvSpPr txBox="1"/>
            <p:nvPr/>
          </p:nvSpPr>
          <p:spPr>
            <a:xfrm>
              <a:off x="17456040" y="4509868"/>
              <a:ext cx="1881468"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ea typeface="+mn-ea"/>
                  <a:cs typeface="+mn-cs"/>
                </a:rPr>
                <a:t>Employees</a:t>
              </a:r>
            </a:p>
          </p:txBody>
        </p:sp>
        <p:sp>
          <p:nvSpPr>
            <p:cNvPr id="16" name="TextBox 15">
              <a:extLst>
                <a:ext uri="{FF2B5EF4-FFF2-40B4-BE49-F238E27FC236}">
                  <a16:creationId xmlns:a16="http://schemas.microsoft.com/office/drawing/2014/main" id="{E3E54405-6AAC-194F-E732-8511A0EB572D}"/>
                </a:ext>
              </a:extLst>
            </p:cNvPr>
            <p:cNvSpPr txBox="1"/>
            <p:nvPr/>
          </p:nvSpPr>
          <p:spPr>
            <a:xfrm>
              <a:off x="20645881" y="4580290"/>
              <a:ext cx="1881468"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a:sp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ea typeface="+mn-ea"/>
                  <a:cs typeface="+mn-cs"/>
                </a:rPr>
                <a:t>SMEs</a:t>
              </a:r>
            </a:p>
          </p:txBody>
        </p:sp>
      </p:grpSp>
      <p:grpSp>
        <p:nvGrpSpPr>
          <p:cNvPr id="17" name="Group 16">
            <a:extLst>
              <a:ext uri="{FF2B5EF4-FFF2-40B4-BE49-F238E27FC236}">
                <a16:creationId xmlns:a16="http://schemas.microsoft.com/office/drawing/2014/main" id="{FB702005-41BF-12A9-61B1-79FD4E9168CE}"/>
              </a:ext>
            </a:extLst>
          </p:cNvPr>
          <p:cNvGrpSpPr/>
          <p:nvPr/>
        </p:nvGrpSpPr>
        <p:grpSpPr>
          <a:xfrm>
            <a:off x="12195176" y="4114510"/>
            <a:ext cx="11708201" cy="9159508"/>
            <a:chOff x="13354839" y="4109337"/>
            <a:chExt cx="9866094" cy="8590313"/>
          </a:xfrm>
        </p:grpSpPr>
        <p:sp>
          <p:nvSpPr>
            <p:cNvPr id="18" name="Rectangle 17">
              <a:extLst>
                <a:ext uri="{FF2B5EF4-FFF2-40B4-BE49-F238E27FC236}">
                  <a16:creationId xmlns:a16="http://schemas.microsoft.com/office/drawing/2014/main" id="{9C193EAB-2E2E-BA5F-222F-7A33C7713471}"/>
                </a:ext>
              </a:extLst>
            </p:cNvPr>
            <p:cNvSpPr/>
            <p:nvPr/>
          </p:nvSpPr>
          <p:spPr bwMode="auto">
            <a:xfrm>
              <a:off x="13354839" y="4315462"/>
              <a:ext cx="9866094" cy="83841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mn-ea"/>
                <a:cs typeface="+mn-cs"/>
              </a:endParaRPr>
            </a:p>
          </p:txBody>
        </p:sp>
        <p:sp>
          <p:nvSpPr>
            <p:cNvPr id="19" name="Rectangle 18">
              <a:extLst>
                <a:ext uri="{FF2B5EF4-FFF2-40B4-BE49-F238E27FC236}">
                  <a16:creationId xmlns:a16="http://schemas.microsoft.com/office/drawing/2014/main" id="{201FBAAA-CCE0-638E-F76F-90F10FC5F6AE}"/>
                </a:ext>
              </a:extLst>
            </p:cNvPr>
            <p:cNvSpPr/>
            <p:nvPr/>
          </p:nvSpPr>
          <p:spPr bwMode="auto">
            <a:xfrm>
              <a:off x="13614019" y="4109337"/>
              <a:ext cx="9363456" cy="726915"/>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228600" bIns="228600" numCol="1" rtlCol="0" anchor="t" anchorCtr="0" compatLnSpc="1">
              <a:prstTxWarp prst="textNoShape">
                <a:avLst/>
              </a:prstTxWarp>
            </a:bodyPr>
            <a:lstStyle/>
            <a:p>
              <a:pPr marL="0" marR="0" lvl="0" indent="0" algn="ctr" defTabSz="812780" rtl="0" eaLnBrk="1" fontAlgn="auto" latinLnBrk="0" hangingPunct="1">
                <a:lnSpc>
                  <a:spcPct val="100000"/>
                </a:lnSpc>
                <a:spcBef>
                  <a:spcPts val="160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ea typeface="+mn-ea"/>
                  <a:cs typeface="+mn-cs"/>
                </a:rPr>
                <a:t>Conversational experience</a:t>
              </a:r>
            </a:p>
          </p:txBody>
        </p:sp>
        <p:grpSp>
          <p:nvGrpSpPr>
            <p:cNvPr id="20" name="Group 19">
              <a:extLst>
                <a:ext uri="{FF2B5EF4-FFF2-40B4-BE49-F238E27FC236}">
                  <a16:creationId xmlns:a16="http://schemas.microsoft.com/office/drawing/2014/main" id="{194705B0-3FC7-FC36-8E23-EBB1F41647AF}"/>
                </a:ext>
              </a:extLst>
            </p:cNvPr>
            <p:cNvGrpSpPr/>
            <p:nvPr/>
          </p:nvGrpSpPr>
          <p:grpSpPr>
            <a:xfrm>
              <a:off x="17244842" y="4909037"/>
              <a:ext cx="2760832" cy="708172"/>
              <a:chOff x="17244842" y="5328961"/>
              <a:chExt cx="2760832" cy="708172"/>
            </a:xfrm>
          </p:grpSpPr>
          <p:sp>
            <p:nvSpPr>
              <p:cNvPr id="34" name="Rectangle 33">
                <a:extLst>
                  <a:ext uri="{FF2B5EF4-FFF2-40B4-BE49-F238E27FC236}">
                    <a16:creationId xmlns:a16="http://schemas.microsoft.com/office/drawing/2014/main" id="{F4A82F32-68FB-4261-C85E-981821A73986}"/>
                  </a:ext>
                </a:extLst>
              </p:cNvPr>
              <p:cNvSpPr/>
              <p:nvPr/>
            </p:nvSpPr>
            <p:spPr bwMode="auto">
              <a:xfrm>
                <a:off x="17688411" y="5328961"/>
                <a:ext cx="2317263" cy="7081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F62FE"/>
                    </a:solidFill>
                    <a:effectLst/>
                    <a:uLnTx/>
                    <a:uFillTx/>
                    <a:ea typeface="+mn-ea"/>
                    <a:cs typeface="+mn-cs"/>
                  </a:rPr>
                  <a:t>Skills catalog</a:t>
                </a:r>
                <a:endParaRPr kumimoji="0" lang="en-US" sz="2800" b="0" i="0" u="none" strike="noStrike" kern="1200" cap="none" spc="0" normalizeH="0" baseline="0" noProof="0" dirty="0">
                  <a:ln>
                    <a:noFill/>
                  </a:ln>
                  <a:solidFill>
                    <a:sysClr val="windowText" lastClr="000000"/>
                  </a:solidFill>
                  <a:effectLst/>
                  <a:uLnTx/>
                  <a:uFillTx/>
                  <a:ea typeface="+mn-ea"/>
                  <a:cs typeface="+mn-cs"/>
                </a:endParaRPr>
              </a:p>
            </p:txBody>
          </p:sp>
          <p:sp>
            <p:nvSpPr>
              <p:cNvPr id="35" name="Freeform 34">
                <a:extLst>
                  <a:ext uri="{FF2B5EF4-FFF2-40B4-BE49-F238E27FC236}">
                    <a16:creationId xmlns:a16="http://schemas.microsoft.com/office/drawing/2014/main" id="{8E380794-154A-703C-9968-0CF05BA5E89E}"/>
                  </a:ext>
                </a:extLst>
              </p:cNvPr>
              <p:cNvSpPr/>
              <p:nvPr/>
            </p:nvSpPr>
            <p:spPr>
              <a:xfrm>
                <a:off x="17244842" y="5559074"/>
                <a:ext cx="266357" cy="266700"/>
              </a:xfrm>
              <a:custGeom>
                <a:avLst/>
                <a:gdLst>
                  <a:gd name="connsiteX0" fmla="*/ 200978 w 266700"/>
                  <a:gd name="connsiteY0" fmla="*/ 133350 h 266700"/>
                  <a:gd name="connsiteX1" fmla="*/ 260985 w 266700"/>
                  <a:gd name="connsiteY1" fmla="*/ 73343 h 266700"/>
                  <a:gd name="connsiteX2" fmla="*/ 260985 w 266700"/>
                  <a:gd name="connsiteY2" fmla="*/ 46673 h 266700"/>
                  <a:gd name="connsiteX3" fmla="*/ 220980 w 266700"/>
                  <a:gd name="connsiteY3" fmla="*/ 6668 h 266700"/>
                  <a:gd name="connsiteX4" fmla="*/ 194310 w 266700"/>
                  <a:gd name="connsiteY4" fmla="*/ 6668 h 266700"/>
                  <a:gd name="connsiteX5" fmla="*/ 133350 w 266700"/>
                  <a:gd name="connsiteY5" fmla="*/ 65723 h 266700"/>
                  <a:gd name="connsiteX6" fmla="*/ 73343 w 266700"/>
                  <a:gd name="connsiteY6" fmla="*/ 5715 h 266700"/>
                  <a:gd name="connsiteX7" fmla="*/ 46673 w 266700"/>
                  <a:gd name="connsiteY7" fmla="*/ 5715 h 266700"/>
                  <a:gd name="connsiteX8" fmla="*/ 5715 w 266700"/>
                  <a:gd name="connsiteY8" fmla="*/ 45720 h 266700"/>
                  <a:gd name="connsiteX9" fmla="*/ 5715 w 266700"/>
                  <a:gd name="connsiteY9" fmla="*/ 72390 h 266700"/>
                  <a:gd name="connsiteX10" fmla="*/ 65723 w 266700"/>
                  <a:gd name="connsiteY10" fmla="*/ 133350 h 266700"/>
                  <a:gd name="connsiteX11" fmla="*/ 0 w 266700"/>
                  <a:gd name="connsiteY11" fmla="*/ 199073 h 266700"/>
                  <a:gd name="connsiteX12" fmla="*/ 0 w 266700"/>
                  <a:gd name="connsiteY12" fmla="*/ 266700 h 266700"/>
                  <a:gd name="connsiteX13" fmla="*/ 67628 w 266700"/>
                  <a:gd name="connsiteY13" fmla="*/ 266700 h 266700"/>
                  <a:gd name="connsiteX14" fmla="*/ 133350 w 266700"/>
                  <a:gd name="connsiteY14" fmla="*/ 200978 h 266700"/>
                  <a:gd name="connsiteX15" fmla="*/ 193358 w 266700"/>
                  <a:gd name="connsiteY15" fmla="*/ 260985 h 266700"/>
                  <a:gd name="connsiteX16" fmla="*/ 220028 w 266700"/>
                  <a:gd name="connsiteY16" fmla="*/ 260985 h 266700"/>
                  <a:gd name="connsiteX17" fmla="*/ 260033 w 266700"/>
                  <a:gd name="connsiteY17" fmla="*/ 220980 h 266700"/>
                  <a:gd name="connsiteX18" fmla="*/ 260033 w 266700"/>
                  <a:gd name="connsiteY18" fmla="*/ 194310 h 266700"/>
                  <a:gd name="connsiteX19" fmla="*/ 200978 w 266700"/>
                  <a:gd name="connsiteY19" fmla="*/ 133350 h 266700"/>
                  <a:gd name="connsiteX20" fmla="*/ 207645 w 266700"/>
                  <a:gd name="connsiteY20" fmla="*/ 19050 h 266700"/>
                  <a:gd name="connsiteX21" fmla="*/ 247650 w 266700"/>
                  <a:gd name="connsiteY21" fmla="*/ 59055 h 266700"/>
                  <a:gd name="connsiteX22" fmla="*/ 187643 w 266700"/>
                  <a:gd name="connsiteY22" fmla="*/ 119063 h 266700"/>
                  <a:gd name="connsiteX23" fmla="*/ 147638 w 266700"/>
                  <a:gd name="connsiteY23" fmla="*/ 79058 h 266700"/>
                  <a:gd name="connsiteX24" fmla="*/ 207645 w 266700"/>
                  <a:gd name="connsiteY24" fmla="*/ 19050 h 266700"/>
                  <a:gd name="connsiteX25" fmla="*/ 59055 w 266700"/>
                  <a:gd name="connsiteY25" fmla="*/ 247650 h 266700"/>
                  <a:gd name="connsiteX26" fmla="*/ 19050 w 266700"/>
                  <a:gd name="connsiteY26" fmla="*/ 247650 h 266700"/>
                  <a:gd name="connsiteX27" fmla="*/ 19050 w 266700"/>
                  <a:gd name="connsiteY27" fmla="*/ 207645 h 266700"/>
                  <a:gd name="connsiteX28" fmla="*/ 79058 w 266700"/>
                  <a:gd name="connsiteY28" fmla="*/ 147638 h 266700"/>
                  <a:gd name="connsiteX29" fmla="*/ 119063 w 266700"/>
                  <a:gd name="connsiteY29" fmla="*/ 187643 h 266700"/>
                  <a:gd name="connsiteX30" fmla="*/ 59055 w 266700"/>
                  <a:gd name="connsiteY30" fmla="*/ 247650 h 266700"/>
                  <a:gd name="connsiteX31" fmla="*/ 207645 w 266700"/>
                  <a:gd name="connsiteY31" fmla="*/ 247650 h 266700"/>
                  <a:gd name="connsiteX32" fmla="*/ 19050 w 266700"/>
                  <a:gd name="connsiteY32" fmla="*/ 59055 h 266700"/>
                  <a:gd name="connsiteX33" fmla="*/ 59055 w 266700"/>
                  <a:gd name="connsiteY33" fmla="*/ 19050 h 266700"/>
                  <a:gd name="connsiteX34" fmla="*/ 92393 w 266700"/>
                  <a:gd name="connsiteY34" fmla="*/ 52388 h 266700"/>
                  <a:gd name="connsiteX35" fmla="*/ 72390 w 266700"/>
                  <a:gd name="connsiteY35" fmla="*/ 72390 h 266700"/>
                  <a:gd name="connsiteX36" fmla="*/ 85725 w 266700"/>
                  <a:gd name="connsiteY36" fmla="*/ 85725 h 266700"/>
                  <a:gd name="connsiteX37" fmla="*/ 105728 w 266700"/>
                  <a:gd name="connsiteY37" fmla="*/ 65723 h 266700"/>
                  <a:gd name="connsiteX38" fmla="*/ 145733 w 266700"/>
                  <a:gd name="connsiteY38" fmla="*/ 105728 h 266700"/>
                  <a:gd name="connsiteX39" fmla="*/ 125730 w 266700"/>
                  <a:gd name="connsiteY39" fmla="*/ 125730 h 266700"/>
                  <a:gd name="connsiteX40" fmla="*/ 139065 w 266700"/>
                  <a:gd name="connsiteY40" fmla="*/ 139065 h 266700"/>
                  <a:gd name="connsiteX41" fmla="*/ 159068 w 266700"/>
                  <a:gd name="connsiteY41" fmla="*/ 119063 h 266700"/>
                  <a:gd name="connsiteX42" fmla="*/ 199073 w 266700"/>
                  <a:gd name="connsiteY42" fmla="*/ 159068 h 266700"/>
                  <a:gd name="connsiteX43" fmla="*/ 180975 w 266700"/>
                  <a:gd name="connsiteY43" fmla="*/ 180023 h 266700"/>
                  <a:gd name="connsiteX44" fmla="*/ 194310 w 266700"/>
                  <a:gd name="connsiteY44" fmla="*/ 193358 h 266700"/>
                  <a:gd name="connsiteX45" fmla="*/ 214313 w 266700"/>
                  <a:gd name="connsiteY45" fmla="*/ 173355 h 266700"/>
                  <a:gd name="connsiteX46" fmla="*/ 247650 w 266700"/>
                  <a:gd name="connsiteY46" fmla="*/ 206693 h 266700"/>
                  <a:gd name="connsiteX47" fmla="*/ 207645 w 266700"/>
                  <a:gd name="connsiteY47" fmla="*/ 2476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6700" h="266700">
                    <a:moveTo>
                      <a:pt x="200978" y="133350"/>
                    </a:moveTo>
                    <a:lnTo>
                      <a:pt x="260985" y="73343"/>
                    </a:lnTo>
                    <a:cubicBezTo>
                      <a:pt x="268605" y="65723"/>
                      <a:pt x="268605" y="54293"/>
                      <a:pt x="260985" y="46673"/>
                    </a:cubicBezTo>
                    <a:lnTo>
                      <a:pt x="220980" y="6668"/>
                    </a:lnTo>
                    <a:cubicBezTo>
                      <a:pt x="213360" y="-952"/>
                      <a:pt x="201930" y="-952"/>
                      <a:pt x="194310" y="6668"/>
                    </a:cubicBezTo>
                    <a:lnTo>
                      <a:pt x="133350" y="65723"/>
                    </a:lnTo>
                    <a:lnTo>
                      <a:pt x="73343" y="5715"/>
                    </a:lnTo>
                    <a:cubicBezTo>
                      <a:pt x="65723" y="-1905"/>
                      <a:pt x="54293" y="-1905"/>
                      <a:pt x="46673" y="5715"/>
                    </a:cubicBezTo>
                    <a:lnTo>
                      <a:pt x="5715" y="45720"/>
                    </a:lnTo>
                    <a:cubicBezTo>
                      <a:pt x="-1905" y="53340"/>
                      <a:pt x="-1905" y="64770"/>
                      <a:pt x="5715" y="72390"/>
                    </a:cubicBezTo>
                    <a:lnTo>
                      <a:pt x="65723" y="133350"/>
                    </a:lnTo>
                    <a:lnTo>
                      <a:pt x="0" y="199073"/>
                    </a:lnTo>
                    <a:lnTo>
                      <a:pt x="0" y="266700"/>
                    </a:lnTo>
                    <a:lnTo>
                      <a:pt x="67628" y="266700"/>
                    </a:lnTo>
                    <a:lnTo>
                      <a:pt x="133350" y="200978"/>
                    </a:lnTo>
                    <a:lnTo>
                      <a:pt x="193358" y="260985"/>
                    </a:lnTo>
                    <a:cubicBezTo>
                      <a:pt x="200978" y="268605"/>
                      <a:pt x="212408" y="268605"/>
                      <a:pt x="220028" y="260985"/>
                    </a:cubicBezTo>
                    <a:lnTo>
                      <a:pt x="260033" y="220980"/>
                    </a:lnTo>
                    <a:cubicBezTo>
                      <a:pt x="267653" y="213360"/>
                      <a:pt x="267653" y="201930"/>
                      <a:pt x="260033" y="194310"/>
                    </a:cubicBezTo>
                    <a:lnTo>
                      <a:pt x="200978" y="133350"/>
                    </a:lnTo>
                    <a:close/>
                    <a:moveTo>
                      <a:pt x="207645" y="19050"/>
                    </a:moveTo>
                    <a:lnTo>
                      <a:pt x="247650" y="59055"/>
                    </a:lnTo>
                    <a:lnTo>
                      <a:pt x="187643" y="119063"/>
                    </a:lnTo>
                    <a:lnTo>
                      <a:pt x="147638" y="79058"/>
                    </a:lnTo>
                    <a:lnTo>
                      <a:pt x="207645" y="19050"/>
                    </a:lnTo>
                    <a:close/>
                    <a:moveTo>
                      <a:pt x="59055" y="247650"/>
                    </a:moveTo>
                    <a:lnTo>
                      <a:pt x="19050" y="247650"/>
                    </a:lnTo>
                    <a:lnTo>
                      <a:pt x="19050" y="207645"/>
                    </a:lnTo>
                    <a:lnTo>
                      <a:pt x="79058" y="147638"/>
                    </a:lnTo>
                    <a:lnTo>
                      <a:pt x="119063" y="187643"/>
                    </a:lnTo>
                    <a:lnTo>
                      <a:pt x="59055" y="247650"/>
                    </a:lnTo>
                    <a:close/>
                    <a:moveTo>
                      <a:pt x="207645" y="247650"/>
                    </a:moveTo>
                    <a:lnTo>
                      <a:pt x="19050" y="59055"/>
                    </a:lnTo>
                    <a:lnTo>
                      <a:pt x="59055" y="19050"/>
                    </a:lnTo>
                    <a:lnTo>
                      <a:pt x="92393" y="52388"/>
                    </a:lnTo>
                    <a:lnTo>
                      <a:pt x="72390" y="72390"/>
                    </a:lnTo>
                    <a:lnTo>
                      <a:pt x="85725" y="85725"/>
                    </a:lnTo>
                    <a:lnTo>
                      <a:pt x="105728" y="65723"/>
                    </a:lnTo>
                    <a:lnTo>
                      <a:pt x="145733" y="105728"/>
                    </a:lnTo>
                    <a:lnTo>
                      <a:pt x="125730" y="125730"/>
                    </a:lnTo>
                    <a:lnTo>
                      <a:pt x="139065" y="139065"/>
                    </a:lnTo>
                    <a:lnTo>
                      <a:pt x="159068" y="119063"/>
                    </a:lnTo>
                    <a:lnTo>
                      <a:pt x="199073" y="159068"/>
                    </a:lnTo>
                    <a:lnTo>
                      <a:pt x="180975" y="180023"/>
                    </a:lnTo>
                    <a:lnTo>
                      <a:pt x="194310" y="193358"/>
                    </a:lnTo>
                    <a:lnTo>
                      <a:pt x="214313" y="173355"/>
                    </a:lnTo>
                    <a:lnTo>
                      <a:pt x="247650" y="206693"/>
                    </a:lnTo>
                    <a:lnTo>
                      <a:pt x="207645" y="247650"/>
                    </a:lnTo>
                    <a:close/>
                  </a:path>
                </a:pathLst>
              </a:custGeom>
              <a:solidFill>
                <a:schemeClr val="accent1"/>
              </a:solidFill>
              <a:ln w="952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mn-ea"/>
                  <a:cs typeface="+mn-cs"/>
                </a:endParaRPr>
              </a:p>
            </p:txBody>
          </p:sp>
        </p:grpSp>
        <p:grpSp>
          <p:nvGrpSpPr>
            <p:cNvPr id="21" name="Group 20">
              <a:extLst>
                <a:ext uri="{FF2B5EF4-FFF2-40B4-BE49-F238E27FC236}">
                  <a16:creationId xmlns:a16="http://schemas.microsoft.com/office/drawing/2014/main" id="{DF8E685A-FEC2-66CA-5913-84E3FD5CD49E}"/>
                </a:ext>
              </a:extLst>
            </p:cNvPr>
            <p:cNvGrpSpPr/>
            <p:nvPr/>
          </p:nvGrpSpPr>
          <p:grpSpPr>
            <a:xfrm>
              <a:off x="13604876" y="8481035"/>
              <a:ext cx="9372599" cy="4009162"/>
              <a:chOff x="13604876" y="8998489"/>
              <a:chExt cx="9372599" cy="4009162"/>
            </a:xfrm>
          </p:grpSpPr>
          <p:sp>
            <p:nvSpPr>
              <p:cNvPr id="23" name="Rectangle 22">
                <a:extLst>
                  <a:ext uri="{FF2B5EF4-FFF2-40B4-BE49-F238E27FC236}">
                    <a16:creationId xmlns:a16="http://schemas.microsoft.com/office/drawing/2014/main" id="{55DF20CF-69AA-E042-AA86-F17D014DDAAD}"/>
                  </a:ext>
                </a:extLst>
              </p:cNvPr>
              <p:cNvSpPr/>
              <p:nvPr/>
            </p:nvSpPr>
            <p:spPr bwMode="auto">
              <a:xfrm>
                <a:off x="13604876" y="9350049"/>
                <a:ext cx="2971800" cy="36576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347472" rIns="0" bIns="0" numCol="1" rtlCol="0" anchor="t" anchorCtr="0" compatLnSpc="1">
                <a:prstTxWarp prst="textNoShape">
                  <a:avLst/>
                </a:prstTxWarp>
              </a:bodyPr>
              <a:lstStyle/>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mn-ea"/>
                    <a:cs typeface="+mn-cs"/>
                  </a:rPr>
                  <a:t>Out of the box</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HR talent acquisition</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Customer support</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Procurement</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Sales</a:t>
                </a:r>
              </a:p>
            </p:txBody>
          </p:sp>
          <p:sp>
            <p:nvSpPr>
              <p:cNvPr id="24" name="Rectangle 23">
                <a:extLst>
                  <a:ext uri="{FF2B5EF4-FFF2-40B4-BE49-F238E27FC236}">
                    <a16:creationId xmlns:a16="http://schemas.microsoft.com/office/drawing/2014/main" id="{1EC9B23C-BBDC-7339-BF09-E370E6A07029}"/>
                  </a:ext>
                </a:extLst>
              </p:cNvPr>
              <p:cNvSpPr/>
              <p:nvPr/>
            </p:nvSpPr>
            <p:spPr bwMode="auto">
              <a:xfrm>
                <a:off x="16805276" y="9350051"/>
                <a:ext cx="2971800" cy="36576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347472" rIns="0" bIns="0" numCol="1" rtlCol="0" anchor="t" anchorCtr="0" compatLnSpc="1">
                <a:prstTxWarp prst="textNoShape">
                  <a:avLst/>
                </a:prstTxWarp>
              </a:bodyPr>
              <a:lstStyle/>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mn-ea"/>
                    <a:cs typeface="+mn-cs"/>
                  </a:rPr>
                  <a:t>Discover</a:t>
                </a:r>
              </a:p>
            </p:txBody>
          </p:sp>
          <p:sp>
            <p:nvSpPr>
              <p:cNvPr id="25" name="Rectangle 24">
                <a:extLst>
                  <a:ext uri="{FF2B5EF4-FFF2-40B4-BE49-F238E27FC236}">
                    <a16:creationId xmlns:a16="http://schemas.microsoft.com/office/drawing/2014/main" id="{1AEC789C-6EC6-5893-2A94-981EF2568BE5}"/>
                  </a:ext>
                </a:extLst>
              </p:cNvPr>
              <p:cNvSpPr/>
              <p:nvPr/>
            </p:nvSpPr>
            <p:spPr bwMode="auto">
              <a:xfrm>
                <a:off x="20005675" y="9350051"/>
                <a:ext cx="2971800" cy="36576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347472" rIns="0" bIns="0" numCol="1" rtlCol="0" anchor="t" anchorCtr="0" compatLnSpc="1">
                <a:prstTxWarp prst="textNoShape">
                  <a:avLst/>
                </a:prstTxWarp>
              </a:bodyPr>
              <a:lstStyle/>
              <a:p>
                <a:pPr lvl="0" algn="ctr" defTabSz="812780">
                  <a:lnSpc>
                    <a:spcPct val="120000"/>
                  </a:lnSpc>
                  <a:spcBef>
                    <a:spcPts val="1600"/>
                  </a:spcBef>
                  <a:defRPr/>
                </a:pPr>
                <a:r>
                  <a:rPr kumimoji="0" lang="en-US" sz="2400" b="0" i="0" u="none" strike="noStrike" kern="1200" cap="none" spc="0" normalizeH="0" baseline="0" noProof="0" dirty="0">
                    <a:ln>
                      <a:noFill/>
                    </a:ln>
                    <a:solidFill>
                      <a:srgbClr val="0F62FE"/>
                    </a:solidFill>
                    <a:effectLst/>
                    <a:uLnTx/>
                    <a:uFillTx/>
                    <a:ea typeface="+mn-ea"/>
                    <a:cs typeface="+mn-cs"/>
                  </a:rPr>
                  <a:t>Build custom</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Workflows</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Decisions</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Document processing</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Systems integration</a:t>
                </a:r>
              </a:p>
              <a:p>
                <a:pPr marL="0" marR="0" lvl="0" indent="0" algn="ctr" defTabSz="812780" rtl="0" eaLnBrk="1" fontAlgn="auto" latinLnBrk="0" hangingPunct="1">
                  <a:lnSpc>
                    <a:spcPct val="120000"/>
                  </a:lnSpc>
                  <a:spcBef>
                    <a:spcPts val="16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RPA</a:t>
                </a:r>
              </a:p>
            </p:txBody>
          </p:sp>
          <p:sp>
            <p:nvSpPr>
              <p:cNvPr id="26" name="Oval 25">
                <a:extLst>
                  <a:ext uri="{FF2B5EF4-FFF2-40B4-BE49-F238E27FC236}">
                    <a16:creationId xmlns:a16="http://schemas.microsoft.com/office/drawing/2014/main" id="{B39DC938-883D-EBB5-8A35-3D18901528CA}"/>
                  </a:ext>
                </a:extLst>
              </p:cNvPr>
              <p:cNvSpPr/>
              <p:nvPr/>
            </p:nvSpPr>
            <p:spPr bwMode="auto">
              <a:xfrm>
                <a:off x="14839172" y="8998489"/>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1</a:t>
                </a:r>
                <a:endParaRPr kumimoji="0" lang="en-US" sz="1800" b="0" i="0" u="none" strike="noStrike" kern="1200" cap="none" spc="0" normalizeH="0" baseline="0" noProof="0" dirty="0">
                  <a:ln>
                    <a:noFill/>
                  </a:ln>
                  <a:solidFill>
                    <a:srgbClr val="FFFFFF"/>
                  </a:solidFill>
                  <a:effectLst/>
                  <a:uLnTx/>
                  <a:uFillTx/>
                  <a:ea typeface="+mn-ea"/>
                  <a:cs typeface="Helvetica"/>
                </a:endParaRPr>
              </a:p>
            </p:txBody>
          </p:sp>
          <p:sp>
            <p:nvSpPr>
              <p:cNvPr id="27" name="Oval 26">
                <a:extLst>
                  <a:ext uri="{FF2B5EF4-FFF2-40B4-BE49-F238E27FC236}">
                    <a16:creationId xmlns:a16="http://schemas.microsoft.com/office/drawing/2014/main" id="{CD86CA3D-7195-E072-8C1B-9E843BD960DF}"/>
                  </a:ext>
                </a:extLst>
              </p:cNvPr>
              <p:cNvSpPr/>
              <p:nvPr/>
            </p:nvSpPr>
            <p:spPr bwMode="auto">
              <a:xfrm>
                <a:off x="18039572" y="8998489"/>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2</a:t>
                </a:r>
              </a:p>
            </p:txBody>
          </p:sp>
          <p:sp>
            <p:nvSpPr>
              <p:cNvPr id="28" name="Oval 27">
                <a:extLst>
                  <a:ext uri="{FF2B5EF4-FFF2-40B4-BE49-F238E27FC236}">
                    <a16:creationId xmlns:a16="http://schemas.microsoft.com/office/drawing/2014/main" id="{D18EA65A-C2B8-83BD-AFE1-E286EEBEEE97}"/>
                  </a:ext>
                </a:extLst>
              </p:cNvPr>
              <p:cNvSpPr/>
              <p:nvPr/>
            </p:nvSpPr>
            <p:spPr bwMode="auto">
              <a:xfrm>
                <a:off x="21239971" y="8998489"/>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Helvetica"/>
                  </a:rPr>
                  <a:t>3</a:t>
                </a:r>
              </a:p>
            </p:txBody>
          </p:sp>
          <p:pic>
            <p:nvPicPr>
              <p:cNvPr id="29" name="Picture 10" descr="UiPath - Wikipedia">
                <a:extLst>
                  <a:ext uri="{FF2B5EF4-FFF2-40B4-BE49-F238E27FC236}">
                    <a16:creationId xmlns:a16="http://schemas.microsoft.com/office/drawing/2014/main" id="{E2423B27-347C-7F79-5384-4A374DAC75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6167" y="12410567"/>
                <a:ext cx="870018" cy="320753"/>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137E1F68-CB00-0A0B-E22D-1C8C1493A15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30199" b="32525"/>
              <a:stretch/>
            </p:blipFill>
            <p:spPr>
              <a:xfrm>
                <a:off x="17605376" y="11319132"/>
                <a:ext cx="1371600" cy="296903"/>
              </a:xfrm>
              <a:prstGeom prst="rect">
                <a:avLst/>
              </a:prstGeom>
            </p:spPr>
          </p:pic>
          <p:pic>
            <p:nvPicPr>
              <p:cNvPr id="31" name="Picture 8" descr="Tonkean | Adobe Exchange">
                <a:extLst>
                  <a:ext uri="{FF2B5EF4-FFF2-40B4-BE49-F238E27FC236}">
                    <a16:creationId xmlns:a16="http://schemas.microsoft.com/office/drawing/2014/main" id="{B5F9A86B-87BF-3BA7-F0BD-59629B3C873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474" b="34011"/>
              <a:stretch/>
            </p:blipFill>
            <p:spPr bwMode="auto">
              <a:xfrm>
                <a:off x="17459232" y="10775624"/>
                <a:ext cx="1663889" cy="341761"/>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BB8C5379-1046-5DFB-3AE6-6273DE76CC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833976" y="10210113"/>
                <a:ext cx="914400" cy="363764"/>
              </a:xfrm>
              <a:prstGeom prst="rect">
                <a:avLst/>
              </a:prstGeom>
            </p:spPr>
          </p:pic>
          <p:pic>
            <p:nvPicPr>
              <p:cNvPr id="33" name="Graphic 32">
                <a:extLst>
                  <a:ext uri="{FF2B5EF4-FFF2-40B4-BE49-F238E27FC236}">
                    <a16:creationId xmlns:a16="http://schemas.microsoft.com/office/drawing/2014/main" id="{E42BDE40-193A-295C-3632-EC26BCBEFE28}"/>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t="34736" b="36813"/>
              <a:stretch/>
            </p:blipFill>
            <p:spPr>
              <a:xfrm>
                <a:off x="17260344" y="11817782"/>
                <a:ext cx="2061665" cy="391037"/>
              </a:xfrm>
              <a:prstGeom prst="rect">
                <a:avLst/>
              </a:prstGeom>
            </p:spPr>
          </p:pic>
        </p:grpSp>
        <p:sp>
          <p:nvSpPr>
            <p:cNvPr id="22" name="Rectangle 21">
              <a:extLst>
                <a:ext uri="{FF2B5EF4-FFF2-40B4-BE49-F238E27FC236}">
                  <a16:creationId xmlns:a16="http://schemas.microsoft.com/office/drawing/2014/main" id="{CFD89B31-D6A0-3ACF-32BD-F636B85B849A}"/>
                </a:ext>
              </a:extLst>
            </p:cNvPr>
            <p:cNvSpPr/>
            <p:nvPr/>
          </p:nvSpPr>
          <p:spPr bwMode="auto">
            <a:xfrm>
              <a:off x="13614019" y="5845169"/>
              <a:ext cx="9363456" cy="232599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228600" rIns="0" bIns="0" numCol="1" rtlCol="0" anchor="t" anchorCtr="0" compatLnSpc="1">
              <a:prstTxWarp prst="textNoShape">
                <a:avLst/>
              </a:prstTxWarp>
            </a:bodyPr>
            <a:lstStyle/>
            <a:p>
              <a:pPr marL="0" marR="0" lvl="0" indent="0" algn="ctr" defTabSz="812780" rtl="0" eaLnBrk="1" fontAlgn="auto" latinLnBrk="0" hangingPunct="1">
                <a:lnSpc>
                  <a:spcPct val="100000"/>
                </a:lnSpc>
                <a:spcBef>
                  <a:spcPts val="16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ea typeface="+mn-ea"/>
                  <a:cs typeface="+mn-cs"/>
                </a:rPr>
                <a:t>Skills are made up of integrations and/or automations </a:t>
              </a:r>
              <a:br>
                <a:rPr kumimoji="0" lang="en-US" sz="2800" b="0" i="0" u="none" strike="noStrike" kern="1200" cap="none" spc="0" normalizeH="0" baseline="0" noProof="0" dirty="0">
                  <a:ln>
                    <a:noFill/>
                  </a:ln>
                  <a:solidFill>
                    <a:prstClr val="black"/>
                  </a:solidFill>
                  <a:effectLst/>
                  <a:uLnTx/>
                  <a:uFillTx/>
                  <a:ea typeface="+mn-ea"/>
                  <a:cs typeface="+mn-cs"/>
                </a:rPr>
              </a:br>
              <a:r>
                <a:rPr kumimoji="0" lang="en-US" sz="2800" b="0" i="0" u="none" strike="noStrike" kern="1200" cap="none" spc="0" normalizeH="0" baseline="0" noProof="0" dirty="0">
                  <a:ln>
                    <a:noFill/>
                  </a:ln>
                  <a:solidFill>
                    <a:prstClr val="black"/>
                  </a:solidFill>
                  <a:effectLst/>
                  <a:uLnTx/>
                  <a:uFillTx/>
                  <a:ea typeface="+mn-ea"/>
                  <a:cs typeface="+mn-cs"/>
                </a:rPr>
                <a:t>and are sequenced together</a:t>
              </a:r>
            </a:p>
            <a:p>
              <a:pPr marL="0" marR="0" lvl="0" indent="0" algn="ctr" defTabSz="812780" rtl="0" eaLnBrk="1" fontAlgn="auto" latinLnBrk="0" hangingPunct="1">
                <a:lnSpc>
                  <a:spcPct val="100000"/>
                </a:lnSpc>
                <a:spcBef>
                  <a:spcPts val="16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ea typeface="+mn-ea"/>
                  <a:cs typeface="+mn-cs"/>
                </a:rPr>
                <a:t>watsonx Orchestrate delivers prebuilt skills, automation discovery </a:t>
              </a:r>
              <a:br>
                <a:rPr kumimoji="0" lang="en-US" sz="2800" b="0" i="0" u="none" strike="noStrike" kern="1200" cap="none" spc="0" normalizeH="0" baseline="0" noProof="0" dirty="0">
                  <a:ln>
                    <a:noFill/>
                  </a:ln>
                  <a:solidFill>
                    <a:prstClr val="black"/>
                  </a:solidFill>
                  <a:effectLst/>
                  <a:uLnTx/>
                  <a:uFillTx/>
                  <a:ea typeface="+mn-ea"/>
                  <a:cs typeface="+mn-cs"/>
                </a:rPr>
              </a:br>
              <a:r>
                <a:rPr kumimoji="0" lang="en-US" sz="2800" b="0" i="0" u="none" strike="noStrike" kern="1200" cap="none" spc="0" normalizeH="0" baseline="0" noProof="0" dirty="0">
                  <a:ln>
                    <a:noFill/>
                  </a:ln>
                  <a:solidFill>
                    <a:prstClr val="black"/>
                  </a:solidFill>
                  <a:effectLst/>
                  <a:uLnTx/>
                  <a:uFillTx/>
                  <a:ea typeface="+mn-ea"/>
                  <a:cs typeface="+mn-cs"/>
                </a:rPr>
                <a:t>and automation building tools for new skills</a:t>
              </a:r>
            </a:p>
            <a:p>
              <a:pPr marL="0" marR="0" lvl="0" indent="0" algn="ctr" defTabSz="812780" rtl="0" eaLnBrk="1" fontAlgn="auto" latinLnBrk="0" hangingPunct="1">
                <a:lnSpc>
                  <a:spcPct val="120000"/>
                </a:lnSpc>
                <a:spcBef>
                  <a:spcPts val="1600"/>
                </a:spcBef>
                <a:spcAft>
                  <a:spcPts val="0"/>
                </a:spcAft>
                <a:buClrTx/>
                <a:buSzTx/>
                <a:buFontTx/>
                <a:buNone/>
                <a:tabLst/>
                <a:defRPr/>
              </a:pPr>
              <a:endParaRPr kumimoji="0" lang="en-US" sz="2800" b="0" i="0" u="none" strike="noStrike" kern="1200" cap="none" spc="0" normalizeH="0" baseline="0" noProof="0" dirty="0">
                <a:ln>
                  <a:noFill/>
                </a:ln>
                <a:solidFill>
                  <a:srgbClr val="0F62FE"/>
                </a:solidFill>
                <a:effectLst/>
                <a:uLnTx/>
                <a:uFillTx/>
                <a:ea typeface="+mn-ea"/>
                <a:cs typeface="+mn-cs"/>
              </a:endParaRPr>
            </a:p>
          </p:txBody>
        </p:sp>
      </p:grpSp>
      <p:cxnSp>
        <p:nvCxnSpPr>
          <p:cNvPr id="36" name="Straight Connector 35">
            <a:extLst>
              <a:ext uri="{FF2B5EF4-FFF2-40B4-BE49-F238E27FC236}">
                <a16:creationId xmlns:a16="http://schemas.microsoft.com/office/drawing/2014/main" id="{C26B8908-493E-05A3-C4B6-CE10DDC7F92A}"/>
              </a:ext>
            </a:extLst>
          </p:cNvPr>
          <p:cNvCxnSpPr>
            <a:cxnSpLocks/>
            <a:endCxn id="3" idx="0"/>
          </p:cNvCxnSpPr>
          <p:nvPr/>
        </p:nvCxnSpPr>
        <p:spPr bwMode="auto">
          <a:xfrm>
            <a:off x="14841984" y="3560164"/>
            <a:ext cx="3198811" cy="387065"/>
          </a:xfrm>
          <a:prstGeom prst="line">
            <a:avLst/>
          </a:prstGeom>
          <a:ln w="38100" cap="rnd">
            <a:solidFill>
              <a:srgbClr val="82CFFF"/>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3BF04B2-C3C5-7E0E-A6DC-7B781F53800C}"/>
              </a:ext>
            </a:extLst>
          </p:cNvPr>
          <p:cNvCxnSpPr>
            <a:cxnSpLocks/>
            <a:endCxn id="3" idx="0"/>
          </p:cNvCxnSpPr>
          <p:nvPr/>
        </p:nvCxnSpPr>
        <p:spPr bwMode="auto">
          <a:xfrm flipH="1">
            <a:off x="18040795" y="3524653"/>
            <a:ext cx="3201988" cy="422576"/>
          </a:xfrm>
          <a:prstGeom prst="line">
            <a:avLst/>
          </a:prstGeom>
          <a:ln w="38100" cap="rnd">
            <a:solidFill>
              <a:srgbClr val="82CFFF"/>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F46D79B-EE0B-9B38-F19C-D03C9B68B290}"/>
              </a:ext>
            </a:extLst>
          </p:cNvPr>
          <p:cNvCxnSpPr>
            <a:cxnSpLocks/>
            <a:endCxn id="3" idx="0"/>
          </p:cNvCxnSpPr>
          <p:nvPr/>
        </p:nvCxnSpPr>
        <p:spPr bwMode="auto">
          <a:xfrm flipH="1">
            <a:off x="18040795" y="3510116"/>
            <a:ext cx="1" cy="437113"/>
          </a:xfrm>
          <a:prstGeom prst="line">
            <a:avLst/>
          </a:prstGeom>
          <a:ln w="38100" cap="rnd">
            <a:solidFill>
              <a:srgbClr val="82CFFF"/>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90718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descr="Vertical half slide background in blue 10">
            <a:extLst>
              <a:ext uri="{FF2B5EF4-FFF2-40B4-BE49-F238E27FC236}">
                <a16:creationId xmlns:a16="http://schemas.microsoft.com/office/drawing/2014/main" id="{83DE5030-8432-D5E5-3543-86312F9F009A}"/>
              </a:ext>
            </a:extLst>
          </p:cNvPr>
          <p:cNvSpPr/>
          <p:nvPr/>
        </p:nvSpPr>
        <p:spPr bwMode="auto">
          <a:xfrm>
            <a:off x="12195176" y="893"/>
            <a:ext cx="12190413" cy="13714214"/>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309" fontAlgn="base">
              <a:spcBef>
                <a:spcPct val="0"/>
              </a:spcBef>
              <a:spcAft>
                <a:spcPct val="0"/>
              </a:spcAft>
              <a:defRPr/>
            </a:pPr>
            <a:endParaRPr lang="en-US" sz="1400" dirty="0">
              <a:solidFill>
                <a:srgbClr val="FFFFFF"/>
              </a:solidFill>
              <a:latin typeface="IBM Plex Sans Light"/>
              <a:sym typeface="Helvetica Neue"/>
            </a:endParaRPr>
          </a:p>
        </p:txBody>
      </p:sp>
      <p:sp>
        <p:nvSpPr>
          <p:cNvPr id="8" name="TextBox 7">
            <a:extLst>
              <a:ext uri="{FF2B5EF4-FFF2-40B4-BE49-F238E27FC236}">
                <a16:creationId xmlns:a16="http://schemas.microsoft.com/office/drawing/2014/main" id="{56C08F49-D305-58CB-157B-875431BE471B}"/>
              </a:ext>
            </a:extLst>
          </p:cNvPr>
          <p:cNvSpPr txBox="1"/>
          <p:nvPr/>
        </p:nvSpPr>
        <p:spPr>
          <a:xfrm>
            <a:off x="580608" y="578527"/>
            <a:ext cx="11306633" cy="1661777"/>
          </a:xfrm>
          <a:prstGeom prst="rect">
            <a:avLst/>
          </a:prstGeom>
          <a:noFill/>
        </p:spPr>
        <p:txBody>
          <a:bodyPr wrap="square" lIns="0" tIns="0" rIns="0" bIns="0" anchor="t">
            <a:spAutoFit/>
          </a:bodyPr>
          <a:lstStyle/>
          <a:p>
            <a:pPr defTabSz="2438154">
              <a:buClr>
                <a:srgbClr val="000000"/>
              </a:buClr>
              <a:defRPr/>
            </a:pPr>
            <a:r>
              <a:rPr lang="en-US" sz="5399" kern="0" dirty="0">
                <a:solidFill>
                  <a:srgbClr val="000000"/>
                </a:solidFill>
                <a:latin typeface="IBM Plex Sans Light"/>
                <a:cs typeface="Arial"/>
                <a:sym typeface="Arial"/>
              </a:rPr>
              <a:t>Assistant builder allows teams </a:t>
            </a:r>
            <a:br>
              <a:rPr lang="en-US" sz="5399" kern="0" dirty="0">
                <a:solidFill>
                  <a:srgbClr val="000000"/>
                </a:solidFill>
                <a:latin typeface="IBM Plex Sans Light"/>
                <a:cs typeface="Arial"/>
                <a:sym typeface="Arial"/>
              </a:rPr>
            </a:br>
            <a:r>
              <a:rPr lang="en-US" sz="5399" kern="0" dirty="0">
                <a:solidFill>
                  <a:srgbClr val="000000"/>
                </a:solidFill>
                <a:latin typeface="IBM Plex Sans Light"/>
                <a:cs typeface="Arial"/>
                <a:sym typeface="Arial"/>
              </a:rPr>
              <a:t>to fulfill </a:t>
            </a:r>
            <a:r>
              <a:rPr lang="en-US" sz="5399" i="1" kern="0" dirty="0">
                <a:solidFill>
                  <a:srgbClr val="0F62FE"/>
                </a:solidFill>
                <a:latin typeface="IBM Plex Sans Light" panose="020B0403050203000203" pitchFamily="34" charset="0"/>
                <a:cs typeface="Arial"/>
                <a:sym typeface="Arial"/>
              </a:rPr>
              <a:t>complex journeys</a:t>
            </a:r>
          </a:p>
        </p:txBody>
      </p:sp>
      <p:grpSp>
        <p:nvGrpSpPr>
          <p:cNvPr id="80" name="Group 79">
            <a:extLst>
              <a:ext uri="{FF2B5EF4-FFF2-40B4-BE49-F238E27FC236}">
                <a16:creationId xmlns:a16="http://schemas.microsoft.com/office/drawing/2014/main" id="{FCB94346-D8C8-DB8F-5372-06FFDD0D510B}"/>
              </a:ext>
            </a:extLst>
          </p:cNvPr>
          <p:cNvGrpSpPr/>
          <p:nvPr/>
        </p:nvGrpSpPr>
        <p:grpSpPr>
          <a:xfrm>
            <a:off x="10542177" y="1415114"/>
            <a:ext cx="13488949" cy="921631"/>
            <a:chOff x="10526973" y="3535688"/>
            <a:chExt cx="13490705" cy="921751"/>
          </a:xfrm>
        </p:grpSpPr>
        <p:pic>
          <p:nvPicPr>
            <p:cNvPr id="10" name="Graphic 9">
              <a:extLst>
                <a:ext uri="{FF2B5EF4-FFF2-40B4-BE49-F238E27FC236}">
                  <a16:creationId xmlns:a16="http://schemas.microsoft.com/office/drawing/2014/main" id="{D2BA933C-053B-7EBD-0707-6FF95F852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6973" y="3535688"/>
              <a:ext cx="914400" cy="914400"/>
            </a:xfrm>
            <a:prstGeom prst="rect">
              <a:avLst/>
            </a:prstGeom>
          </p:spPr>
        </p:pic>
        <p:pic>
          <p:nvPicPr>
            <p:cNvPr id="11" name="Graphic 10">
              <a:extLst>
                <a:ext uri="{FF2B5EF4-FFF2-40B4-BE49-F238E27FC236}">
                  <a16:creationId xmlns:a16="http://schemas.microsoft.com/office/drawing/2014/main" id="{B8F0906D-E801-37C1-01F5-033C33E744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03278" y="3543039"/>
              <a:ext cx="914400" cy="914400"/>
            </a:xfrm>
            <a:prstGeom prst="rect">
              <a:avLst/>
            </a:prstGeom>
          </p:spPr>
        </p:pic>
        <p:pic>
          <p:nvPicPr>
            <p:cNvPr id="12" name="Graphic 11">
              <a:extLst>
                <a:ext uri="{FF2B5EF4-FFF2-40B4-BE49-F238E27FC236}">
                  <a16:creationId xmlns:a16="http://schemas.microsoft.com/office/drawing/2014/main" id="{B813A27A-C670-C5F5-C694-E67A13E523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870378" y="3535688"/>
              <a:ext cx="914400" cy="914400"/>
            </a:xfrm>
            <a:prstGeom prst="rect">
              <a:avLst/>
            </a:prstGeom>
          </p:spPr>
        </p:pic>
        <p:pic>
          <p:nvPicPr>
            <p:cNvPr id="13" name="Graphic 12">
              <a:extLst>
                <a:ext uri="{FF2B5EF4-FFF2-40B4-BE49-F238E27FC236}">
                  <a16:creationId xmlns:a16="http://schemas.microsoft.com/office/drawing/2014/main" id="{A051EDE7-D806-915A-6611-8900F8F363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986828" y="3535688"/>
              <a:ext cx="914400" cy="914400"/>
            </a:xfrm>
            <a:prstGeom prst="rect">
              <a:avLst/>
            </a:prstGeom>
          </p:spPr>
        </p:pic>
        <p:pic>
          <p:nvPicPr>
            <p:cNvPr id="14" name="Graphic 13">
              <a:extLst>
                <a:ext uri="{FF2B5EF4-FFF2-40B4-BE49-F238E27FC236}">
                  <a16:creationId xmlns:a16="http://schemas.microsoft.com/office/drawing/2014/main" id="{2847E519-3513-45D2-5DEE-CA350B3175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3643423" y="3535688"/>
              <a:ext cx="1024905" cy="914400"/>
            </a:xfrm>
            <a:prstGeom prst="rect">
              <a:avLst/>
            </a:prstGeom>
          </p:spPr>
        </p:pic>
      </p:grpSp>
      <p:sp>
        <p:nvSpPr>
          <p:cNvPr id="37" name="Content Placeholder 3">
            <a:extLst>
              <a:ext uri="{FF2B5EF4-FFF2-40B4-BE49-F238E27FC236}">
                <a16:creationId xmlns:a16="http://schemas.microsoft.com/office/drawing/2014/main" id="{61E05F82-B73F-52B4-B531-5CFB068CCBBC}"/>
              </a:ext>
            </a:extLst>
          </p:cNvPr>
          <p:cNvSpPr txBox="1">
            <a:spLocks/>
          </p:cNvSpPr>
          <p:nvPr/>
        </p:nvSpPr>
        <p:spPr>
          <a:xfrm>
            <a:off x="577701" y="4245829"/>
            <a:ext cx="10215425" cy="6750566"/>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640">
              <a:spcBef>
                <a:spcPts val="2933"/>
              </a:spcBef>
              <a:buNone/>
              <a:defRPr/>
            </a:pPr>
            <a:r>
              <a:rPr lang="en-US" sz="2800" kern="0" dirty="0">
                <a:solidFill>
                  <a:srgbClr val="000000"/>
                </a:solidFill>
                <a:latin typeface="IBM Plex Sans" panose="020B0503050203000203" pitchFamily="34" charset="0"/>
                <a:sym typeface="Arial"/>
              </a:rPr>
              <a:t>Guide users to self serve when navigation is complex</a:t>
            </a:r>
          </a:p>
          <a:p>
            <a:pPr marL="0" lvl="1" indent="0" defTabSz="2437640">
              <a:spcBef>
                <a:spcPts val="0"/>
              </a:spcBef>
              <a:buNone/>
              <a:defRPr/>
            </a:pPr>
            <a:endParaRPr lang="en-US" sz="2800" kern="0" dirty="0">
              <a:solidFill>
                <a:srgbClr val="000000"/>
              </a:solidFill>
              <a:sym typeface="Arial"/>
            </a:endParaRPr>
          </a:p>
          <a:p>
            <a:pPr marL="685731" lvl="1" indent="0" defTabSz="2437640">
              <a:spcBef>
                <a:spcPts val="0"/>
              </a:spcBef>
              <a:buNone/>
              <a:defRPr/>
            </a:pPr>
            <a:r>
              <a:rPr lang="en-US" sz="2800" kern="0" dirty="0">
                <a:solidFill>
                  <a:srgbClr val="0F62FE"/>
                </a:solidFill>
                <a:sym typeface="Arial"/>
              </a:rPr>
              <a:t>Gen AI to hand-hold users</a:t>
            </a:r>
          </a:p>
          <a:p>
            <a:pPr marL="685731" lvl="1" indent="0" defTabSz="2437640">
              <a:spcBef>
                <a:spcPts val="1200"/>
              </a:spcBef>
              <a:buNone/>
              <a:defRPr/>
            </a:pPr>
            <a:r>
              <a:rPr lang="en-US" sz="2400" kern="0" dirty="0">
                <a:solidFill>
                  <a:srgbClr val="000000"/>
                </a:solidFill>
                <a:sym typeface="Arial"/>
              </a:rPr>
              <a:t>State of the art natural language understanding to resolve </a:t>
            </a:r>
            <a:br>
              <a:rPr lang="en-US" sz="2400" kern="0" dirty="0">
                <a:solidFill>
                  <a:srgbClr val="000000"/>
                </a:solidFill>
                <a:sym typeface="Arial"/>
              </a:rPr>
            </a:br>
            <a:r>
              <a:rPr lang="en-US" sz="2400" kern="0" dirty="0">
                <a:solidFill>
                  <a:srgbClr val="000000"/>
                </a:solidFill>
                <a:sym typeface="Arial"/>
              </a:rPr>
              <a:t>ambiguous conversations as users struggle to navigate through complex digital experiences</a:t>
            </a:r>
          </a:p>
          <a:p>
            <a:pPr marL="685731" lvl="1" indent="0" defTabSz="2437640">
              <a:spcBef>
                <a:spcPts val="0"/>
              </a:spcBef>
              <a:buNone/>
              <a:defRPr/>
            </a:pPr>
            <a:endParaRPr lang="en-US" sz="2800" kern="0" dirty="0">
              <a:solidFill>
                <a:srgbClr val="000000"/>
              </a:solidFill>
              <a:sym typeface="Arial"/>
            </a:endParaRPr>
          </a:p>
          <a:p>
            <a:pPr marL="685731" lvl="1" indent="0" defTabSz="2437640">
              <a:spcBef>
                <a:spcPts val="0"/>
              </a:spcBef>
              <a:buNone/>
              <a:defRPr/>
            </a:pPr>
            <a:r>
              <a:rPr lang="en-US" sz="2800" kern="0" dirty="0">
                <a:solidFill>
                  <a:srgbClr val="0F62FE"/>
                </a:solidFill>
                <a:sym typeface="Arial"/>
              </a:rPr>
              <a:t>Show, tell, and do for outcome-driven experiences</a:t>
            </a:r>
          </a:p>
          <a:p>
            <a:pPr marL="685731" lvl="1" indent="0" defTabSz="2437640">
              <a:spcBef>
                <a:spcPts val="1200"/>
              </a:spcBef>
              <a:buNone/>
              <a:defRPr/>
            </a:pPr>
            <a:r>
              <a:rPr lang="en-US" sz="2400" kern="0" dirty="0">
                <a:solidFill>
                  <a:srgbClr val="000000"/>
                </a:solidFill>
                <a:sym typeface="Arial"/>
              </a:rPr>
              <a:t>Design a variety of self-serve experiences with no-code tooling: </a:t>
            </a:r>
            <a:br>
              <a:rPr lang="en-US" sz="2400" kern="0" dirty="0">
                <a:solidFill>
                  <a:srgbClr val="000000"/>
                </a:solidFill>
                <a:sym typeface="Arial"/>
              </a:rPr>
            </a:br>
            <a:r>
              <a:rPr lang="en-US" sz="2400" kern="0" dirty="0">
                <a:solidFill>
                  <a:srgbClr val="000000"/>
                </a:solidFill>
                <a:sym typeface="Arial"/>
              </a:rPr>
              <a:t>guide users through existing digital journeys, offer informational help, or transact on their behalf. </a:t>
            </a:r>
          </a:p>
          <a:p>
            <a:pPr marL="685731" lvl="1" indent="0" defTabSz="2437640">
              <a:spcBef>
                <a:spcPts val="0"/>
              </a:spcBef>
              <a:buNone/>
              <a:defRPr/>
            </a:pPr>
            <a:endParaRPr lang="en-US" sz="2800" kern="0" dirty="0">
              <a:solidFill>
                <a:srgbClr val="0F62FE"/>
              </a:solidFill>
              <a:sym typeface="Arial"/>
            </a:endParaRPr>
          </a:p>
          <a:p>
            <a:pPr marL="685731" lvl="1" indent="0" defTabSz="2437640">
              <a:spcBef>
                <a:spcPts val="0"/>
              </a:spcBef>
              <a:buNone/>
              <a:defRPr/>
            </a:pPr>
            <a:r>
              <a:rPr lang="en-US" sz="2800" kern="0" dirty="0">
                <a:solidFill>
                  <a:srgbClr val="0F62FE"/>
                </a:solidFill>
                <a:sym typeface="Arial"/>
              </a:rPr>
              <a:t>Extend to existing catalog Skills and Automations</a:t>
            </a:r>
          </a:p>
          <a:p>
            <a:pPr marL="457177" lvl="1" indent="0" defTabSz="1625175">
              <a:spcBef>
                <a:spcPts val="800"/>
              </a:spcBef>
              <a:buNone/>
              <a:defRPr/>
            </a:pPr>
            <a:r>
              <a:rPr lang="en-US" sz="2400" kern="0" dirty="0">
                <a:solidFill>
                  <a:srgbClr val="000000"/>
                </a:solidFill>
                <a:sym typeface="Arial"/>
              </a:rPr>
              <a:t>Use the no-code Skill builder experience to design flows that align to existing business process automation. Leverage LLMs at runtime to dynamically guide the end-user through the process</a:t>
            </a:r>
          </a:p>
        </p:txBody>
      </p:sp>
      <p:sp>
        <p:nvSpPr>
          <p:cNvPr id="31" name="Oval 30">
            <a:extLst>
              <a:ext uri="{FF2B5EF4-FFF2-40B4-BE49-F238E27FC236}">
                <a16:creationId xmlns:a16="http://schemas.microsoft.com/office/drawing/2014/main" id="{6115AF9F-046F-7A7B-1FC7-394987170BFC}"/>
              </a:ext>
            </a:extLst>
          </p:cNvPr>
          <p:cNvSpPr/>
          <p:nvPr/>
        </p:nvSpPr>
        <p:spPr bwMode="auto">
          <a:xfrm>
            <a:off x="577700" y="5075493"/>
            <a:ext cx="503142" cy="502855"/>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914127" fontAlgn="base">
              <a:spcBef>
                <a:spcPct val="0"/>
              </a:spcBef>
              <a:spcAft>
                <a:spcPct val="0"/>
              </a:spcAft>
              <a:defRPr/>
            </a:pPr>
            <a:r>
              <a:rPr lang="en-US" sz="2400">
                <a:solidFill>
                  <a:srgbClr val="FFFFFF"/>
                </a:solidFill>
                <a:latin typeface="IBM Plex Sans Text" panose="020B0503050203000203" pitchFamily="34" charset="0"/>
                <a:cs typeface="Helvetica"/>
                <a:sym typeface="Helvetica Neue"/>
              </a:rPr>
              <a:t>1</a:t>
            </a:r>
            <a:endParaRPr lang="en-US" sz="1800">
              <a:solidFill>
                <a:srgbClr val="FFFFFF"/>
              </a:solidFill>
              <a:latin typeface="IBM Plex Sans Text" panose="020B0503050203000203" pitchFamily="34" charset="0"/>
              <a:cs typeface="Helvetica"/>
              <a:sym typeface="Helvetica Neue"/>
            </a:endParaRPr>
          </a:p>
        </p:txBody>
      </p:sp>
      <p:sp>
        <p:nvSpPr>
          <p:cNvPr id="33" name="Oval 32">
            <a:extLst>
              <a:ext uri="{FF2B5EF4-FFF2-40B4-BE49-F238E27FC236}">
                <a16:creationId xmlns:a16="http://schemas.microsoft.com/office/drawing/2014/main" id="{25257304-8A57-E719-8FFB-FC107D8E5D61}"/>
              </a:ext>
            </a:extLst>
          </p:cNvPr>
          <p:cNvSpPr/>
          <p:nvPr/>
        </p:nvSpPr>
        <p:spPr bwMode="auto">
          <a:xfrm>
            <a:off x="577700" y="7174252"/>
            <a:ext cx="503142" cy="502855"/>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914127" fontAlgn="base">
              <a:spcBef>
                <a:spcPct val="0"/>
              </a:spcBef>
              <a:spcAft>
                <a:spcPct val="0"/>
              </a:spcAft>
              <a:defRPr/>
            </a:pPr>
            <a:r>
              <a:rPr lang="en-US" sz="2400">
                <a:solidFill>
                  <a:srgbClr val="FFFFFF"/>
                </a:solidFill>
                <a:latin typeface="IBM Plex Sans Text" panose="020B0503050203000203" pitchFamily="34" charset="0"/>
                <a:cs typeface="Helvetica"/>
                <a:sym typeface="Helvetica Neue"/>
              </a:rPr>
              <a:t>2</a:t>
            </a:r>
          </a:p>
        </p:txBody>
      </p:sp>
      <p:sp>
        <p:nvSpPr>
          <p:cNvPr id="35" name="Oval 34">
            <a:extLst>
              <a:ext uri="{FF2B5EF4-FFF2-40B4-BE49-F238E27FC236}">
                <a16:creationId xmlns:a16="http://schemas.microsoft.com/office/drawing/2014/main" id="{27F9CA32-93A2-672F-B92F-1F72475CFFD7}"/>
              </a:ext>
            </a:extLst>
          </p:cNvPr>
          <p:cNvSpPr/>
          <p:nvPr/>
        </p:nvSpPr>
        <p:spPr bwMode="auto">
          <a:xfrm>
            <a:off x="577700" y="9282058"/>
            <a:ext cx="503142" cy="502855"/>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914127" fontAlgn="base">
              <a:spcBef>
                <a:spcPct val="0"/>
              </a:spcBef>
              <a:spcAft>
                <a:spcPct val="0"/>
              </a:spcAft>
              <a:defRPr/>
            </a:pPr>
            <a:r>
              <a:rPr lang="en-US" sz="2400">
                <a:solidFill>
                  <a:srgbClr val="FFFFFF"/>
                </a:solidFill>
                <a:latin typeface="IBM Plex Sans Text" panose="020B0503050203000203" pitchFamily="34" charset="0"/>
                <a:cs typeface="Helvetica"/>
                <a:sym typeface="Helvetica Neue"/>
              </a:rPr>
              <a:t>3</a:t>
            </a:r>
          </a:p>
        </p:txBody>
      </p:sp>
      <p:sp>
        <p:nvSpPr>
          <p:cNvPr id="47" name="Freeform 46">
            <a:extLst>
              <a:ext uri="{FF2B5EF4-FFF2-40B4-BE49-F238E27FC236}">
                <a16:creationId xmlns:a16="http://schemas.microsoft.com/office/drawing/2014/main" id="{9DEFE58E-32B2-74E7-DFBD-721E558F7B1A}"/>
              </a:ext>
            </a:extLst>
          </p:cNvPr>
          <p:cNvSpPr/>
          <p:nvPr/>
        </p:nvSpPr>
        <p:spPr>
          <a:xfrm>
            <a:off x="23621614" y="3554277"/>
            <a:ext cx="304368" cy="30476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defTabSz="1829196">
              <a:defRPr/>
            </a:pPr>
            <a:endParaRPr lang="en-US">
              <a:solidFill>
                <a:srgbClr val="000000"/>
              </a:solidFill>
              <a:latin typeface="IBM Plex Sans Light"/>
              <a:sym typeface="Helvetica Neue"/>
            </a:endParaRPr>
          </a:p>
        </p:txBody>
      </p:sp>
      <p:grpSp>
        <p:nvGrpSpPr>
          <p:cNvPr id="79" name="Group 78">
            <a:extLst>
              <a:ext uri="{FF2B5EF4-FFF2-40B4-BE49-F238E27FC236}">
                <a16:creationId xmlns:a16="http://schemas.microsoft.com/office/drawing/2014/main" id="{C461F6CD-2A57-BC6A-7FE4-EE619F8E62B5}"/>
              </a:ext>
            </a:extLst>
          </p:cNvPr>
          <p:cNvGrpSpPr/>
          <p:nvPr/>
        </p:nvGrpSpPr>
        <p:grpSpPr>
          <a:xfrm>
            <a:off x="10675021" y="-460558"/>
            <a:ext cx="13223261" cy="4672972"/>
            <a:chOff x="10701206" y="1621299"/>
            <a:chExt cx="13224983" cy="4673580"/>
          </a:xfrm>
        </p:grpSpPr>
        <p:sp>
          <p:nvSpPr>
            <p:cNvPr id="75" name="Arc 74">
              <a:extLst>
                <a:ext uri="{FF2B5EF4-FFF2-40B4-BE49-F238E27FC236}">
                  <a16:creationId xmlns:a16="http://schemas.microsoft.com/office/drawing/2014/main" id="{F08F86B0-84EA-1E8C-61DE-0C10072F21DD}"/>
                </a:ext>
              </a:extLst>
            </p:cNvPr>
            <p:cNvSpPr>
              <a:spLocks noChangeAspect="1"/>
            </p:cNvSpPr>
            <p:nvPr/>
          </p:nvSpPr>
          <p:spPr bwMode="auto">
            <a:xfrm rot="18900000">
              <a:off x="13890191" y="2637279"/>
              <a:ext cx="3657814" cy="3657600"/>
            </a:xfrm>
            <a:prstGeom prst="arc">
              <a:avLst/>
            </a:prstGeom>
            <a:ln w="50800" cap="rnd">
              <a:solidFill>
                <a:srgbClr val="D4BBFF"/>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76" name="Arc 75">
              <a:extLst>
                <a:ext uri="{FF2B5EF4-FFF2-40B4-BE49-F238E27FC236}">
                  <a16:creationId xmlns:a16="http://schemas.microsoft.com/office/drawing/2014/main" id="{A438F897-CB9D-C1AE-8A34-4D1AF9083A63}"/>
                </a:ext>
              </a:extLst>
            </p:cNvPr>
            <p:cNvSpPr>
              <a:spLocks noChangeAspect="1"/>
            </p:cNvSpPr>
            <p:nvPr/>
          </p:nvSpPr>
          <p:spPr bwMode="auto">
            <a:xfrm rot="8100000">
              <a:off x="10701206" y="1621299"/>
              <a:ext cx="3657599" cy="3657600"/>
            </a:xfrm>
            <a:prstGeom prst="arc">
              <a:avLst/>
            </a:prstGeom>
            <a:ln w="50800" cap="rnd">
              <a:solidFill>
                <a:srgbClr val="E8DAFF"/>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77" name="Arc 76">
              <a:extLst>
                <a:ext uri="{FF2B5EF4-FFF2-40B4-BE49-F238E27FC236}">
                  <a16:creationId xmlns:a16="http://schemas.microsoft.com/office/drawing/2014/main" id="{B1F2CCDA-8E04-ABCE-2438-0D615399525E}"/>
                </a:ext>
              </a:extLst>
            </p:cNvPr>
            <p:cNvSpPr>
              <a:spLocks noChangeAspect="1"/>
            </p:cNvSpPr>
            <p:nvPr/>
          </p:nvSpPr>
          <p:spPr bwMode="auto">
            <a:xfrm rot="18900000">
              <a:off x="20268375" y="2637279"/>
              <a:ext cx="3657814" cy="3657600"/>
            </a:xfrm>
            <a:prstGeom prst="arc">
              <a:avLst/>
            </a:prstGeom>
            <a:ln w="50800" cap="rnd">
              <a:solidFill>
                <a:srgbClr val="8A3FFC"/>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sp>
          <p:nvSpPr>
            <p:cNvPr id="78" name="Arc 77">
              <a:extLst>
                <a:ext uri="{FF2B5EF4-FFF2-40B4-BE49-F238E27FC236}">
                  <a16:creationId xmlns:a16="http://schemas.microsoft.com/office/drawing/2014/main" id="{E75D67F3-51F9-4F8A-EEA2-CA2DD46CC81F}"/>
                </a:ext>
              </a:extLst>
            </p:cNvPr>
            <p:cNvSpPr>
              <a:spLocks noChangeAspect="1"/>
            </p:cNvSpPr>
            <p:nvPr/>
          </p:nvSpPr>
          <p:spPr bwMode="auto">
            <a:xfrm rot="8100000">
              <a:off x="17079391" y="1621299"/>
              <a:ext cx="3657599" cy="3657600"/>
            </a:xfrm>
            <a:prstGeom prst="arc">
              <a:avLst/>
            </a:prstGeom>
            <a:ln w="50800" cap="rnd">
              <a:solidFill>
                <a:srgbClr val="A56EFF"/>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9196">
                <a:defRPr/>
              </a:pPr>
              <a:endParaRPr lang="en-US">
                <a:solidFill>
                  <a:srgbClr val="000000"/>
                </a:solidFill>
                <a:latin typeface="IBM Plex Sans Light"/>
                <a:sym typeface="Helvetica Neue"/>
              </a:endParaRPr>
            </a:p>
          </p:txBody>
        </p:sp>
      </p:grpSp>
      <p:sp>
        <p:nvSpPr>
          <p:cNvPr id="9" name="TextBox 8">
            <a:extLst>
              <a:ext uri="{FF2B5EF4-FFF2-40B4-BE49-F238E27FC236}">
                <a16:creationId xmlns:a16="http://schemas.microsoft.com/office/drawing/2014/main" id="{C225941D-9B40-67FA-3A0C-A38BC5138E02}"/>
              </a:ext>
            </a:extLst>
          </p:cNvPr>
          <p:cNvSpPr txBox="1"/>
          <p:nvPr/>
        </p:nvSpPr>
        <p:spPr>
          <a:xfrm>
            <a:off x="24455585" y="357383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21" indent="-446704" defTabSz="2438156">
              <a:spcBef>
                <a:spcPts val="2900"/>
              </a:spcBef>
              <a:buSzPct val="100000"/>
              <a:buFontTx/>
              <a:buChar char="–"/>
              <a:defRPr/>
            </a:pPr>
            <a:endParaRPr lang="en-US" kern="0" dirty="0">
              <a:solidFill>
                <a:srgbClr val="000000"/>
              </a:solidFill>
              <a:latin typeface="IBM Plex Sans Light"/>
              <a:sym typeface="IBM Plex Sans Light"/>
            </a:endParaRPr>
          </a:p>
        </p:txBody>
      </p:sp>
      <p:pic>
        <p:nvPicPr>
          <p:cNvPr id="5" name="bluepoints demo.mov" descr="bluepoints demo.mov">
            <a:extLst>
              <a:ext uri="{FF2B5EF4-FFF2-40B4-BE49-F238E27FC236}">
                <a16:creationId xmlns:a16="http://schemas.microsoft.com/office/drawing/2014/main" id="{5B0661A1-E2D0-5AC1-B915-5B1947EC9909}"/>
              </a:ext>
            </a:extLst>
          </p:cNvPr>
          <p:cNvPicPr>
            <a:picLocks/>
          </p:cNvPicPr>
          <p:nvPr>
            <a:videoFile r:link="rId2"/>
            <p:extLst>
              <p:ext uri="{DAA4B4D4-6D71-4841-9C94-3DE7FCFB9230}">
                <p14:media xmlns:p14="http://schemas.microsoft.com/office/powerpoint/2010/main" r:embed="rId1"/>
              </p:ext>
            </p:extLst>
          </p:nvPr>
        </p:nvPicPr>
        <p:blipFill>
          <a:blip r:embed="rId15"/>
          <a:stretch>
            <a:fillRect/>
          </a:stretch>
        </p:blipFill>
        <p:spPr>
          <a:xfrm>
            <a:off x="13875834" y="4554168"/>
            <a:ext cx="9075035" cy="7544829"/>
          </a:xfrm>
          <a:prstGeom prst="rect">
            <a:avLst/>
          </a:prstGeom>
          <a:ln w="12700">
            <a:miter lim="400000"/>
          </a:ln>
          <a:effectLst>
            <a:outerShdw blurRad="254000" dist="127000" dir="16200000" rotWithShape="0">
              <a:srgbClr val="000000">
                <a:alpha val="70000"/>
              </a:srgbClr>
            </a:outerShdw>
          </a:effectLst>
        </p:spPr>
      </p:pic>
    </p:spTree>
    <p:extLst>
      <p:ext uri="{BB962C8B-B14F-4D97-AF65-F5344CB8AC3E}">
        <p14:creationId xmlns:p14="http://schemas.microsoft.com/office/powerpoint/2010/main" val="1342953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D72EA6-D83F-C52A-B155-334EC9E221E3}"/>
              </a:ext>
            </a:extLst>
          </p:cNvPr>
          <p:cNvSpPr/>
          <p:nvPr/>
        </p:nvSpPr>
        <p:spPr bwMode="auto">
          <a:xfrm>
            <a:off x="457199" y="3625700"/>
            <a:ext cx="6114133" cy="917590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0" tIns="457200" rIns="228600" bIns="0" numCol="1" rtlCol="0" anchor="t" anchorCtr="0" compatLnSpc="1">
            <a:prstTxWarp prst="textNoShape">
              <a:avLst/>
            </a:prstTxWarp>
          </a:bodyPr>
          <a:lstStyle/>
          <a:p>
            <a:pPr defTabSz="4876800">
              <a:spcBef>
                <a:spcPts val="600"/>
              </a:spcBef>
              <a:spcAft>
                <a:spcPts val="600"/>
              </a:spcAft>
            </a:pPr>
            <a:r>
              <a:rPr lang="en-US" sz="3200" kern="0" dirty="0">
                <a:solidFill>
                  <a:srgbClr val="000000"/>
                </a:solidFill>
                <a:latin typeface="IBM Plex Sans" panose="020B0503050203000203" pitchFamily="34" charset="0"/>
              </a:rPr>
              <a:t>Reinventing client support</a:t>
            </a:r>
          </a:p>
          <a:p>
            <a:pPr marL="457200" indent="-457200" defTabSz="4876800">
              <a:spcBef>
                <a:spcPts val="600"/>
              </a:spcBef>
              <a:spcAft>
                <a:spcPts val="600"/>
              </a:spcAft>
              <a:buFont typeface="Arial" panose="020B0604020202020204" pitchFamily="34" charset="0"/>
              <a:buChar char="•"/>
            </a:pPr>
            <a:r>
              <a:rPr lang="en-US" sz="2800" b="1" kern="0" dirty="0">
                <a:solidFill>
                  <a:srgbClr val="000000"/>
                </a:solidFill>
                <a:latin typeface="IBM Plex Sans Light" panose="020B0403050203000203" pitchFamily="34" charset="0"/>
              </a:rPr>
              <a:t> </a:t>
            </a:r>
            <a:r>
              <a:rPr lang="en-US" sz="2800" b="1" kern="0" dirty="0">
                <a:solidFill>
                  <a:schemeClr val="accent1"/>
                </a:solidFill>
                <a:latin typeface="IBM Plex Sans" panose="020B0503050203000203" pitchFamily="34" charset="0"/>
              </a:rPr>
              <a:t>25-point </a:t>
            </a:r>
            <a:r>
              <a:rPr lang="en-US" sz="2800" kern="0" dirty="0">
                <a:solidFill>
                  <a:schemeClr val="tx1"/>
                </a:solidFill>
                <a:latin typeface="IBM Plex Sans Light" panose="020B0403050203000203" pitchFamily="34" charset="0"/>
              </a:rPr>
              <a:t>increase</a:t>
            </a:r>
            <a:r>
              <a:rPr lang="en-US" sz="2800" kern="0" dirty="0">
                <a:solidFill>
                  <a:schemeClr val="accent1"/>
                </a:solidFill>
                <a:latin typeface="IBM Plex Sans Light" panose="020B0403050203000203" pitchFamily="34" charset="0"/>
              </a:rPr>
              <a:t> </a:t>
            </a:r>
            <a:r>
              <a:rPr lang="en-US" sz="2800" kern="0" dirty="0">
                <a:solidFill>
                  <a:srgbClr val="000000"/>
                </a:solidFill>
                <a:latin typeface="IBM Plex Sans Light" panose="020B0403050203000203" pitchFamily="34" charset="0"/>
              </a:rPr>
              <a:t>in NPS</a:t>
            </a:r>
          </a:p>
          <a:p>
            <a:pPr marL="457200" indent="-457200" defTabSz="4876800">
              <a:spcBef>
                <a:spcPts val="600"/>
              </a:spcBef>
              <a:spcAft>
                <a:spcPts val="600"/>
              </a:spcAft>
              <a:buFont typeface="Arial" panose="020B0604020202020204" pitchFamily="34" charset="0"/>
              <a:buChar char="•"/>
            </a:pPr>
            <a:r>
              <a:rPr lang="en-US" sz="2800" b="1" kern="0" dirty="0">
                <a:solidFill>
                  <a:schemeClr val="tx1"/>
                </a:solidFill>
                <a:latin typeface="IBM Plex Sans" panose="020B0503050203000203" pitchFamily="34" charset="0"/>
              </a:rPr>
              <a:t> </a:t>
            </a:r>
            <a:r>
              <a:rPr lang="en-US" sz="2800" b="1" kern="0" dirty="0">
                <a:solidFill>
                  <a:schemeClr val="accent1"/>
                </a:solidFill>
                <a:latin typeface="IBM Plex Sans" panose="020B0503050203000203" pitchFamily="34" charset="0"/>
              </a:rPr>
              <a:t>26% </a:t>
            </a:r>
            <a:r>
              <a:rPr lang="en-US" sz="2800" kern="0" dirty="0">
                <a:solidFill>
                  <a:srgbClr val="000000"/>
                </a:solidFill>
                <a:latin typeface="IBM Plex Sans Light" panose="020B0403050203000203" pitchFamily="34" charset="0"/>
              </a:rPr>
              <a:t>cycle time reduction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for classification and routing</a:t>
            </a:r>
          </a:p>
          <a:p>
            <a:pPr defTabSz="4876800">
              <a:spcBef>
                <a:spcPts val="600"/>
              </a:spcBef>
              <a:spcAft>
                <a:spcPts val="600"/>
              </a:spcAft>
            </a:pPr>
            <a:endParaRPr lang="en-US" sz="2800" kern="0" dirty="0">
              <a:solidFill>
                <a:srgbClr val="000000"/>
              </a:solidFill>
              <a:latin typeface="IBM Plex Sans Light" panose="020B0403050203000203" pitchFamily="34" charset="0"/>
            </a:endParaRPr>
          </a:p>
          <a:p>
            <a:pPr defTabSz="4876800">
              <a:spcBef>
                <a:spcPts val="600"/>
              </a:spcBef>
              <a:spcAft>
                <a:spcPts val="600"/>
              </a:spcAft>
            </a:pPr>
            <a:endParaRPr lang="en-US" sz="2800" kern="0" dirty="0">
              <a:solidFill>
                <a:srgbClr val="000000"/>
              </a:solidFill>
              <a:latin typeface="IBM Plex Sans Light" panose="020B0403050203000203" pitchFamily="34" charset="0"/>
            </a:endParaRPr>
          </a:p>
          <a:p>
            <a:pPr defTabSz="4876800">
              <a:spcBef>
                <a:spcPts val="600"/>
              </a:spcBef>
              <a:spcAft>
                <a:spcPts val="600"/>
              </a:spcAft>
            </a:pPr>
            <a:r>
              <a:rPr lang="en-US" sz="3200" kern="0" dirty="0">
                <a:solidFill>
                  <a:srgbClr val="000000"/>
                </a:solidFill>
                <a:latin typeface="IBM Plex Sans" panose="020B0503050203000203" pitchFamily="34" charset="0"/>
              </a:rPr>
              <a:t>Reinventing HR support</a:t>
            </a:r>
          </a:p>
          <a:p>
            <a:pPr marL="457200" indent="-457200" defTabSz="4876800">
              <a:spcBef>
                <a:spcPts val="600"/>
              </a:spcBef>
              <a:spcAft>
                <a:spcPts val="600"/>
              </a:spcAft>
              <a:buFont typeface="Arial" panose="020B0604020202020204" pitchFamily="34" charset="0"/>
              <a:buChar char="•"/>
            </a:pPr>
            <a:r>
              <a:rPr lang="en-US" sz="2800" b="1" kern="0" dirty="0">
                <a:solidFill>
                  <a:schemeClr val="tx1"/>
                </a:solidFill>
                <a:latin typeface="IBM Plex Sans" panose="020B0503050203000203" pitchFamily="34" charset="0"/>
              </a:rPr>
              <a:t> </a:t>
            </a:r>
            <a:r>
              <a:rPr lang="en-US" sz="2800" b="1" kern="0" dirty="0">
                <a:solidFill>
                  <a:schemeClr val="accent1"/>
                </a:solidFill>
                <a:latin typeface="IBM Plex Sans" panose="020B0503050203000203" pitchFamily="34" charset="0"/>
              </a:rPr>
              <a:t>94% </a:t>
            </a:r>
            <a:r>
              <a:rPr lang="en-US" sz="2800" kern="0" dirty="0">
                <a:solidFill>
                  <a:srgbClr val="000000"/>
                </a:solidFill>
                <a:latin typeface="IBM Plex Sans Light" panose="020B0403050203000203" pitchFamily="34" charset="0"/>
              </a:rPr>
              <a:t>of cases solved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by virtual assistant</a:t>
            </a:r>
          </a:p>
          <a:p>
            <a:pPr marL="457200" indent="-457200" defTabSz="4876800">
              <a:spcBef>
                <a:spcPts val="600"/>
              </a:spcBef>
              <a:spcAft>
                <a:spcPts val="600"/>
              </a:spcAft>
              <a:buFont typeface="Arial" panose="020B0604020202020204" pitchFamily="34" charset="0"/>
              <a:buChar char="•"/>
            </a:pPr>
            <a:r>
              <a:rPr lang="en-US" sz="2800" b="1" kern="0" dirty="0">
                <a:solidFill>
                  <a:srgbClr val="000000"/>
                </a:solidFill>
                <a:latin typeface="IBM Plex Sans Light" panose="020B0403050203000203" pitchFamily="34" charset="0"/>
              </a:rPr>
              <a:t> </a:t>
            </a:r>
            <a:r>
              <a:rPr lang="en-US" sz="2800" b="1" kern="0" dirty="0">
                <a:solidFill>
                  <a:schemeClr val="accent1"/>
                </a:solidFill>
                <a:latin typeface="IBM Plex Sans" panose="020B0503050203000203" pitchFamily="34" charset="0"/>
              </a:rPr>
              <a:t>837K </a:t>
            </a:r>
            <a:r>
              <a:rPr lang="en-US" sz="2800" kern="0" dirty="0">
                <a:solidFill>
                  <a:srgbClr val="000000"/>
                </a:solidFill>
                <a:latin typeface="IBM Plex Sans Light" panose="020B0403050203000203" pitchFamily="34" charset="0"/>
              </a:rPr>
              <a:t>automated transactions</a:t>
            </a:r>
          </a:p>
          <a:p>
            <a:pPr defTabSz="4876800">
              <a:spcBef>
                <a:spcPts val="1200"/>
              </a:spcBef>
            </a:pPr>
            <a:endParaRPr lang="en-US" sz="2200" kern="0" dirty="0">
              <a:solidFill>
                <a:srgbClr val="000000"/>
              </a:solidFill>
              <a:latin typeface="IBM Plex Sans Light" panose="020B0403050203000203" pitchFamily="34" charset="0"/>
            </a:endParaRPr>
          </a:p>
        </p:txBody>
      </p:sp>
      <p:sp>
        <p:nvSpPr>
          <p:cNvPr id="6" name="Text Placeholder 2">
            <a:extLst>
              <a:ext uri="{FF2B5EF4-FFF2-40B4-BE49-F238E27FC236}">
                <a16:creationId xmlns:a16="http://schemas.microsoft.com/office/drawing/2014/main" id="{F3A5FA85-2DF8-E6BF-14D7-D7BE7BA3ECA7}"/>
              </a:ext>
            </a:extLst>
          </p:cNvPr>
          <p:cNvSpPr txBox="1">
            <a:spLocks/>
          </p:cNvSpPr>
          <p:nvPr/>
        </p:nvSpPr>
        <p:spPr>
          <a:xfrm>
            <a:off x="7504633" y="7474825"/>
            <a:ext cx="7240776" cy="5517678"/>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b="1" kern="0" dirty="0"/>
              <a:t>External customer support</a:t>
            </a:r>
          </a:p>
          <a:p>
            <a:pPr marL="342900" indent="-342900">
              <a:spcBef>
                <a:spcPts val="1200"/>
              </a:spcBef>
              <a:buFont typeface="Arial" panose="020B0604020202020204" pitchFamily="34" charset="0"/>
              <a:buChar char="•"/>
            </a:pPr>
            <a:r>
              <a:rPr lang="en-US" sz="2400" kern="0" dirty="0"/>
              <a:t>Summarization of cases to automatically create knowledge articles for use in case handoffs</a:t>
            </a:r>
          </a:p>
          <a:p>
            <a:pPr marL="342900" indent="-342900">
              <a:spcBef>
                <a:spcPts val="1200"/>
              </a:spcBef>
              <a:buFont typeface="Arial" panose="020B0604020202020204" pitchFamily="34" charset="0"/>
              <a:buChar char="•"/>
            </a:pPr>
            <a:r>
              <a:rPr lang="en-US" sz="2400" kern="0" dirty="0"/>
              <a:t>Additional self-serve topics for clients </a:t>
            </a:r>
            <a:br>
              <a:rPr lang="en-US" sz="2400" kern="0" dirty="0"/>
            </a:br>
            <a:r>
              <a:rPr lang="en-US" sz="2400" kern="0" dirty="0"/>
              <a:t>with improved conversational capabilities </a:t>
            </a:r>
            <a:br>
              <a:rPr lang="en-US" sz="2400" kern="0" dirty="0"/>
            </a:br>
            <a:r>
              <a:rPr lang="en-US" sz="2400" kern="0" dirty="0"/>
              <a:t>via chatbots, with less effort in training</a:t>
            </a:r>
          </a:p>
          <a:p>
            <a:pPr marL="342900" indent="-342900">
              <a:spcBef>
                <a:spcPts val="1200"/>
              </a:spcBef>
              <a:buFont typeface="Arial" panose="020B0604020202020204" pitchFamily="34" charset="0"/>
              <a:buChar char="•"/>
            </a:pPr>
            <a:r>
              <a:rPr lang="en-US" sz="2400" kern="0" dirty="0"/>
              <a:t>Improved quality of search results</a:t>
            </a:r>
          </a:p>
          <a:p>
            <a:pPr>
              <a:spcBef>
                <a:spcPts val="1200"/>
              </a:spcBef>
            </a:pPr>
            <a:endParaRPr lang="en-US" sz="2400" kern="0" dirty="0"/>
          </a:p>
          <a:p>
            <a:r>
              <a:rPr lang="en-US" sz="2400" b="1" kern="0" dirty="0"/>
              <a:t>Internal operations</a:t>
            </a:r>
          </a:p>
          <a:p>
            <a:pPr marL="342900" indent="-342900">
              <a:spcBef>
                <a:spcPts val="1200"/>
              </a:spcBef>
              <a:buFont typeface="Arial" panose="020B0604020202020204" pitchFamily="34" charset="0"/>
              <a:buChar char="•"/>
            </a:pPr>
            <a:r>
              <a:rPr lang="en-US" sz="2400" kern="0" dirty="0"/>
              <a:t>Enable internal users to find solutions </a:t>
            </a:r>
            <a:br>
              <a:rPr lang="en-US" sz="2400" kern="0" dirty="0"/>
            </a:br>
            <a:r>
              <a:rPr lang="en-US" sz="2400" kern="0" dirty="0"/>
              <a:t>and get answers through an easy, compelling conversational UX</a:t>
            </a:r>
          </a:p>
        </p:txBody>
      </p:sp>
      <p:sp>
        <p:nvSpPr>
          <p:cNvPr id="7" name="Text Placeholder 3">
            <a:extLst>
              <a:ext uri="{FF2B5EF4-FFF2-40B4-BE49-F238E27FC236}">
                <a16:creationId xmlns:a16="http://schemas.microsoft.com/office/drawing/2014/main" id="{41587C14-E0CF-C384-FECF-8C6AB8D9F154}"/>
              </a:ext>
            </a:extLst>
          </p:cNvPr>
          <p:cNvSpPr txBox="1">
            <a:spLocks/>
          </p:cNvSpPr>
          <p:nvPr/>
        </p:nvSpPr>
        <p:spPr>
          <a:xfrm>
            <a:off x="15746814" y="7474825"/>
            <a:ext cx="7062365" cy="3774421"/>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b="1" kern="0" dirty="0"/>
              <a:t>Promotion management</a:t>
            </a:r>
          </a:p>
          <a:p>
            <a:pPr marL="342900" indent="-342900">
              <a:spcBef>
                <a:spcPts val="1200"/>
              </a:spcBef>
              <a:buFont typeface="Arial" panose="020B0604020202020204" pitchFamily="34" charset="0"/>
              <a:buChar char="•"/>
            </a:pPr>
            <a:r>
              <a:rPr lang="en-US" sz="2400" kern="0" dirty="0"/>
              <a:t>Simplify, standardize, and automate </a:t>
            </a:r>
            <a:br>
              <a:rPr lang="en-US" sz="2400" kern="0" dirty="0"/>
            </a:br>
            <a:r>
              <a:rPr lang="en-US" sz="2400" kern="0" dirty="0"/>
              <a:t>HR promotions processing</a:t>
            </a:r>
          </a:p>
          <a:p>
            <a:pPr>
              <a:spcBef>
                <a:spcPts val="1200"/>
              </a:spcBef>
            </a:pPr>
            <a:endParaRPr lang="en-US" sz="2400" kern="0" dirty="0"/>
          </a:p>
          <a:p>
            <a:r>
              <a:rPr lang="en-US" sz="2400" b="1" kern="0" dirty="0"/>
              <a:t>Staff augmentation automation</a:t>
            </a:r>
          </a:p>
          <a:p>
            <a:pPr marL="342900" indent="-342900">
              <a:spcBef>
                <a:spcPts val="1200"/>
              </a:spcBef>
              <a:buFont typeface="Arial" panose="020B0604020202020204" pitchFamily="34" charset="0"/>
              <a:buChar char="•"/>
            </a:pPr>
            <a:r>
              <a:rPr lang="en-US" sz="2400" kern="0" dirty="0"/>
              <a:t>Automate identify-select-onboard end-to-end workflow with speed and quality</a:t>
            </a:r>
          </a:p>
        </p:txBody>
      </p:sp>
      <p:cxnSp>
        <p:nvCxnSpPr>
          <p:cNvPr id="9" name="Straight Connector 8">
            <a:extLst>
              <a:ext uri="{FF2B5EF4-FFF2-40B4-BE49-F238E27FC236}">
                <a16:creationId xmlns:a16="http://schemas.microsoft.com/office/drawing/2014/main" id="{9E055736-2FC7-CC02-D1AD-CD707C547F69}"/>
              </a:ext>
            </a:extLst>
          </p:cNvPr>
          <p:cNvCxnSpPr>
            <a:cxnSpLocks/>
          </p:cNvCxnSpPr>
          <p:nvPr/>
        </p:nvCxnSpPr>
        <p:spPr bwMode="auto">
          <a:xfrm>
            <a:off x="15087600" y="6150934"/>
            <a:ext cx="0" cy="6400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E5561478-C998-A132-B592-3084FB580223}"/>
              </a:ext>
            </a:extLst>
          </p:cNvPr>
          <p:cNvSpPr/>
          <p:nvPr/>
        </p:nvSpPr>
        <p:spPr bwMode="auto">
          <a:xfrm>
            <a:off x="6858000" y="3625699"/>
            <a:ext cx="16459200" cy="229646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057400" tIns="457200" rIns="228600" bIns="91428" numCol="1" rtlCol="0" anchor="t" anchorCtr="0" compatLnSpc="1">
            <a:prstTxWarp prst="textNoShape">
              <a:avLst/>
            </a:prstTxWarp>
          </a:bodyPr>
          <a:lstStyle/>
          <a:p>
            <a:pPr defTabSz="4876800">
              <a:lnSpc>
                <a:spcPct val="100000"/>
              </a:lnSpc>
              <a:spcAft>
                <a:spcPts val="1800"/>
              </a:spcAft>
            </a:pPr>
            <a:r>
              <a:rPr lang="en-US" sz="2800" kern="0" dirty="0">
                <a:solidFill>
                  <a:srgbClr val="000000"/>
                </a:solidFill>
                <a:latin typeface="IBM Plex Sans Light"/>
              </a:rPr>
              <a:t>Generative AI could create a </a:t>
            </a:r>
            <a:r>
              <a:rPr lang="en-US" sz="2800" b="1" i="1" kern="0" dirty="0">
                <a:solidFill>
                  <a:srgbClr val="0F62FF"/>
                </a:solidFill>
                <a:latin typeface="IBM Plex Sans SmBld" panose="020B0503050203000203" pitchFamily="34" charset="0"/>
              </a:rPr>
              <a:t>15-40% increase in productivity</a:t>
            </a:r>
            <a:r>
              <a:rPr lang="en-US" sz="2800" kern="0" dirty="0">
                <a:solidFill>
                  <a:srgbClr val="0F62FF"/>
                </a:solidFill>
              </a:rPr>
              <a:t>.</a:t>
            </a:r>
          </a:p>
          <a:p>
            <a:pPr defTabSz="4876800">
              <a:lnSpc>
                <a:spcPct val="100000"/>
              </a:lnSpc>
              <a:spcAft>
                <a:spcPts val="1800"/>
              </a:spcAft>
            </a:pPr>
            <a:r>
              <a:rPr lang="en-US" sz="2800" kern="0" dirty="0">
                <a:solidFill>
                  <a:srgbClr val="000000"/>
                </a:solidFill>
                <a:latin typeface="IBM Plex Sans Light"/>
              </a:rPr>
              <a:t>In one example, an IBM Data Scientist was able to accomplish </a:t>
            </a:r>
            <a:br>
              <a:rPr lang="en-US" sz="2800" kern="0" dirty="0">
                <a:solidFill>
                  <a:srgbClr val="000000"/>
                </a:solidFill>
                <a:latin typeface="IBM Plex Sans Light"/>
              </a:rPr>
            </a:br>
            <a:r>
              <a:rPr lang="en-US" sz="2800" kern="0" dirty="0">
                <a:solidFill>
                  <a:srgbClr val="000000"/>
                </a:solidFill>
                <a:latin typeface="IBM Plex Sans Light"/>
              </a:rPr>
              <a:t>what usually took two weeks in </a:t>
            </a:r>
            <a:r>
              <a:rPr lang="en-US" sz="2800" b="1" i="1" kern="0" dirty="0">
                <a:solidFill>
                  <a:srgbClr val="0F62FF"/>
                </a:solidFill>
                <a:latin typeface="IBM Plex Sans SmBld" panose="020B0503050203000203" pitchFamily="34" charset="0"/>
              </a:rPr>
              <a:t>just one day</a:t>
            </a:r>
            <a:r>
              <a:rPr lang="en-US" sz="2800" kern="0" dirty="0">
                <a:solidFill>
                  <a:srgbClr val="0F62FF"/>
                </a:solidFill>
              </a:rPr>
              <a:t>.</a:t>
            </a:r>
          </a:p>
        </p:txBody>
      </p:sp>
      <p:pic>
        <p:nvPicPr>
          <p:cNvPr id="17" name="Picture 16">
            <a:extLst>
              <a:ext uri="{FF2B5EF4-FFF2-40B4-BE49-F238E27FC236}">
                <a16:creationId xmlns:a16="http://schemas.microsoft.com/office/drawing/2014/main" id="{5FE554FC-5D43-CD7B-9D3E-E4F86C503663}"/>
              </a:ext>
            </a:extLst>
          </p:cNvPr>
          <p:cNvPicPr>
            <a:picLocks noChangeAspect="1"/>
          </p:cNvPicPr>
          <p:nvPr/>
        </p:nvPicPr>
        <p:blipFill>
          <a:blip r:embed="rId3"/>
          <a:srcRect/>
          <a:stretch/>
        </p:blipFill>
        <p:spPr>
          <a:xfrm>
            <a:off x="7262506" y="4044879"/>
            <a:ext cx="1219042" cy="1219042"/>
          </a:xfrm>
          <a:prstGeom prst="rect">
            <a:avLst/>
          </a:prstGeom>
        </p:spPr>
      </p:pic>
      <p:grpSp>
        <p:nvGrpSpPr>
          <p:cNvPr id="60" name="Group 59">
            <a:extLst>
              <a:ext uri="{FF2B5EF4-FFF2-40B4-BE49-F238E27FC236}">
                <a16:creationId xmlns:a16="http://schemas.microsoft.com/office/drawing/2014/main" id="{E3F3F0FF-C7D2-CE00-E630-58B81D0606D7}"/>
              </a:ext>
            </a:extLst>
          </p:cNvPr>
          <p:cNvGrpSpPr/>
          <p:nvPr/>
        </p:nvGrpSpPr>
        <p:grpSpPr>
          <a:xfrm>
            <a:off x="7624579" y="2718488"/>
            <a:ext cx="7433901" cy="502920"/>
            <a:chOff x="7624579" y="2718488"/>
            <a:chExt cx="7433901" cy="502920"/>
          </a:xfrm>
        </p:grpSpPr>
        <p:sp>
          <p:nvSpPr>
            <p:cNvPr id="15" name="Title 1">
              <a:extLst>
                <a:ext uri="{FF2B5EF4-FFF2-40B4-BE49-F238E27FC236}">
                  <a16:creationId xmlns:a16="http://schemas.microsoft.com/office/drawing/2014/main" id="{BDAB2226-B955-3D69-B1C5-E7118015C452}"/>
                </a:ext>
              </a:extLst>
            </p:cNvPr>
            <p:cNvSpPr txBox="1">
              <a:spLocks/>
            </p:cNvSpPr>
            <p:nvPr/>
          </p:nvSpPr>
          <p:spPr>
            <a:xfrm>
              <a:off x="8297117" y="2741348"/>
              <a:ext cx="6761363"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4876800"/>
              <a:r>
                <a:rPr lang="en-US" sz="2400" kern="0" dirty="0">
                  <a:solidFill>
                    <a:srgbClr val="000000"/>
                  </a:solidFill>
                  <a:latin typeface="IBM Plex Sans Light"/>
                </a:rPr>
                <a:t>Facilitating new generative AI business use cases</a:t>
              </a:r>
            </a:p>
          </p:txBody>
        </p:sp>
        <p:sp>
          <p:nvSpPr>
            <p:cNvPr id="21" name="Oval 20">
              <a:extLst>
                <a:ext uri="{FF2B5EF4-FFF2-40B4-BE49-F238E27FC236}">
                  <a16:creationId xmlns:a16="http://schemas.microsoft.com/office/drawing/2014/main" id="{15E737D5-F94B-578F-DED7-3FA7AE9CA038}"/>
                </a:ext>
              </a:extLst>
            </p:cNvPr>
            <p:cNvSpPr/>
            <p:nvPr/>
          </p:nvSpPr>
          <p:spPr bwMode="auto">
            <a:xfrm>
              <a:off x="7624579" y="2718488"/>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400">
                  <a:solidFill>
                    <a:srgbClr val="FFFFFF"/>
                  </a:solidFill>
                  <a:latin typeface="IBM Plex Sans Text" panose="020B0503050203000203" pitchFamily="34" charset="0"/>
                  <a:cs typeface="Helvetica"/>
                </a:rPr>
                <a:t>1</a:t>
              </a:r>
              <a:endParaRPr lang="en-US" sz="1800">
                <a:solidFill>
                  <a:srgbClr val="FFFFFF"/>
                </a:solidFill>
                <a:latin typeface="IBM Plex Sans Text" panose="020B0503050203000203" pitchFamily="34" charset="0"/>
                <a:cs typeface="Helvetica"/>
              </a:endParaRPr>
            </a:p>
          </p:txBody>
        </p:sp>
      </p:grpSp>
      <p:grpSp>
        <p:nvGrpSpPr>
          <p:cNvPr id="59" name="Group 58">
            <a:extLst>
              <a:ext uri="{FF2B5EF4-FFF2-40B4-BE49-F238E27FC236}">
                <a16:creationId xmlns:a16="http://schemas.microsoft.com/office/drawing/2014/main" id="{00CADA92-E90E-FE36-CBD5-6E9C6AF411A7}"/>
              </a:ext>
            </a:extLst>
          </p:cNvPr>
          <p:cNvGrpSpPr/>
          <p:nvPr/>
        </p:nvGrpSpPr>
        <p:grpSpPr>
          <a:xfrm>
            <a:off x="15860415" y="2718488"/>
            <a:ext cx="6948781" cy="502920"/>
            <a:chOff x="15860415" y="2718488"/>
            <a:chExt cx="6948781" cy="502920"/>
          </a:xfrm>
        </p:grpSpPr>
        <p:sp>
          <p:nvSpPr>
            <p:cNvPr id="22" name="Oval 21">
              <a:extLst>
                <a:ext uri="{FF2B5EF4-FFF2-40B4-BE49-F238E27FC236}">
                  <a16:creationId xmlns:a16="http://schemas.microsoft.com/office/drawing/2014/main" id="{10F29A03-6F46-380E-7AD4-E7DEBD196051}"/>
                </a:ext>
              </a:extLst>
            </p:cNvPr>
            <p:cNvSpPr/>
            <p:nvPr/>
          </p:nvSpPr>
          <p:spPr bwMode="auto">
            <a:xfrm>
              <a:off x="15860415" y="2718488"/>
              <a:ext cx="503208" cy="50292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400">
                  <a:solidFill>
                    <a:srgbClr val="FFFFFF"/>
                  </a:solidFill>
                  <a:latin typeface="IBM Plex Sans Text" panose="020B0503050203000203" pitchFamily="34" charset="0"/>
                  <a:cs typeface="Helvetica"/>
                </a:rPr>
                <a:t>2</a:t>
              </a:r>
            </a:p>
          </p:txBody>
        </p:sp>
        <p:sp>
          <p:nvSpPr>
            <p:cNvPr id="23" name="TextBox 22">
              <a:extLst>
                <a:ext uri="{FF2B5EF4-FFF2-40B4-BE49-F238E27FC236}">
                  <a16:creationId xmlns:a16="http://schemas.microsoft.com/office/drawing/2014/main" id="{9CE079D8-6C40-0F08-6999-672DEB086065}"/>
                </a:ext>
              </a:extLst>
            </p:cNvPr>
            <p:cNvSpPr txBox="1"/>
            <p:nvPr/>
          </p:nvSpPr>
          <p:spPr>
            <a:xfrm>
              <a:off x="16532953" y="2785282"/>
              <a:ext cx="627624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chorCtr="0">
              <a:spAutoFit/>
            </a:bodyPr>
            <a:lstStyle/>
            <a:p>
              <a:pPr defTabSz="1828800"/>
              <a:r>
                <a:rPr lang="en-US" sz="2400" kern="0" dirty="0">
                  <a:solidFill>
                    <a:srgbClr val="000000"/>
                  </a:solidFill>
                  <a:latin typeface="IBM Plex Sans Light"/>
                  <a:cs typeface="Helvetica"/>
                </a:rPr>
                <a:t>Scaling and accelerating existing use cases</a:t>
              </a:r>
              <a:endParaRPr lang="en-US" sz="2400" dirty="0">
                <a:solidFill>
                  <a:srgbClr val="000000"/>
                </a:solidFill>
                <a:latin typeface="IBM Plex Sans Light"/>
                <a:cs typeface="Helvetica"/>
              </a:endParaRPr>
            </a:p>
          </p:txBody>
        </p:sp>
      </p:grpSp>
      <p:sp>
        <p:nvSpPr>
          <p:cNvPr id="10" name="Title 1">
            <a:extLst>
              <a:ext uri="{FF2B5EF4-FFF2-40B4-BE49-F238E27FC236}">
                <a16:creationId xmlns:a16="http://schemas.microsoft.com/office/drawing/2014/main" id="{F9E38BFF-FFBC-E574-5A99-057FFA351A56}"/>
              </a:ext>
            </a:extLst>
          </p:cNvPr>
          <p:cNvSpPr txBox="1">
            <a:spLocks/>
          </p:cNvSpPr>
          <p:nvPr/>
        </p:nvSpPr>
        <p:spPr>
          <a:xfrm>
            <a:off x="8521818" y="6150935"/>
            <a:ext cx="4288662" cy="90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4876800">
              <a:lnSpc>
                <a:spcPct val="100000"/>
              </a:lnSpc>
            </a:pPr>
            <a:r>
              <a:rPr lang="en-US" sz="3200" kern="0" dirty="0">
                <a:solidFill>
                  <a:srgbClr val="000000"/>
                </a:solidFill>
                <a:latin typeface="IBM Plex Sans Light"/>
              </a:rPr>
              <a:t>Customer support</a:t>
            </a:r>
          </a:p>
        </p:txBody>
      </p:sp>
      <p:pic>
        <p:nvPicPr>
          <p:cNvPr id="13" name="Picture 12">
            <a:extLst>
              <a:ext uri="{FF2B5EF4-FFF2-40B4-BE49-F238E27FC236}">
                <a16:creationId xmlns:a16="http://schemas.microsoft.com/office/drawing/2014/main" id="{02FD7DE4-7677-847F-6C29-1CD64899A961}"/>
              </a:ext>
            </a:extLst>
          </p:cNvPr>
          <p:cNvPicPr>
            <a:picLocks noChangeAspect="1"/>
          </p:cNvPicPr>
          <p:nvPr/>
        </p:nvPicPr>
        <p:blipFill>
          <a:blip r:embed="rId4"/>
          <a:srcRect/>
          <a:stretch/>
        </p:blipFill>
        <p:spPr>
          <a:xfrm>
            <a:off x="7517215" y="6243105"/>
            <a:ext cx="717936" cy="717936"/>
          </a:xfrm>
          <a:prstGeom prst="rect">
            <a:avLst/>
          </a:prstGeom>
        </p:spPr>
      </p:pic>
      <p:sp>
        <p:nvSpPr>
          <p:cNvPr id="11" name="Title 1">
            <a:extLst>
              <a:ext uri="{FF2B5EF4-FFF2-40B4-BE49-F238E27FC236}">
                <a16:creationId xmlns:a16="http://schemas.microsoft.com/office/drawing/2014/main" id="{B3C885E5-CE93-1946-01C5-6124DDEBA4CC}"/>
              </a:ext>
            </a:extLst>
          </p:cNvPr>
          <p:cNvSpPr txBox="1">
            <a:spLocks/>
          </p:cNvSpPr>
          <p:nvPr/>
        </p:nvSpPr>
        <p:spPr>
          <a:xfrm>
            <a:off x="16774275" y="6150935"/>
            <a:ext cx="4442637" cy="902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4876800">
              <a:lnSpc>
                <a:spcPct val="100000"/>
              </a:lnSpc>
            </a:pPr>
            <a:r>
              <a:rPr lang="en-US" sz="3200" kern="0" dirty="0">
                <a:solidFill>
                  <a:srgbClr val="000000"/>
                </a:solidFill>
                <a:latin typeface="IBM Plex Sans Light"/>
              </a:rPr>
              <a:t>Talent transformation</a:t>
            </a:r>
          </a:p>
        </p:txBody>
      </p:sp>
      <p:pic>
        <p:nvPicPr>
          <p:cNvPr id="14" name="Picture 13">
            <a:extLst>
              <a:ext uri="{FF2B5EF4-FFF2-40B4-BE49-F238E27FC236}">
                <a16:creationId xmlns:a16="http://schemas.microsoft.com/office/drawing/2014/main" id="{1BB1C288-B685-0633-B575-D60D8F4D7BB3}"/>
              </a:ext>
            </a:extLst>
          </p:cNvPr>
          <p:cNvPicPr>
            <a:picLocks noChangeAspect="1"/>
          </p:cNvPicPr>
          <p:nvPr/>
        </p:nvPicPr>
        <p:blipFill>
          <a:blip r:embed="rId5"/>
          <a:srcRect/>
          <a:stretch/>
        </p:blipFill>
        <p:spPr>
          <a:xfrm>
            <a:off x="15746815" y="6243106"/>
            <a:ext cx="717936" cy="717936"/>
          </a:xfrm>
          <a:prstGeom prst="rect">
            <a:avLst/>
          </a:prstGeom>
        </p:spPr>
      </p:pic>
      <p:sp>
        <p:nvSpPr>
          <p:cNvPr id="12" name="Title 11">
            <a:extLst>
              <a:ext uri="{FF2B5EF4-FFF2-40B4-BE49-F238E27FC236}">
                <a16:creationId xmlns:a16="http://schemas.microsoft.com/office/drawing/2014/main" id="{17903920-7DC9-D071-68C2-5F0C16D664E2}"/>
              </a:ext>
            </a:extLst>
          </p:cNvPr>
          <p:cNvSpPr>
            <a:spLocks noGrp="1"/>
          </p:cNvSpPr>
          <p:nvPr>
            <p:ph type="title"/>
          </p:nvPr>
        </p:nvSpPr>
        <p:spPr>
          <a:xfrm>
            <a:off x="576072" y="385200"/>
            <a:ext cx="23201248" cy="2104514"/>
          </a:xfrm>
        </p:spPr>
        <p:txBody>
          <a:bodyPr/>
          <a:lstStyle/>
          <a:p>
            <a:r>
              <a:rPr lang="en-US" kern="0" dirty="0">
                <a:latin typeface="+mj-lt"/>
                <a:cs typeface="Arial"/>
                <a:sym typeface="Arial"/>
              </a:rPr>
              <a:t>IBM as client zero: </a:t>
            </a:r>
            <a:r>
              <a:rPr lang="en-US" i="1" kern="0" dirty="0">
                <a:solidFill>
                  <a:schemeClr val="accent1"/>
                </a:solidFill>
                <a:latin typeface="+mj-lt"/>
                <a:cs typeface="Arial"/>
                <a:sym typeface="Arial"/>
              </a:rPr>
              <a:t>Transforming</a:t>
            </a:r>
            <a:r>
              <a:rPr lang="en-US" kern="0" dirty="0">
                <a:solidFill>
                  <a:srgbClr val="000000"/>
                </a:solidFill>
                <a:latin typeface="+mj-lt"/>
                <a:cs typeface="Arial"/>
                <a:sym typeface="Arial"/>
              </a:rPr>
              <a:t> internally with the </a:t>
            </a:r>
            <a:r>
              <a:rPr lang="en-US" i="1" kern="0" dirty="0">
                <a:solidFill>
                  <a:schemeClr val="accent1"/>
                </a:solidFill>
                <a:latin typeface="+mj-lt"/>
                <a:cs typeface="Arial"/>
                <a:sym typeface="Arial"/>
              </a:rPr>
              <a:t>power</a:t>
            </a:r>
            <a:r>
              <a:rPr lang="en-US" kern="0" dirty="0">
                <a:solidFill>
                  <a:srgbClr val="000000"/>
                </a:solidFill>
                <a:latin typeface="+mj-lt"/>
                <a:cs typeface="Arial"/>
                <a:sym typeface="Arial"/>
              </a:rPr>
              <a:t> </a:t>
            </a:r>
            <a:br>
              <a:rPr lang="en-US" kern="0" dirty="0">
                <a:solidFill>
                  <a:srgbClr val="000000"/>
                </a:solidFill>
                <a:latin typeface="+mj-lt"/>
                <a:cs typeface="Arial"/>
                <a:sym typeface="Arial"/>
              </a:rPr>
            </a:br>
            <a:r>
              <a:rPr lang="en-US" kern="0" dirty="0">
                <a:solidFill>
                  <a:srgbClr val="000000"/>
                </a:solidFill>
                <a:latin typeface="+mj-lt"/>
                <a:cs typeface="Arial"/>
                <a:sym typeface="Arial"/>
              </a:rPr>
              <a:t>of AI and Automation</a:t>
            </a:r>
            <a:br>
              <a:rPr kumimoji="0" lang="en-US" u="none" strike="noStrike" kern="0" cap="none" spc="0" normalizeH="0" baseline="0" noProof="0" dirty="0">
                <a:ln>
                  <a:noFill/>
                </a:ln>
                <a:solidFill>
                  <a:schemeClr val="accent1"/>
                </a:solidFill>
                <a:effectLst/>
                <a:uLnTx/>
                <a:uFillTx/>
                <a:latin typeface="+mj-lt"/>
                <a:cs typeface="Arial"/>
                <a:sym typeface="Arial"/>
              </a:rPr>
            </a:br>
            <a:endParaRPr lang="en-US" dirty="0">
              <a:latin typeface="+mj-lt"/>
            </a:endParaRPr>
          </a:p>
        </p:txBody>
      </p:sp>
    </p:spTree>
    <p:extLst>
      <p:ext uri="{BB962C8B-B14F-4D97-AF65-F5344CB8AC3E}">
        <p14:creationId xmlns:p14="http://schemas.microsoft.com/office/powerpoint/2010/main" val="167350846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D35352F-5B42-5206-CBB7-7AE6A22C225B}"/>
              </a:ext>
            </a:extLst>
          </p:cNvPr>
          <p:cNvCxnSpPr>
            <a:cxnSpLocks/>
          </p:cNvCxnSpPr>
          <p:nvPr/>
        </p:nvCxnSpPr>
        <p:spPr bwMode="auto">
          <a:xfrm>
            <a:off x="6362377" y="2995081"/>
            <a:ext cx="0" cy="9140430"/>
          </a:xfrm>
          <a:prstGeom prst="line">
            <a:avLst/>
          </a:prstGeom>
          <a:ln w="19050">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DC4AFBC-F905-61A5-2886-3F94C17F4A39}"/>
              </a:ext>
            </a:extLst>
          </p:cNvPr>
          <p:cNvCxnSpPr>
            <a:cxnSpLocks/>
          </p:cNvCxnSpPr>
          <p:nvPr/>
        </p:nvCxnSpPr>
        <p:spPr bwMode="auto">
          <a:xfrm>
            <a:off x="12217293" y="2738279"/>
            <a:ext cx="0" cy="9140430"/>
          </a:xfrm>
          <a:prstGeom prst="line">
            <a:avLst/>
          </a:prstGeom>
          <a:ln w="19050">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AE2839CC-45D1-9382-2511-BB4D1E6A6653}"/>
              </a:ext>
            </a:extLst>
          </p:cNvPr>
          <p:cNvSpPr/>
          <p:nvPr/>
        </p:nvSpPr>
        <p:spPr>
          <a:xfrm>
            <a:off x="6692002" y="5640096"/>
            <a:ext cx="5428812" cy="6524507"/>
          </a:xfrm>
          <a:prstGeom prst="rect">
            <a:avLst/>
          </a:prstGeom>
        </p:spPr>
        <p:txBody>
          <a:bodyPr wrap="square" lIns="91404" tIns="45702" rIns="91404" bIns="45702" anchor="t">
            <a:spAutoFit/>
          </a:bodyPr>
          <a:lstStyle/>
          <a:p>
            <a:pPr defTabSz="1827680">
              <a:defRPr/>
            </a:pPr>
            <a:r>
              <a:rPr lang="en-US" sz="2800" dirty="0">
                <a:solidFill>
                  <a:srgbClr val="000000"/>
                </a:solidFill>
                <a:latin typeface="IBM Plex Sans Light"/>
              </a:rPr>
              <a:t>Using AI to expand staff </a:t>
            </a:r>
            <a:br>
              <a:rPr lang="en-US" sz="2800" dirty="0">
                <a:solidFill>
                  <a:srgbClr val="000000"/>
                </a:solidFill>
                <a:latin typeface="IBM Plex Sans Light"/>
              </a:rPr>
            </a:br>
            <a:r>
              <a:rPr lang="en-US" sz="2800" dirty="0">
                <a:solidFill>
                  <a:srgbClr val="000000"/>
                </a:solidFill>
                <a:latin typeface="IBM Plex Sans Light"/>
              </a:rPr>
              <a:t>and drive employee engagement</a:t>
            </a: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r>
              <a:rPr lang="en-US" sz="6598" b="1" dirty="0">
                <a:solidFill>
                  <a:srgbClr val="0062FF"/>
                </a:solidFill>
                <a:latin typeface="IBM Plex Sans SmBld" panose="020B0503050203000203" pitchFamily="34" charset="0"/>
              </a:rPr>
              <a:t>30% </a:t>
            </a:r>
            <a:br>
              <a:rPr lang="en-US" sz="2800" dirty="0">
                <a:solidFill>
                  <a:srgbClr val="000000"/>
                </a:solidFill>
                <a:latin typeface="IBM Plex Sans Light"/>
              </a:rPr>
            </a:br>
            <a:r>
              <a:rPr lang="en-US" sz="2800" dirty="0">
                <a:solidFill>
                  <a:srgbClr val="000000"/>
                </a:solidFill>
                <a:latin typeface="IBM Plex Sans Light"/>
              </a:rPr>
              <a:t>Sport Clips is aiming to grow</a:t>
            </a:r>
            <a:br>
              <a:rPr lang="en-US" sz="2800" dirty="0">
                <a:solidFill>
                  <a:srgbClr val="000000"/>
                </a:solidFill>
                <a:latin typeface="IBM Plex Sans Light"/>
              </a:rPr>
            </a:br>
            <a:r>
              <a:rPr lang="en-US" sz="2800" dirty="0">
                <a:solidFill>
                  <a:srgbClr val="000000"/>
                </a:solidFill>
                <a:latin typeface="IBM Plex Sans Light"/>
              </a:rPr>
              <a:t>staff by 30% with the help </a:t>
            </a:r>
            <a:br>
              <a:rPr lang="en-US" sz="2800" dirty="0">
                <a:solidFill>
                  <a:srgbClr val="000000"/>
                </a:solidFill>
                <a:latin typeface="IBM Plex Sans Light"/>
              </a:rPr>
            </a:br>
            <a:r>
              <a:rPr lang="en-US" sz="2800" dirty="0">
                <a:solidFill>
                  <a:srgbClr val="000000"/>
                </a:solidFill>
                <a:latin typeface="IBM Plex Sans Light"/>
              </a:rPr>
              <a:t>of responsible AI and intelligent automation</a:t>
            </a:r>
          </a:p>
          <a:p>
            <a:pPr defTabSz="1827680">
              <a:spcBef>
                <a:spcPts val="1200"/>
              </a:spcBef>
              <a:defRPr/>
            </a:pPr>
            <a:r>
              <a:rPr lang="en-US" sz="2800" dirty="0">
                <a:solidFill>
                  <a:srgbClr val="000000"/>
                </a:solidFill>
                <a:latin typeface="IBM Plex Sans Light"/>
              </a:rPr>
              <a:t> </a:t>
            </a:r>
          </a:p>
          <a:p>
            <a:pPr defTabSz="1827680">
              <a:spcBef>
                <a:spcPts val="1200"/>
              </a:spcBef>
              <a:defRPr/>
            </a:pPr>
            <a:endParaRPr lang="en-US" sz="2400" dirty="0">
              <a:solidFill>
                <a:srgbClr val="000000"/>
              </a:solidFill>
              <a:latin typeface="IBM Plex Sans Light"/>
            </a:endParaRPr>
          </a:p>
        </p:txBody>
      </p:sp>
      <p:sp>
        <p:nvSpPr>
          <p:cNvPr id="19" name="Rectangle 18">
            <a:extLst>
              <a:ext uri="{FF2B5EF4-FFF2-40B4-BE49-F238E27FC236}">
                <a16:creationId xmlns:a16="http://schemas.microsoft.com/office/drawing/2014/main" id="{32EDA139-1823-564F-046B-F0DF91AA3960}"/>
              </a:ext>
            </a:extLst>
          </p:cNvPr>
          <p:cNvSpPr/>
          <p:nvPr/>
        </p:nvSpPr>
        <p:spPr>
          <a:xfrm>
            <a:off x="801214" y="5632483"/>
            <a:ext cx="5329630" cy="4924069"/>
          </a:xfrm>
          <a:prstGeom prst="rect">
            <a:avLst/>
          </a:prstGeom>
        </p:spPr>
        <p:txBody>
          <a:bodyPr wrap="square" lIns="91404" tIns="45702" rIns="91404" bIns="45702" anchor="t">
            <a:spAutoFit/>
          </a:bodyPr>
          <a:lstStyle/>
          <a:p>
            <a:pPr defTabSz="1829014"/>
            <a:r>
              <a:rPr lang="en-US" sz="2800" dirty="0">
                <a:solidFill>
                  <a:srgbClr val="000000"/>
                </a:solidFill>
                <a:latin typeface="IBM Plex Sans Light" panose="020B0403050203000203" pitchFamily="34" charset="0"/>
              </a:rPr>
              <a:t>Using IBM watsonx Orchestrate to improve employee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and customer happiness</a:t>
            </a:r>
          </a:p>
          <a:p>
            <a:pPr defTabSz="1829014"/>
            <a:endParaRPr lang="en-US" sz="2800" dirty="0">
              <a:solidFill>
                <a:srgbClr val="000000"/>
              </a:solidFill>
              <a:latin typeface="IBM Plex Sans Light" panose="020B0403050203000203" pitchFamily="34" charset="0"/>
            </a:endParaRPr>
          </a:p>
          <a:p>
            <a:pPr defTabSz="1829014"/>
            <a:endParaRPr lang="en-US" sz="2800" dirty="0">
              <a:solidFill>
                <a:srgbClr val="000000"/>
              </a:solidFill>
              <a:latin typeface="IBM Plex Sans Light" panose="020B0403050203000203" pitchFamily="34" charset="0"/>
            </a:endParaRPr>
          </a:p>
          <a:p>
            <a:pPr defTabSz="1829014"/>
            <a:endParaRPr lang="en-US" sz="2800" dirty="0">
              <a:solidFill>
                <a:srgbClr val="000000"/>
              </a:solidFill>
              <a:latin typeface="IBM Plex Sans Light" panose="020B0403050203000203" pitchFamily="34" charset="0"/>
            </a:endParaRPr>
          </a:p>
          <a:p>
            <a:pPr defTabSz="1829014"/>
            <a:r>
              <a:rPr lang="en-US" sz="6598" dirty="0">
                <a:solidFill>
                  <a:srgbClr val="0062FF"/>
                </a:solidFill>
                <a:latin typeface="IBM Plex Sans SmBld" panose="020B0503050203000203" pitchFamily="34" charset="0"/>
              </a:rPr>
              <a:t>25% </a:t>
            </a:r>
          </a:p>
          <a:p>
            <a:pPr defTabSz="1829014"/>
            <a:r>
              <a:rPr lang="en-US" sz="2800" dirty="0">
                <a:solidFill>
                  <a:srgbClr val="000000"/>
                </a:solidFill>
                <a:latin typeface="IBM Plex Sans Light" panose="020B0403050203000203" pitchFamily="34" charset="0"/>
              </a:rPr>
              <a:t>reduction in the time it takes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to onboard new customers</a:t>
            </a:r>
          </a:p>
          <a:p>
            <a:pPr defTabSz="1829014"/>
            <a:endParaRPr lang="en-US" sz="2400" dirty="0">
              <a:solidFill>
                <a:srgbClr val="000000"/>
              </a:solidFill>
              <a:latin typeface="IBM Plex Sans Light" panose="020B0403050203000203" pitchFamily="34" charset="0"/>
            </a:endParaRPr>
          </a:p>
        </p:txBody>
      </p:sp>
      <p:cxnSp>
        <p:nvCxnSpPr>
          <p:cNvPr id="20" name="Straight Connector 19">
            <a:extLst>
              <a:ext uri="{FF2B5EF4-FFF2-40B4-BE49-F238E27FC236}">
                <a16:creationId xmlns:a16="http://schemas.microsoft.com/office/drawing/2014/main" id="{7D7522BB-94FD-443D-C080-CCCB75AD5E06}"/>
              </a:ext>
            </a:extLst>
          </p:cNvPr>
          <p:cNvCxnSpPr>
            <a:cxnSpLocks/>
          </p:cNvCxnSpPr>
          <p:nvPr/>
        </p:nvCxnSpPr>
        <p:spPr bwMode="auto">
          <a:xfrm>
            <a:off x="18025601" y="2717335"/>
            <a:ext cx="0" cy="9140430"/>
          </a:xfrm>
          <a:prstGeom prst="line">
            <a:avLst/>
          </a:prstGeom>
          <a:ln w="19050">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56E7282-B534-8730-23D7-7B13BE9A994B}"/>
              </a:ext>
            </a:extLst>
          </p:cNvPr>
          <p:cNvSpPr txBox="1"/>
          <p:nvPr/>
        </p:nvSpPr>
        <p:spPr>
          <a:xfrm>
            <a:off x="1035696" y="12055829"/>
            <a:ext cx="4034922" cy="523220"/>
          </a:xfrm>
          <a:prstGeom prst="rect">
            <a:avLst/>
          </a:prstGeom>
          <a:noFill/>
        </p:spPr>
        <p:txBody>
          <a:bodyPr wrap="square" rtlCol="0">
            <a:spAutoFit/>
          </a:bodyPr>
          <a:lstStyle/>
          <a:p>
            <a:pPr algn="ctr" defTabSz="1828434"/>
            <a:r>
              <a:rPr lang="en-US" sz="2800" dirty="0">
                <a:solidFill>
                  <a:srgbClr val="000000"/>
                </a:solidFill>
                <a:latin typeface="IBM Plex Sans Light" panose="020B0403050203000203" pitchFamily="34" charset="0"/>
                <a:hlinkClick r:id="rId3"/>
              </a:rPr>
              <a:t>Read the case study</a:t>
            </a:r>
            <a:endParaRPr lang="en-US" sz="2800" dirty="0">
              <a:solidFill>
                <a:srgbClr val="000000"/>
              </a:solidFill>
              <a:latin typeface="IBM Plex Sans Light" panose="020B0403050203000203" pitchFamily="34" charset="0"/>
            </a:endParaRPr>
          </a:p>
        </p:txBody>
      </p:sp>
      <p:sp>
        <p:nvSpPr>
          <p:cNvPr id="28" name="TextBox 27">
            <a:extLst>
              <a:ext uri="{FF2B5EF4-FFF2-40B4-BE49-F238E27FC236}">
                <a16:creationId xmlns:a16="http://schemas.microsoft.com/office/drawing/2014/main" id="{B77B8523-A9E8-E279-DFDE-470290F45C97}"/>
              </a:ext>
            </a:extLst>
          </p:cNvPr>
          <p:cNvSpPr txBox="1"/>
          <p:nvPr/>
        </p:nvSpPr>
        <p:spPr>
          <a:xfrm>
            <a:off x="7156608" y="12059207"/>
            <a:ext cx="4034922" cy="523220"/>
          </a:xfrm>
          <a:prstGeom prst="rect">
            <a:avLst/>
          </a:prstGeom>
          <a:noFill/>
        </p:spPr>
        <p:txBody>
          <a:bodyPr wrap="square" rtlCol="0">
            <a:spAutoFit/>
          </a:bodyPr>
          <a:lstStyle/>
          <a:p>
            <a:pPr algn="ctr" defTabSz="1828434"/>
            <a:r>
              <a:rPr lang="en-US" sz="2800" dirty="0">
                <a:solidFill>
                  <a:srgbClr val="000000"/>
                </a:solidFill>
                <a:latin typeface="IBM Plex Sans Light" panose="020B0403050203000203" pitchFamily="34" charset="0"/>
                <a:hlinkClick r:id="rId4"/>
              </a:rPr>
              <a:t>Read the case study</a:t>
            </a:r>
            <a:endParaRPr lang="en-US" sz="2800" dirty="0">
              <a:solidFill>
                <a:srgbClr val="000000"/>
              </a:solidFill>
              <a:latin typeface="IBM Plex Sans Light" panose="020B0403050203000203" pitchFamily="34" charset="0"/>
            </a:endParaRPr>
          </a:p>
        </p:txBody>
      </p:sp>
      <p:sp>
        <p:nvSpPr>
          <p:cNvPr id="31" name="TextBox 30">
            <a:extLst>
              <a:ext uri="{FF2B5EF4-FFF2-40B4-BE49-F238E27FC236}">
                <a16:creationId xmlns:a16="http://schemas.microsoft.com/office/drawing/2014/main" id="{3E549F13-F8AC-9627-7253-A11BB65D73ED}"/>
              </a:ext>
            </a:extLst>
          </p:cNvPr>
          <p:cNvSpPr txBox="1"/>
          <p:nvPr/>
        </p:nvSpPr>
        <p:spPr>
          <a:xfrm>
            <a:off x="12887908" y="12059207"/>
            <a:ext cx="4034922" cy="523220"/>
          </a:xfrm>
          <a:prstGeom prst="rect">
            <a:avLst/>
          </a:prstGeom>
          <a:noFill/>
        </p:spPr>
        <p:txBody>
          <a:bodyPr wrap="square" rtlCol="0">
            <a:spAutoFit/>
          </a:bodyPr>
          <a:lstStyle/>
          <a:p>
            <a:pPr algn="ctr" defTabSz="1828434"/>
            <a:r>
              <a:rPr lang="en-US" sz="2800" dirty="0">
                <a:solidFill>
                  <a:srgbClr val="000000"/>
                </a:solidFill>
                <a:latin typeface="IBM Plex Sans Light" panose="020B0403050203000203" pitchFamily="34" charset="0"/>
                <a:hlinkClick r:id="rId5"/>
              </a:rPr>
              <a:t>Read the case study</a:t>
            </a:r>
            <a:endParaRPr lang="en-US" sz="2800" dirty="0">
              <a:solidFill>
                <a:srgbClr val="000000"/>
              </a:solidFill>
              <a:latin typeface="IBM Plex Sans Light" panose="020B0403050203000203" pitchFamily="34" charset="0"/>
            </a:endParaRPr>
          </a:p>
        </p:txBody>
      </p:sp>
      <p:sp>
        <p:nvSpPr>
          <p:cNvPr id="37" name="TextBox 36">
            <a:extLst>
              <a:ext uri="{FF2B5EF4-FFF2-40B4-BE49-F238E27FC236}">
                <a16:creationId xmlns:a16="http://schemas.microsoft.com/office/drawing/2014/main" id="{DC338631-61D6-E5E1-2941-09CEE1837D3D}"/>
              </a:ext>
            </a:extLst>
          </p:cNvPr>
          <p:cNvSpPr txBox="1"/>
          <p:nvPr/>
        </p:nvSpPr>
        <p:spPr>
          <a:xfrm>
            <a:off x="19071448" y="11995027"/>
            <a:ext cx="4034922" cy="523220"/>
          </a:xfrm>
          <a:prstGeom prst="rect">
            <a:avLst/>
          </a:prstGeom>
          <a:noFill/>
        </p:spPr>
        <p:txBody>
          <a:bodyPr wrap="square" rtlCol="0">
            <a:spAutoFit/>
          </a:bodyPr>
          <a:lstStyle/>
          <a:p>
            <a:pPr algn="ctr" defTabSz="1828434"/>
            <a:r>
              <a:rPr lang="en-US" sz="2800" dirty="0">
                <a:solidFill>
                  <a:srgbClr val="000000"/>
                </a:solidFill>
                <a:latin typeface="IBM Plex Sans Light" panose="020B0403050203000203" pitchFamily="34" charset="0"/>
                <a:hlinkClick r:id="rId6"/>
              </a:rPr>
              <a:t>Read the case study</a:t>
            </a:r>
            <a:endParaRPr lang="en-US" sz="2800" dirty="0">
              <a:solidFill>
                <a:srgbClr val="000000"/>
              </a:solidFill>
              <a:latin typeface="IBM Plex Sans Light" panose="020B0403050203000203" pitchFamily="34" charset="0"/>
            </a:endParaRPr>
          </a:p>
        </p:txBody>
      </p:sp>
      <p:pic>
        <p:nvPicPr>
          <p:cNvPr id="38" name="Graphic 37">
            <a:extLst>
              <a:ext uri="{FF2B5EF4-FFF2-40B4-BE49-F238E27FC236}">
                <a16:creationId xmlns:a16="http://schemas.microsoft.com/office/drawing/2014/main" id="{A50E270B-8129-93D7-6E63-DDA3E78D6123}"/>
              </a:ext>
            </a:extLst>
          </p:cNvPr>
          <p:cNvPicPr>
            <a:picLocks noChangeAspect="1"/>
          </p:cNvPicPr>
          <p:nvPr/>
        </p:nvPicPr>
        <p:blipFill rotWithShape="1">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rcRect b="14746"/>
          <a:stretch/>
        </p:blipFill>
        <p:spPr>
          <a:xfrm>
            <a:off x="1240255" y="2717334"/>
            <a:ext cx="4431176" cy="2542324"/>
          </a:xfrm>
          <a:prstGeom prst="rect">
            <a:avLst/>
          </a:prstGeom>
        </p:spPr>
      </p:pic>
      <p:pic>
        <p:nvPicPr>
          <p:cNvPr id="39" name="Graphic 38">
            <a:extLst>
              <a:ext uri="{FF2B5EF4-FFF2-40B4-BE49-F238E27FC236}">
                <a16:creationId xmlns:a16="http://schemas.microsoft.com/office/drawing/2014/main" id="{BC24DB42-2AFB-72C0-1549-D603D1085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0456" y="3265117"/>
            <a:ext cx="4941162" cy="1163918"/>
          </a:xfrm>
          <a:prstGeom prst="rect">
            <a:avLst/>
          </a:prstGeom>
        </p:spPr>
      </p:pic>
      <p:sp>
        <p:nvSpPr>
          <p:cNvPr id="40" name="Rectangle 39">
            <a:extLst>
              <a:ext uri="{FF2B5EF4-FFF2-40B4-BE49-F238E27FC236}">
                <a16:creationId xmlns:a16="http://schemas.microsoft.com/office/drawing/2014/main" id="{D02D6C99-198E-F014-7321-38C674693942}"/>
              </a:ext>
            </a:extLst>
          </p:cNvPr>
          <p:cNvSpPr/>
          <p:nvPr/>
        </p:nvSpPr>
        <p:spPr>
          <a:xfrm>
            <a:off x="12734482" y="5632483"/>
            <a:ext cx="4859122" cy="5939731"/>
          </a:xfrm>
          <a:prstGeom prst="rect">
            <a:avLst/>
          </a:prstGeom>
        </p:spPr>
        <p:txBody>
          <a:bodyPr wrap="square" lIns="91404" tIns="45702" rIns="91404" bIns="45702" anchor="t">
            <a:spAutoFit/>
          </a:bodyPr>
          <a:lstStyle/>
          <a:p>
            <a:pPr defTabSz="1827680">
              <a:defRPr/>
            </a:pPr>
            <a:r>
              <a:rPr lang="en-US" sz="2800" dirty="0">
                <a:solidFill>
                  <a:srgbClr val="000000"/>
                </a:solidFill>
                <a:latin typeface="IBM Plex Sans Light"/>
              </a:rPr>
              <a:t>Supporting job candidate satisfaction with </a:t>
            </a:r>
            <a:br>
              <a:rPr lang="en-US" sz="2800" dirty="0">
                <a:solidFill>
                  <a:srgbClr val="000000"/>
                </a:solidFill>
                <a:latin typeface="IBM Plex Sans Light"/>
              </a:rPr>
            </a:br>
            <a:r>
              <a:rPr lang="en-US" sz="2800" dirty="0">
                <a:solidFill>
                  <a:srgbClr val="000000"/>
                </a:solidFill>
                <a:latin typeface="IBM Plex Sans Light"/>
              </a:rPr>
              <a:t>intelligent automation </a:t>
            </a: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r>
              <a:rPr lang="en-US" sz="6598" b="1" dirty="0">
                <a:solidFill>
                  <a:srgbClr val="0062FF"/>
                </a:solidFill>
                <a:latin typeface="IBM Plex Sans SmBld" panose="020B0503050203000203" pitchFamily="34" charset="0"/>
              </a:rPr>
              <a:t>10-20% </a:t>
            </a:r>
            <a:br>
              <a:rPr lang="en-US" sz="2800" dirty="0">
                <a:solidFill>
                  <a:srgbClr val="000000"/>
                </a:solidFill>
                <a:latin typeface="IBM Plex Sans Light"/>
              </a:rPr>
            </a:br>
            <a:r>
              <a:rPr lang="en-US" sz="2800" dirty="0">
                <a:solidFill>
                  <a:srgbClr val="000000"/>
                </a:solidFill>
                <a:latin typeface="IBM Plex Sans Light"/>
              </a:rPr>
              <a:t>FloCareer aims to grow </a:t>
            </a:r>
            <a:br>
              <a:rPr lang="en-US" sz="2800" dirty="0">
                <a:solidFill>
                  <a:srgbClr val="000000"/>
                </a:solidFill>
                <a:latin typeface="IBM Plex Sans Light"/>
              </a:rPr>
            </a:br>
            <a:r>
              <a:rPr lang="en-US" sz="2800" dirty="0">
                <a:solidFill>
                  <a:srgbClr val="000000"/>
                </a:solidFill>
                <a:latin typeface="IBM Plex Sans Light"/>
              </a:rPr>
              <a:t>its staff by 10–20% with </a:t>
            </a:r>
            <a:br>
              <a:rPr lang="en-US" sz="2800" dirty="0">
                <a:solidFill>
                  <a:srgbClr val="000000"/>
                </a:solidFill>
                <a:latin typeface="IBM Plex Sans Light"/>
              </a:rPr>
            </a:br>
            <a:r>
              <a:rPr lang="en-US" sz="2800" dirty="0">
                <a:solidFill>
                  <a:srgbClr val="000000"/>
                </a:solidFill>
                <a:latin typeface="IBM Plex Sans Light"/>
              </a:rPr>
              <a:t>the help of responsible AI and intelligent automation </a:t>
            </a:r>
          </a:p>
          <a:p>
            <a:pPr defTabSz="1827680">
              <a:spcBef>
                <a:spcPts val="1200"/>
              </a:spcBef>
              <a:defRPr/>
            </a:pPr>
            <a:endParaRPr lang="en-US" sz="2400" dirty="0">
              <a:solidFill>
                <a:srgbClr val="000000"/>
              </a:solidFill>
              <a:latin typeface="IBM Plex Sans Light"/>
            </a:endParaRPr>
          </a:p>
        </p:txBody>
      </p:sp>
      <p:pic>
        <p:nvPicPr>
          <p:cNvPr id="41" name="Graphic 40">
            <a:extLst>
              <a:ext uri="{FF2B5EF4-FFF2-40B4-BE49-F238E27FC236}">
                <a16:creationId xmlns:a16="http://schemas.microsoft.com/office/drawing/2014/main" id="{A17272C1-199D-0D86-6E2A-D9FC0AA21B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73980" y="3286436"/>
            <a:ext cx="5294938" cy="1121280"/>
          </a:xfrm>
          <a:prstGeom prst="rect">
            <a:avLst/>
          </a:prstGeom>
        </p:spPr>
      </p:pic>
      <p:pic>
        <p:nvPicPr>
          <p:cNvPr id="42" name="Picture 41" descr="A blue and white striped logo&#10;&#10;Description automatically generated">
            <a:extLst>
              <a:ext uri="{FF2B5EF4-FFF2-40B4-BE49-F238E27FC236}">
                <a16:creationId xmlns:a16="http://schemas.microsoft.com/office/drawing/2014/main" id="{8F5DB633-5D93-732C-EB5A-70663565886F}"/>
              </a:ext>
            </a:extLst>
          </p:cNvPr>
          <p:cNvPicPr>
            <a:picLocks noChangeAspect="1"/>
          </p:cNvPicPr>
          <p:nvPr/>
        </p:nvPicPr>
        <p:blipFill>
          <a:blip r:embed="rId13"/>
          <a:stretch>
            <a:fillRect/>
          </a:stretch>
        </p:blipFill>
        <p:spPr>
          <a:xfrm>
            <a:off x="19051374" y="2717332"/>
            <a:ext cx="4034914" cy="2264036"/>
          </a:xfrm>
          <a:prstGeom prst="rect">
            <a:avLst/>
          </a:prstGeom>
        </p:spPr>
      </p:pic>
      <p:sp>
        <p:nvSpPr>
          <p:cNvPr id="43" name="Rectangle 42">
            <a:extLst>
              <a:ext uri="{FF2B5EF4-FFF2-40B4-BE49-F238E27FC236}">
                <a16:creationId xmlns:a16="http://schemas.microsoft.com/office/drawing/2014/main" id="{5598493A-2F1F-1800-B5A5-942949A53C9F}"/>
              </a:ext>
            </a:extLst>
          </p:cNvPr>
          <p:cNvSpPr/>
          <p:nvPr/>
        </p:nvSpPr>
        <p:spPr>
          <a:xfrm>
            <a:off x="18639270" y="5621013"/>
            <a:ext cx="4859122" cy="5508844"/>
          </a:xfrm>
          <a:prstGeom prst="rect">
            <a:avLst/>
          </a:prstGeom>
        </p:spPr>
        <p:txBody>
          <a:bodyPr wrap="square" lIns="91404" tIns="45702" rIns="91404" bIns="45702" anchor="t">
            <a:spAutoFit/>
          </a:bodyPr>
          <a:lstStyle/>
          <a:p>
            <a:pPr defTabSz="1827680">
              <a:defRPr/>
            </a:pPr>
            <a:r>
              <a:rPr lang="en-US" sz="2800" dirty="0">
                <a:solidFill>
                  <a:srgbClr val="000000"/>
                </a:solidFill>
                <a:latin typeface="IBM Plex Sans Light"/>
              </a:rPr>
              <a:t>IBM® HR empowers human staff to devote more time </a:t>
            </a:r>
            <a:br>
              <a:rPr lang="en-US" sz="2800" dirty="0">
                <a:solidFill>
                  <a:srgbClr val="000000"/>
                </a:solidFill>
                <a:latin typeface="IBM Plex Sans Light"/>
              </a:rPr>
            </a:br>
            <a:r>
              <a:rPr lang="en-US" sz="2800" dirty="0">
                <a:solidFill>
                  <a:srgbClr val="000000"/>
                </a:solidFill>
                <a:latin typeface="IBM Plex Sans Light"/>
              </a:rPr>
              <a:t>to high-value tasks </a:t>
            </a: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endParaRPr lang="en-US" sz="2800" dirty="0">
              <a:solidFill>
                <a:srgbClr val="000000"/>
              </a:solidFill>
              <a:latin typeface="IBM Plex Sans Light"/>
            </a:endParaRPr>
          </a:p>
          <a:p>
            <a:pPr defTabSz="1827680">
              <a:defRPr/>
            </a:pPr>
            <a:r>
              <a:rPr lang="en-US" sz="6598" b="1" dirty="0">
                <a:solidFill>
                  <a:srgbClr val="0062FF"/>
                </a:solidFill>
                <a:latin typeface="IBM Plex Sans SmBld" panose="020B0503050203000203" pitchFamily="34" charset="0"/>
              </a:rPr>
              <a:t>12,000 </a:t>
            </a:r>
            <a:r>
              <a:rPr lang="en-US" sz="6598" b="1" dirty="0" err="1">
                <a:solidFill>
                  <a:srgbClr val="0062FF"/>
                </a:solidFill>
                <a:latin typeface="IBM Plex Sans SmBld" panose="020B0503050203000203" pitchFamily="34" charset="0"/>
              </a:rPr>
              <a:t>hrs</a:t>
            </a:r>
            <a:r>
              <a:rPr lang="en-US" sz="6598" b="1" dirty="0">
                <a:solidFill>
                  <a:srgbClr val="0062FF"/>
                </a:solidFill>
                <a:latin typeface="IBM Plex Sans SmBld" panose="020B0503050203000203" pitchFamily="34" charset="0"/>
              </a:rPr>
              <a:t> </a:t>
            </a:r>
            <a:br>
              <a:rPr lang="en-US" sz="2800" dirty="0">
                <a:solidFill>
                  <a:srgbClr val="000000"/>
                </a:solidFill>
                <a:latin typeface="IBM Plex Sans Light"/>
              </a:rPr>
            </a:br>
            <a:r>
              <a:rPr lang="en-US" sz="2800" dirty="0">
                <a:solidFill>
                  <a:srgbClr val="000000"/>
                </a:solidFill>
                <a:latin typeface="IBM Plex Sans Light" panose="020B0403050203000203" pitchFamily="34" charset="0"/>
              </a:rPr>
              <a:t>In a pilot for IBM Consulting in North America, IBM saved 12,000 hours in one quarter</a:t>
            </a:r>
          </a:p>
          <a:p>
            <a:pPr defTabSz="1827680">
              <a:spcBef>
                <a:spcPts val="1200"/>
              </a:spcBef>
              <a:defRPr/>
            </a:pPr>
            <a:endParaRPr lang="en-US" sz="2400" dirty="0">
              <a:solidFill>
                <a:srgbClr val="000000"/>
              </a:solidFill>
              <a:latin typeface="IBM Plex Sans Light"/>
            </a:endParaRPr>
          </a:p>
        </p:txBody>
      </p:sp>
      <p:sp>
        <p:nvSpPr>
          <p:cNvPr id="3" name="Title 2">
            <a:extLst>
              <a:ext uri="{FF2B5EF4-FFF2-40B4-BE49-F238E27FC236}">
                <a16:creationId xmlns:a16="http://schemas.microsoft.com/office/drawing/2014/main" id="{C9304818-7E74-1B28-F0F3-FEE4ADD4F544}"/>
              </a:ext>
            </a:extLst>
          </p:cNvPr>
          <p:cNvSpPr>
            <a:spLocks noGrp="1"/>
          </p:cNvSpPr>
          <p:nvPr>
            <p:ph type="title"/>
          </p:nvPr>
        </p:nvSpPr>
        <p:spPr>
          <a:xfrm>
            <a:off x="576072" y="385200"/>
            <a:ext cx="21986666" cy="1527048"/>
          </a:xfrm>
        </p:spPr>
        <p:txBody>
          <a:bodyPr/>
          <a:lstStyle/>
          <a:p>
            <a:r>
              <a:rPr lang="en-US" kern="0" dirty="0">
                <a:solidFill>
                  <a:srgbClr val="000000"/>
                </a:solidFill>
                <a:latin typeface="IBM Plex Sans" panose="020B0503050203000203" pitchFamily="34" charset="0"/>
                <a:cs typeface="Arial"/>
                <a:sym typeface="Arial"/>
              </a:rPr>
              <a:t>Employee productivity augmented by </a:t>
            </a:r>
            <a:r>
              <a:rPr lang="en-US" kern="0" dirty="0">
                <a:solidFill>
                  <a:srgbClr val="000000"/>
                </a:solidFill>
                <a:cs typeface="Arial"/>
                <a:sym typeface="Arial"/>
              </a:rPr>
              <a:t>watsonx Orchestrate</a:t>
            </a:r>
            <a:br>
              <a:rPr kumimoji="0" lang="en-US" u="none" strike="noStrike" kern="0" cap="none" spc="0" normalizeH="0" baseline="0" noProof="0" dirty="0">
                <a:ln>
                  <a:noFill/>
                </a:ln>
                <a:solidFill>
                  <a:schemeClr val="accent1"/>
                </a:solidFill>
                <a:effectLst/>
                <a:uLnTx/>
                <a:uFillTx/>
                <a:latin typeface="IBM Plex Sans Light" panose="020B0403050203000203" pitchFamily="34" charset="0"/>
                <a:cs typeface="Arial"/>
                <a:sym typeface="Arial"/>
              </a:rPr>
            </a:br>
            <a:endParaRPr lang="en-US" dirty="0"/>
          </a:p>
        </p:txBody>
      </p:sp>
    </p:spTree>
    <p:extLst>
      <p:ext uri="{BB962C8B-B14F-4D97-AF65-F5344CB8AC3E}">
        <p14:creationId xmlns:p14="http://schemas.microsoft.com/office/powerpoint/2010/main" val="258459720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384048"/>
            <a:ext cx="10753419" cy="4573587"/>
          </a:xfrm>
          <a:noFill/>
        </p:spPr>
        <p:txBody>
          <a:bodyPr/>
          <a:lstStyle/>
          <a:p>
            <a:r>
              <a:rPr lang="en-US" dirty="0">
                <a:solidFill>
                  <a:schemeClr val="accent1"/>
                </a:solidFill>
              </a:rPr>
              <a:t>Getting started</a:t>
            </a:r>
            <a:br>
              <a:rPr lang="en-US" dirty="0">
                <a:solidFill>
                  <a:schemeClr val="accent1"/>
                </a:solidFill>
              </a:rPr>
            </a:br>
            <a:r>
              <a:rPr lang="en-US" dirty="0">
                <a:solidFill>
                  <a:schemeClr val="accent1"/>
                </a:solidFill>
              </a:rPr>
              <a:t>with </a:t>
            </a:r>
            <a:r>
              <a:rPr lang="en-US" dirty="0" err="1">
                <a:solidFill>
                  <a:schemeClr val="accent1"/>
                </a:solidFill>
              </a:rPr>
              <a:t>watsonx</a:t>
            </a:r>
            <a:r>
              <a:rPr lang="en-US" dirty="0">
                <a:solidFill>
                  <a:schemeClr val="accent1"/>
                </a:solidFill>
              </a:rPr>
              <a:t> Orchestrate</a:t>
            </a:r>
          </a:p>
        </p:txBody>
      </p:sp>
    </p:spTree>
    <p:extLst>
      <p:ext uri="{BB962C8B-B14F-4D97-AF65-F5344CB8AC3E}">
        <p14:creationId xmlns:p14="http://schemas.microsoft.com/office/powerpoint/2010/main" val="2188686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Vertical quarter slide background in blue 10 ">
            <a:extLst>
              <a:ext uri="{FF2B5EF4-FFF2-40B4-BE49-F238E27FC236}">
                <a16:creationId xmlns:a16="http://schemas.microsoft.com/office/drawing/2014/main" id="{AB57352D-3678-A7CA-0209-59A013F370C1}"/>
              </a:ext>
            </a:extLst>
          </p:cNvPr>
          <p:cNvSpPr/>
          <p:nvPr/>
        </p:nvSpPr>
        <p:spPr bwMode="auto">
          <a:xfrm>
            <a:off x="0" y="0"/>
            <a:ext cx="6096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AEC4870F-2BCD-D032-E9C3-B54F5E7578F6}"/>
              </a:ext>
            </a:extLst>
          </p:cNvPr>
          <p:cNvSpPr>
            <a:spLocks noGrp="1"/>
          </p:cNvSpPr>
          <p:nvPr>
            <p:ph type="title"/>
          </p:nvPr>
        </p:nvSpPr>
        <p:spPr/>
        <p:txBody>
          <a:bodyPr/>
          <a:lstStyle/>
          <a:p>
            <a:pPr>
              <a:lnSpc>
                <a:spcPct val="100000"/>
              </a:lnSpc>
            </a:pPr>
            <a:r>
              <a:rPr lang="en-GB" sz="5400" dirty="0"/>
              <a:t>Three ways </a:t>
            </a:r>
            <a:br>
              <a:rPr lang="en-GB" sz="5400" dirty="0"/>
            </a:br>
            <a:r>
              <a:rPr lang="en-GB" sz="5400" dirty="0"/>
              <a:t>to get started today—IBM’s investment </a:t>
            </a:r>
            <a:br>
              <a:rPr lang="en-GB" sz="5400" dirty="0"/>
            </a:br>
            <a:r>
              <a:rPr lang="en-GB" sz="5400" dirty="0"/>
              <a:t>in </a:t>
            </a:r>
            <a:r>
              <a:rPr lang="en-GB" sz="5400" i="1" dirty="0">
                <a:solidFill>
                  <a:schemeClr val="accent1"/>
                </a:solidFill>
                <a:latin typeface="IBM Plex Sans Light" panose="020B0403050203000203" pitchFamily="34" charset="0"/>
              </a:rPr>
              <a:t>partnering with </a:t>
            </a:r>
            <a:r>
              <a:rPr lang="en-GB" sz="5400" i="1" dirty="0">
                <a:solidFill>
                  <a:schemeClr val="accent1"/>
                </a:solidFill>
              </a:rPr>
              <a:t>clients</a:t>
            </a:r>
            <a:endParaRPr lang="en-US" sz="5400" dirty="0">
              <a:solidFill>
                <a:srgbClr val="000000"/>
              </a:solidFill>
              <a:effectLst/>
            </a:endParaRPr>
          </a:p>
        </p:txBody>
      </p:sp>
      <p:sp>
        <p:nvSpPr>
          <p:cNvPr id="26" name="Text Placeholder 9">
            <a:extLst>
              <a:ext uri="{FF2B5EF4-FFF2-40B4-BE49-F238E27FC236}">
                <a16:creationId xmlns:a16="http://schemas.microsoft.com/office/drawing/2014/main" id="{F2779CE1-7469-AFFD-9B53-7476C722D7CF}"/>
              </a:ext>
            </a:extLst>
          </p:cNvPr>
          <p:cNvSpPr txBox="1">
            <a:spLocks/>
          </p:cNvSpPr>
          <p:nvPr/>
        </p:nvSpPr>
        <p:spPr>
          <a:xfrm>
            <a:off x="6667500" y="3429000"/>
            <a:ext cx="4951413"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00000"/>
                </a:solidFill>
                <a:latin typeface="IBM Plex Sans" panose="020B0503050203000203" pitchFamily="34" charset="0"/>
              </a:rPr>
              <a:t>Interactive tour</a:t>
            </a:r>
          </a:p>
          <a:p>
            <a:endParaRPr lang="en-US" kern="0" dirty="0">
              <a:solidFill>
                <a:srgbClr val="000000"/>
              </a:solidFill>
            </a:endParaRPr>
          </a:p>
          <a:p>
            <a:r>
              <a:rPr lang="en-US" kern="0" dirty="0">
                <a:solidFill>
                  <a:srgbClr val="000000"/>
                </a:solidFill>
              </a:rPr>
              <a:t>Experience IBM AI Assistants with a tour </a:t>
            </a:r>
            <a:br>
              <a:rPr lang="en-US" kern="0" dirty="0">
                <a:solidFill>
                  <a:srgbClr val="000000"/>
                </a:solidFill>
              </a:rPr>
            </a:br>
            <a:r>
              <a:rPr lang="en-US" kern="0" dirty="0">
                <a:solidFill>
                  <a:srgbClr val="000000"/>
                </a:solidFill>
              </a:rPr>
              <a:t>of watsonx Orchestrate</a:t>
            </a:r>
          </a:p>
          <a:p>
            <a:endParaRPr lang="en-US" kern="0" dirty="0">
              <a:solidFill>
                <a:srgbClr val="000000"/>
              </a:solidFill>
            </a:endParaRPr>
          </a:p>
          <a:p>
            <a:endParaRPr lang="en-US" kern="0" dirty="0">
              <a:solidFill>
                <a:srgbClr val="000000"/>
              </a:solidFill>
            </a:endParaRPr>
          </a:p>
          <a:p>
            <a:endParaRPr lang="en-US" kern="0" dirty="0">
              <a:solidFill>
                <a:srgbClr val="000000"/>
              </a:solidFill>
            </a:endParaRPr>
          </a:p>
          <a:p>
            <a:endParaRPr lang="en-US" kern="0" dirty="0">
              <a:solidFill>
                <a:srgbClr val="000000"/>
              </a:solidFill>
            </a:endParaRPr>
          </a:p>
          <a:p>
            <a:endParaRPr lang="en-US" kern="0" dirty="0">
              <a:solidFill>
                <a:srgbClr val="000000"/>
              </a:solidFill>
            </a:endParaRPr>
          </a:p>
          <a:p>
            <a:endParaRPr lang="en-US" i="1" kern="0" dirty="0">
              <a:solidFill>
                <a:schemeClr val="accent1"/>
              </a:solidFill>
              <a:latin typeface="IBM Plex Sans Light" panose="020B0403050203000203" pitchFamily="34" charset="0"/>
              <a:hlinkClick r:id="rId3"/>
            </a:endParaRPr>
          </a:p>
          <a:p>
            <a:endParaRPr lang="en-US" i="1" kern="0" dirty="0">
              <a:solidFill>
                <a:schemeClr val="accent1"/>
              </a:solidFill>
              <a:latin typeface="IBM Plex Sans Light" panose="020B0403050203000203" pitchFamily="34" charset="0"/>
              <a:hlinkClick r:id="rId3"/>
            </a:endParaRPr>
          </a:p>
          <a:p>
            <a:r>
              <a:rPr lang="en-US" i="1" kern="0" dirty="0">
                <a:solidFill>
                  <a:schemeClr val="accent1"/>
                </a:solidFill>
                <a:latin typeface="IBM Plex Sans Light" panose="020B0403050203000203" pitchFamily="34" charset="0"/>
                <a:hlinkClick r:id="rId3"/>
              </a:rPr>
              <a:t>Product Tour</a:t>
            </a:r>
            <a:br>
              <a:rPr lang="en-US" kern="0" dirty="0">
                <a:solidFill>
                  <a:srgbClr val="000000"/>
                </a:solidFill>
              </a:rPr>
            </a:br>
            <a:br>
              <a:rPr lang="en-US" kern="0" dirty="0">
                <a:solidFill>
                  <a:srgbClr val="000000"/>
                </a:solidFill>
              </a:rPr>
            </a:br>
            <a:endParaRPr lang="en-US" kern="0" dirty="0">
              <a:solidFill>
                <a:srgbClr val="000000"/>
              </a:solidFill>
            </a:endParaRPr>
          </a:p>
        </p:txBody>
      </p:sp>
      <p:sp>
        <p:nvSpPr>
          <p:cNvPr id="28" name="Text Placeholder 10">
            <a:extLst>
              <a:ext uri="{FF2B5EF4-FFF2-40B4-BE49-F238E27FC236}">
                <a16:creationId xmlns:a16="http://schemas.microsoft.com/office/drawing/2014/main" id="{AEFEA3BB-A37A-9EE4-6C78-C69F3489F4E0}"/>
              </a:ext>
            </a:extLst>
          </p:cNvPr>
          <p:cNvSpPr txBox="1">
            <a:spLocks/>
          </p:cNvSpPr>
          <p:nvPr/>
        </p:nvSpPr>
        <p:spPr>
          <a:xfrm>
            <a:off x="12763500" y="3429000"/>
            <a:ext cx="51689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00000"/>
                </a:solidFill>
                <a:latin typeface="IBM Plex Sans" panose="020B0503050203000203" pitchFamily="34" charset="0"/>
              </a:rPr>
              <a:t>Schedule a demo</a:t>
            </a:r>
          </a:p>
          <a:p>
            <a:endParaRPr lang="en-US" kern="0" dirty="0">
              <a:solidFill>
                <a:srgbClr val="000000"/>
              </a:solidFill>
            </a:endParaRPr>
          </a:p>
          <a:p>
            <a:r>
              <a:rPr lang="en-US" kern="0" dirty="0">
                <a:solidFill>
                  <a:srgbClr val="000000"/>
                </a:solidFill>
              </a:rPr>
              <a:t>Talk with IBM experts </a:t>
            </a:r>
            <a:br>
              <a:rPr lang="en-US" kern="0" dirty="0">
                <a:solidFill>
                  <a:srgbClr val="000000"/>
                </a:solidFill>
              </a:rPr>
            </a:br>
            <a:r>
              <a:rPr lang="en-US" kern="0" dirty="0">
                <a:solidFill>
                  <a:srgbClr val="000000"/>
                </a:solidFill>
              </a:rPr>
              <a:t>to understand </a:t>
            </a:r>
            <a:br>
              <a:rPr lang="en-US" kern="0" dirty="0">
                <a:solidFill>
                  <a:srgbClr val="000000"/>
                </a:solidFill>
              </a:rPr>
            </a:br>
            <a:r>
              <a:rPr lang="en-US" kern="0" dirty="0">
                <a:solidFill>
                  <a:srgbClr val="000000"/>
                </a:solidFill>
              </a:rPr>
              <a:t>how the solutions </a:t>
            </a:r>
            <a:br>
              <a:rPr lang="en-US" kern="0" dirty="0">
                <a:solidFill>
                  <a:srgbClr val="000000"/>
                </a:solidFill>
              </a:rPr>
            </a:br>
            <a:r>
              <a:rPr lang="en-US" kern="0" dirty="0">
                <a:solidFill>
                  <a:srgbClr val="000000"/>
                </a:solidFill>
              </a:rPr>
              <a:t>can be applied </a:t>
            </a:r>
            <a:br>
              <a:rPr lang="en-US" kern="0" dirty="0">
                <a:solidFill>
                  <a:srgbClr val="000000"/>
                </a:solidFill>
              </a:rPr>
            </a:br>
            <a:r>
              <a:rPr lang="en-US" kern="0" dirty="0">
                <a:solidFill>
                  <a:srgbClr val="000000"/>
                </a:solidFill>
              </a:rPr>
              <a:t>to selected use cases.</a:t>
            </a:r>
            <a:br>
              <a:rPr lang="en-US" kern="0" dirty="0">
                <a:solidFill>
                  <a:srgbClr val="000000"/>
                </a:solidFill>
              </a:rPr>
            </a:br>
            <a:br>
              <a:rPr lang="en-US" kern="0" dirty="0">
                <a:solidFill>
                  <a:srgbClr val="000000"/>
                </a:solidFill>
              </a:rPr>
            </a:br>
            <a:endParaRPr lang="en-US" kern="0" dirty="0">
              <a:solidFill>
                <a:srgbClr val="000000"/>
              </a:solidFill>
            </a:endParaRPr>
          </a:p>
          <a:p>
            <a:endParaRPr lang="en-US" kern="0" dirty="0">
              <a:solidFill>
                <a:srgbClr val="000000"/>
              </a:solidFill>
            </a:endParaRPr>
          </a:p>
          <a:p>
            <a:endParaRPr lang="en-US" kern="0" dirty="0">
              <a:solidFill>
                <a:srgbClr val="000000"/>
              </a:solidFill>
            </a:endParaRPr>
          </a:p>
          <a:p>
            <a:endParaRPr lang="en-US" i="1" kern="0" dirty="0">
              <a:solidFill>
                <a:schemeClr val="accent1"/>
              </a:solidFill>
              <a:latin typeface="IBM Plex Sans Light" panose="020B0403050203000203" pitchFamily="34" charset="0"/>
            </a:endParaRPr>
          </a:p>
          <a:p>
            <a:r>
              <a:rPr lang="en-US" i="1" kern="0" dirty="0">
                <a:solidFill>
                  <a:schemeClr val="accent1"/>
                </a:solidFill>
                <a:latin typeface="IBM Plex Sans Light" panose="020B0403050203000203" pitchFamily="34" charset="0"/>
              </a:rPr>
              <a:t>1 hour</a:t>
            </a:r>
            <a:br>
              <a:rPr lang="en-US" kern="0" dirty="0">
                <a:solidFill>
                  <a:srgbClr val="000000"/>
                </a:solidFill>
              </a:rPr>
            </a:br>
            <a:br>
              <a:rPr lang="en-US" kern="0" dirty="0">
                <a:solidFill>
                  <a:srgbClr val="000000"/>
                </a:solidFill>
              </a:rPr>
            </a:br>
            <a:endParaRPr lang="en-US" kern="0" dirty="0">
              <a:solidFill>
                <a:srgbClr val="000000"/>
              </a:solidFill>
            </a:endParaRPr>
          </a:p>
        </p:txBody>
      </p:sp>
      <p:sp>
        <p:nvSpPr>
          <p:cNvPr id="30" name="Text Placeholder 11">
            <a:extLst>
              <a:ext uri="{FF2B5EF4-FFF2-40B4-BE49-F238E27FC236}">
                <a16:creationId xmlns:a16="http://schemas.microsoft.com/office/drawing/2014/main" id="{BD8C3512-34FD-83B7-4EFA-93AB93682037}"/>
              </a:ext>
            </a:extLst>
          </p:cNvPr>
          <p:cNvSpPr txBox="1">
            <a:spLocks/>
          </p:cNvSpPr>
          <p:nvPr/>
        </p:nvSpPr>
        <p:spPr>
          <a:xfrm>
            <a:off x="18859500" y="3429000"/>
            <a:ext cx="495935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00000"/>
                </a:solidFill>
                <a:latin typeface="IBM Plex Sans" panose="020B0503050203000203" pitchFamily="34" charset="0"/>
              </a:rPr>
              <a:t>Strategy session</a:t>
            </a:r>
          </a:p>
          <a:p>
            <a:endParaRPr lang="en-US" kern="0" dirty="0">
              <a:solidFill>
                <a:srgbClr val="000000"/>
              </a:solidFill>
            </a:endParaRPr>
          </a:p>
          <a:p>
            <a:r>
              <a:rPr lang="en-US" kern="0" dirty="0">
                <a:solidFill>
                  <a:srgbClr val="000000"/>
                </a:solidFill>
              </a:rPr>
              <a:t>Discussion and custom demonstration of IBM’s AI point-of-view </a:t>
            </a:r>
            <a:br>
              <a:rPr lang="en-US" kern="0" dirty="0">
                <a:solidFill>
                  <a:srgbClr val="000000"/>
                </a:solidFill>
              </a:rPr>
            </a:br>
            <a:r>
              <a:rPr lang="en-US" kern="0" dirty="0">
                <a:solidFill>
                  <a:srgbClr val="000000"/>
                </a:solidFill>
              </a:rPr>
              <a:t>and capabilities. Understand where generative AI can </a:t>
            </a:r>
            <a:br>
              <a:rPr lang="en-US" kern="0" dirty="0">
                <a:solidFill>
                  <a:srgbClr val="000000"/>
                </a:solidFill>
              </a:rPr>
            </a:br>
            <a:r>
              <a:rPr lang="en-US" kern="0" dirty="0">
                <a:solidFill>
                  <a:srgbClr val="000000"/>
                </a:solidFill>
              </a:rPr>
              <a:t>be leveraged now </a:t>
            </a:r>
            <a:br>
              <a:rPr lang="en-US" kern="0" dirty="0">
                <a:solidFill>
                  <a:srgbClr val="000000"/>
                </a:solidFill>
              </a:rPr>
            </a:br>
            <a:r>
              <a:rPr lang="en-US" kern="0" dirty="0">
                <a:solidFill>
                  <a:srgbClr val="000000"/>
                </a:solidFill>
              </a:rPr>
              <a:t>for impact </a:t>
            </a:r>
            <a:br>
              <a:rPr lang="en-US" kern="0" dirty="0">
                <a:solidFill>
                  <a:srgbClr val="000000"/>
                </a:solidFill>
              </a:rPr>
            </a:br>
            <a:r>
              <a:rPr lang="en-US" kern="0" dirty="0">
                <a:solidFill>
                  <a:srgbClr val="000000"/>
                </a:solidFill>
              </a:rPr>
              <a:t>in the business.</a:t>
            </a:r>
          </a:p>
          <a:p>
            <a:endParaRPr lang="en-US" kern="0" dirty="0">
              <a:solidFill>
                <a:srgbClr val="000000"/>
              </a:solidFill>
            </a:endParaRPr>
          </a:p>
          <a:p>
            <a:r>
              <a:rPr lang="en-US" i="1" kern="0" dirty="0">
                <a:solidFill>
                  <a:schemeClr val="accent1"/>
                </a:solidFill>
                <a:latin typeface="IBM Plex Sans Light" panose="020B0403050203000203" pitchFamily="34" charset="0"/>
              </a:rPr>
              <a:t>2-4 hours</a:t>
            </a:r>
            <a:endParaRPr lang="en-US" kern="0" dirty="0">
              <a:solidFill>
                <a:srgbClr val="000000"/>
              </a:solidFill>
            </a:endParaRPr>
          </a:p>
        </p:txBody>
      </p:sp>
      <p:sp>
        <p:nvSpPr>
          <p:cNvPr id="6" name="TextBox 5">
            <a:extLst>
              <a:ext uri="{FF2B5EF4-FFF2-40B4-BE49-F238E27FC236}">
                <a16:creationId xmlns:a16="http://schemas.microsoft.com/office/drawing/2014/main" id="{EC25CFAD-F32D-CE97-723F-878FC1E1AF84}"/>
              </a:ext>
            </a:extLst>
          </p:cNvPr>
          <p:cNvSpPr txBox="1"/>
          <p:nvPr/>
        </p:nvSpPr>
        <p:spPr>
          <a:xfrm>
            <a:off x="28727400" y="3860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5" name="Freeform 34">
            <a:extLst>
              <a:ext uri="{FF2B5EF4-FFF2-40B4-BE49-F238E27FC236}">
                <a16:creationId xmlns:a16="http://schemas.microsoft.com/office/drawing/2014/main" id="{740A4A85-9866-15CA-65B9-42F3731D7378}"/>
              </a:ext>
            </a:extLst>
          </p:cNvPr>
          <p:cNvSpPr/>
          <p:nvPr/>
        </p:nvSpPr>
        <p:spPr>
          <a:xfrm>
            <a:off x="18969313" y="635719"/>
            <a:ext cx="1064733" cy="1154904"/>
          </a:xfrm>
          <a:custGeom>
            <a:avLst/>
            <a:gdLst>
              <a:gd name="connsiteX0" fmla="*/ 970321 w 1064733"/>
              <a:gd name="connsiteY0" fmla="*/ 686046 h 1154904"/>
              <a:gd name="connsiteX1" fmla="*/ 875909 w 1064733"/>
              <a:gd name="connsiteY1" fmla="*/ 780458 h 1154904"/>
              <a:gd name="connsiteX2" fmla="*/ 970321 w 1064733"/>
              <a:gd name="connsiteY2" fmla="*/ 874869 h 1154904"/>
              <a:gd name="connsiteX3" fmla="*/ 1064733 w 1064733"/>
              <a:gd name="connsiteY3" fmla="*/ 780458 h 1154904"/>
              <a:gd name="connsiteX4" fmla="*/ 970321 w 1064733"/>
              <a:gd name="connsiteY4" fmla="*/ 686046 h 1154904"/>
              <a:gd name="connsiteX5" fmla="*/ 970321 w 1064733"/>
              <a:gd name="connsiteY5" fmla="*/ 846066 h 1154904"/>
              <a:gd name="connsiteX6" fmla="*/ 904713 w 1064733"/>
              <a:gd name="connsiteY6" fmla="*/ 780458 h 1154904"/>
              <a:gd name="connsiteX7" fmla="*/ 970321 w 1064733"/>
              <a:gd name="connsiteY7" fmla="*/ 714849 h 1154904"/>
              <a:gd name="connsiteX8" fmla="*/ 1035929 w 1064733"/>
              <a:gd name="connsiteY8" fmla="*/ 780458 h 1154904"/>
              <a:gd name="connsiteX9" fmla="*/ 970321 w 1064733"/>
              <a:gd name="connsiteY9" fmla="*/ 846066 h 1154904"/>
              <a:gd name="connsiteX10" fmla="*/ 690286 w 1064733"/>
              <a:gd name="connsiteY10" fmla="*/ 686046 h 1154904"/>
              <a:gd name="connsiteX11" fmla="*/ 595874 w 1064733"/>
              <a:gd name="connsiteY11" fmla="*/ 780458 h 1154904"/>
              <a:gd name="connsiteX12" fmla="*/ 690286 w 1064733"/>
              <a:gd name="connsiteY12" fmla="*/ 874869 h 1154904"/>
              <a:gd name="connsiteX13" fmla="*/ 784698 w 1064733"/>
              <a:gd name="connsiteY13" fmla="*/ 780458 h 1154904"/>
              <a:gd name="connsiteX14" fmla="*/ 690286 w 1064733"/>
              <a:gd name="connsiteY14" fmla="*/ 686046 h 1154904"/>
              <a:gd name="connsiteX15" fmla="*/ 690286 w 1064733"/>
              <a:gd name="connsiteY15" fmla="*/ 846066 h 1154904"/>
              <a:gd name="connsiteX16" fmla="*/ 624678 w 1064733"/>
              <a:gd name="connsiteY16" fmla="*/ 780458 h 1154904"/>
              <a:gd name="connsiteX17" fmla="*/ 690286 w 1064733"/>
              <a:gd name="connsiteY17" fmla="*/ 714849 h 1154904"/>
              <a:gd name="connsiteX18" fmla="*/ 755894 w 1064733"/>
              <a:gd name="connsiteY18" fmla="*/ 780458 h 1154904"/>
              <a:gd name="connsiteX19" fmla="*/ 690286 w 1064733"/>
              <a:gd name="connsiteY19" fmla="*/ 846066 h 1154904"/>
              <a:gd name="connsiteX20" fmla="*/ 690286 w 1064733"/>
              <a:gd name="connsiteY20" fmla="*/ 966081 h 1154904"/>
              <a:gd name="connsiteX21" fmla="*/ 595874 w 1064733"/>
              <a:gd name="connsiteY21" fmla="*/ 1060493 h 1154904"/>
              <a:gd name="connsiteX22" fmla="*/ 690286 w 1064733"/>
              <a:gd name="connsiteY22" fmla="*/ 1154904 h 1154904"/>
              <a:gd name="connsiteX23" fmla="*/ 784698 w 1064733"/>
              <a:gd name="connsiteY23" fmla="*/ 1060493 h 1154904"/>
              <a:gd name="connsiteX24" fmla="*/ 690286 w 1064733"/>
              <a:gd name="connsiteY24" fmla="*/ 966081 h 1154904"/>
              <a:gd name="connsiteX25" fmla="*/ 690286 w 1064733"/>
              <a:gd name="connsiteY25" fmla="*/ 1126101 h 1154904"/>
              <a:gd name="connsiteX26" fmla="*/ 624678 w 1064733"/>
              <a:gd name="connsiteY26" fmla="*/ 1060493 h 1154904"/>
              <a:gd name="connsiteX27" fmla="*/ 690286 w 1064733"/>
              <a:gd name="connsiteY27" fmla="*/ 994884 h 1154904"/>
              <a:gd name="connsiteX28" fmla="*/ 755894 w 1064733"/>
              <a:gd name="connsiteY28" fmla="*/ 1060493 h 1154904"/>
              <a:gd name="connsiteX29" fmla="*/ 690286 w 1064733"/>
              <a:gd name="connsiteY29" fmla="*/ 1126101 h 1154904"/>
              <a:gd name="connsiteX30" fmla="*/ 410251 w 1064733"/>
              <a:gd name="connsiteY30" fmla="*/ 874869 h 1154904"/>
              <a:gd name="connsiteX31" fmla="*/ 504663 w 1064733"/>
              <a:gd name="connsiteY31" fmla="*/ 780458 h 1154904"/>
              <a:gd name="connsiteX32" fmla="*/ 410251 w 1064733"/>
              <a:gd name="connsiteY32" fmla="*/ 686046 h 1154904"/>
              <a:gd name="connsiteX33" fmla="*/ 315840 w 1064733"/>
              <a:gd name="connsiteY33" fmla="*/ 780458 h 1154904"/>
              <a:gd name="connsiteX34" fmla="*/ 410251 w 1064733"/>
              <a:gd name="connsiteY34" fmla="*/ 874869 h 1154904"/>
              <a:gd name="connsiteX35" fmla="*/ 410251 w 1064733"/>
              <a:gd name="connsiteY35" fmla="*/ 714849 h 1154904"/>
              <a:gd name="connsiteX36" fmla="*/ 475860 w 1064733"/>
              <a:gd name="connsiteY36" fmla="*/ 780458 h 1154904"/>
              <a:gd name="connsiteX37" fmla="*/ 410251 w 1064733"/>
              <a:gd name="connsiteY37" fmla="*/ 846066 h 1154904"/>
              <a:gd name="connsiteX38" fmla="*/ 344643 w 1064733"/>
              <a:gd name="connsiteY38" fmla="*/ 780458 h 1154904"/>
              <a:gd name="connsiteX39" fmla="*/ 410251 w 1064733"/>
              <a:gd name="connsiteY39" fmla="*/ 714849 h 1154904"/>
              <a:gd name="connsiteX40" fmla="*/ 320080 w 1064733"/>
              <a:gd name="connsiteY40" fmla="*/ 170221 h 1154904"/>
              <a:gd name="connsiteX41" fmla="*/ 389889 w 1064733"/>
              <a:gd name="connsiteY41" fmla="*/ 100373 h 1154904"/>
              <a:gd name="connsiteX42" fmla="*/ 320040 w 1064733"/>
              <a:gd name="connsiteY42" fmla="*/ 30524 h 1154904"/>
              <a:gd name="connsiteX43" fmla="*/ 340403 w 1064733"/>
              <a:gd name="connsiteY43" fmla="*/ 10161 h 1154904"/>
              <a:gd name="connsiteX44" fmla="*/ 410251 w 1064733"/>
              <a:gd name="connsiteY44" fmla="*/ 80010 h 1154904"/>
              <a:gd name="connsiteX45" fmla="*/ 480100 w 1064733"/>
              <a:gd name="connsiteY45" fmla="*/ 10161 h 1154904"/>
              <a:gd name="connsiteX46" fmla="*/ 500463 w 1064733"/>
              <a:gd name="connsiteY46" fmla="*/ 30524 h 1154904"/>
              <a:gd name="connsiteX47" fmla="*/ 430614 w 1064733"/>
              <a:gd name="connsiteY47" fmla="*/ 100373 h 1154904"/>
              <a:gd name="connsiteX48" fmla="*/ 500463 w 1064733"/>
              <a:gd name="connsiteY48" fmla="*/ 170221 h 1154904"/>
              <a:gd name="connsiteX49" fmla="*/ 480100 w 1064733"/>
              <a:gd name="connsiteY49" fmla="*/ 190584 h 1154904"/>
              <a:gd name="connsiteX50" fmla="*/ 410251 w 1064733"/>
              <a:gd name="connsiteY50" fmla="*/ 120735 h 1154904"/>
              <a:gd name="connsiteX51" fmla="*/ 340403 w 1064733"/>
              <a:gd name="connsiteY51" fmla="*/ 190584 h 1154904"/>
              <a:gd name="connsiteX52" fmla="*/ 320080 w 1064733"/>
              <a:gd name="connsiteY52" fmla="*/ 170221 h 1154904"/>
              <a:gd name="connsiteX53" fmla="*/ 600075 w 1064733"/>
              <a:gd name="connsiteY53" fmla="*/ 570271 h 1154904"/>
              <a:gd name="connsiteX54" fmla="*/ 669924 w 1064733"/>
              <a:gd name="connsiteY54" fmla="*/ 500423 h 1154904"/>
              <a:gd name="connsiteX55" fmla="*/ 600075 w 1064733"/>
              <a:gd name="connsiteY55" fmla="*/ 430574 h 1154904"/>
              <a:gd name="connsiteX56" fmla="*/ 620478 w 1064733"/>
              <a:gd name="connsiteY56" fmla="*/ 410211 h 1154904"/>
              <a:gd name="connsiteX57" fmla="*/ 690286 w 1064733"/>
              <a:gd name="connsiteY57" fmla="*/ 480060 h 1154904"/>
              <a:gd name="connsiteX58" fmla="*/ 760095 w 1064733"/>
              <a:gd name="connsiteY58" fmla="*/ 410251 h 1154904"/>
              <a:gd name="connsiteX59" fmla="*/ 780498 w 1064733"/>
              <a:gd name="connsiteY59" fmla="*/ 430614 h 1154904"/>
              <a:gd name="connsiteX60" fmla="*/ 710649 w 1064733"/>
              <a:gd name="connsiteY60" fmla="*/ 500423 h 1154904"/>
              <a:gd name="connsiteX61" fmla="*/ 780498 w 1064733"/>
              <a:gd name="connsiteY61" fmla="*/ 570271 h 1154904"/>
              <a:gd name="connsiteX62" fmla="*/ 760095 w 1064733"/>
              <a:gd name="connsiteY62" fmla="*/ 590634 h 1154904"/>
              <a:gd name="connsiteX63" fmla="*/ 690286 w 1064733"/>
              <a:gd name="connsiteY63" fmla="*/ 520785 h 1154904"/>
              <a:gd name="connsiteX64" fmla="*/ 620478 w 1064733"/>
              <a:gd name="connsiteY64" fmla="*/ 590594 h 1154904"/>
              <a:gd name="connsiteX65" fmla="*/ 600075 w 1064733"/>
              <a:gd name="connsiteY65" fmla="*/ 570271 h 1154904"/>
              <a:gd name="connsiteX66" fmla="*/ 970321 w 1064733"/>
              <a:gd name="connsiteY66" fmla="*/ 360045 h 1154904"/>
              <a:gd name="connsiteX67" fmla="*/ 1040130 w 1064733"/>
              <a:gd name="connsiteY67" fmla="*/ 290236 h 1154904"/>
              <a:gd name="connsiteX68" fmla="*/ 1060533 w 1064733"/>
              <a:gd name="connsiteY68" fmla="*/ 310599 h 1154904"/>
              <a:gd name="connsiteX69" fmla="*/ 990684 w 1064733"/>
              <a:gd name="connsiteY69" fmla="*/ 380408 h 1154904"/>
              <a:gd name="connsiteX70" fmla="*/ 1060533 w 1064733"/>
              <a:gd name="connsiteY70" fmla="*/ 450256 h 1154904"/>
              <a:gd name="connsiteX71" fmla="*/ 1040130 w 1064733"/>
              <a:gd name="connsiteY71" fmla="*/ 470619 h 1154904"/>
              <a:gd name="connsiteX72" fmla="*/ 970321 w 1064733"/>
              <a:gd name="connsiteY72" fmla="*/ 400770 h 1154904"/>
              <a:gd name="connsiteX73" fmla="*/ 900513 w 1064733"/>
              <a:gd name="connsiteY73" fmla="*/ 470579 h 1154904"/>
              <a:gd name="connsiteX74" fmla="*/ 880110 w 1064733"/>
              <a:gd name="connsiteY74" fmla="*/ 450216 h 1154904"/>
              <a:gd name="connsiteX75" fmla="*/ 949959 w 1064733"/>
              <a:gd name="connsiteY75" fmla="*/ 380408 h 1154904"/>
              <a:gd name="connsiteX76" fmla="*/ 880110 w 1064733"/>
              <a:gd name="connsiteY76" fmla="*/ 310559 h 1154904"/>
              <a:gd name="connsiteX77" fmla="*/ 900513 w 1064733"/>
              <a:gd name="connsiteY77" fmla="*/ 290196 h 1154904"/>
              <a:gd name="connsiteX78" fmla="*/ 970321 w 1064733"/>
              <a:gd name="connsiteY78" fmla="*/ 360045 h 1154904"/>
              <a:gd name="connsiteX79" fmla="*/ 290236 w 1064733"/>
              <a:gd name="connsiteY79" fmla="*/ 1046091 h 1154904"/>
              <a:gd name="connsiteX80" fmla="*/ 530266 w 1064733"/>
              <a:gd name="connsiteY80" fmla="*/ 1046091 h 1154904"/>
              <a:gd name="connsiteX81" fmla="*/ 530266 w 1064733"/>
              <a:gd name="connsiteY81" fmla="*/ 1074934 h 1154904"/>
              <a:gd name="connsiteX82" fmla="*/ 290236 w 1064733"/>
              <a:gd name="connsiteY82" fmla="*/ 1074934 h 1154904"/>
              <a:gd name="connsiteX83" fmla="*/ 75809 w 1064733"/>
              <a:gd name="connsiteY83" fmla="*/ 860508 h 1154904"/>
              <a:gd name="connsiteX84" fmla="*/ 75809 w 1064733"/>
              <a:gd name="connsiteY84" fmla="*/ 175102 h 1154904"/>
              <a:gd name="connsiteX85" fmla="*/ 20403 w 1064733"/>
              <a:gd name="connsiteY85" fmla="*/ 230549 h 1154904"/>
              <a:gd name="connsiteX86" fmla="*/ 0 w 1064733"/>
              <a:gd name="connsiteY86" fmla="*/ 210186 h 1154904"/>
              <a:gd name="connsiteX87" fmla="*/ 90091 w 1064733"/>
              <a:gd name="connsiteY87" fmla="*/ 119975 h 1154904"/>
              <a:gd name="connsiteX88" fmla="*/ 180383 w 1064733"/>
              <a:gd name="connsiteY88" fmla="*/ 210146 h 1154904"/>
              <a:gd name="connsiteX89" fmla="*/ 160020 w 1064733"/>
              <a:gd name="connsiteY89" fmla="*/ 230549 h 1154904"/>
              <a:gd name="connsiteX90" fmla="*/ 104613 w 1064733"/>
              <a:gd name="connsiteY90" fmla="*/ 175182 h 1154904"/>
              <a:gd name="connsiteX91" fmla="*/ 104613 w 1064733"/>
              <a:gd name="connsiteY91" fmla="*/ 860468 h 1154904"/>
              <a:gd name="connsiteX92" fmla="*/ 290236 w 1064733"/>
              <a:gd name="connsiteY92" fmla="*/ 1046091 h 1154904"/>
              <a:gd name="connsiteX93" fmla="*/ 864308 w 1064733"/>
              <a:gd name="connsiteY93" fmla="*/ 54727 h 1154904"/>
              <a:gd name="connsiteX94" fmla="*/ 864708 w 1064733"/>
              <a:gd name="connsiteY94" fmla="*/ 140298 h 1154904"/>
              <a:gd name="connsiteX95" fmla="*/ 730291 w 1064733"/>
              <a:gd name="connsiteY95" fmla="*/ 274794 h 1154904"/>
              <a:gd name="connsiteX96" fmla="*/ 570271 w 1064733"/>
              <a:gd name="connsiteY96" fmla="*/ 274794 h 1154904"/>
              <a:gd name="connsiteX97" fmla="*/ 424653 w 1064733"/>
              <a:gd name="connsiteY97" fmla="*/ 420453 h 1154904"/>
              <a:gd name="connsiteX98" fmla="*/ 424653 w 1064733"/>
              <a:gd name="connsiteY98" fmla="*/ 620478 h 1154904"/>
              <a:gd name="connsiteX99" fmla="*/ 395850 w 1064733"/>
              <a:gd name="connsiteY99" fmla="*/ 620478 h 1154904"/>
              <a:gd name="connsiteX100" fmla="*/ 395850 w 1064733"/>
              <a:gd name="connsiteY100" fmla="*/ 420453 h 1154904"/>
              <a:gd name="connsiteX101" fmla="*/ 570271 w 1064733"/>
              <a:gd name="connsiteY101" fmla="*/ 246031 h 1154904"/>
              <a:gd name="connsiteX102" fmla="*/ 730291 w 1064733"/>
              <a:gd name="connsiteY102" fmla="*/ 246031 h 1154904"/>
              <a:gd name="connsiteX103" fmla="*/ 835904 w 1064733"/>
              <a:gd name="connsiteY103" fmla="*/ 140418 h 1154904"/>
              <a:gd name="connsiteX104" fmla="*/ 835504 w 1064733"/>
              <a:gd name="connsiteY104" fmla="*/ 55607 h 1154904"/>
              <a:gd name="connsiteX105" fmla="*/ 780538 w 1064733"/>
              <a:gd name="connsiteY105" fmla="*/ 110574 h 1154904"/>
              <a:gd name="connsiteX106" fmla="*/ 760135 w 1064733"/>
              <a:gd name="connsiteY106" fmla="*/ 90211 h 1154904"/>
              <a:gd name="connsiteX107" fmla="*/ 850306 w 1064733"/>
              <a:gd name="connsiteY107" fmla="*/ 0 h 1154904"/>
              <a:gd name="connsiteX108" fmla="*/ 940518 w 1064733"/>
              <a:gd name="connsiteY108" fmla="*/ 90211 h 1154904"/>
              <a:gd name="connsiteX109" fmla="*/ 920115 w 1064733"/>
              <a:gd name="connsiteY109" fmla="*/ 110574 h 1154904"/>
              <a:gd name="connsiteX110" fmla="*/ 864308 w 1064733"/>
              <a:gd name="connsiteY110" fmla="*/ 54727 h 115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064733" h="1154904">
                <a:moveTo>
                  <a:pt x="970321" y="686046"/>
                </a:moveTo>
                <a:cubicBezTo>
                  <a:pt x="918235" y="686046"/>
                  <a:pt x="875909" y="728411"/>
                  <a:pt x="875909" y="780458"/>
                </a:cubicBezTo>
                <a:cubicBezTo>
                  <a:pt x="875909" y="832504"/>
                  <a:pt x="918275" y="874869"/>
                  <a:pt x="970321" y="874869"/>
                </a:cubicBezTo>
                <a:cubicBezTo>
                  <a:pt x="1022368" y="874869"/>
                  <a:pt x="1064733" y="832504"/>
                  <a:pt x="1064733" y="780458"/>
                </a:cubicBezTo>
                <a:cubicBezTo>
                  <a:pt x="1064733" y="728411"/>
                  <a:pt x="1022408" y="686046"/>
                  <a:pt x="970321" y="686046"/>
                </a:cubicBezTo>
                <a:close/>
                <a:moveTo>
                  <a:pt x="970321" y="846066"/>
                </a:moveTo>
                <a:cubicBezTo>
                  <a:pt x="934157" y="846066"/>
                  <a:pt x="904713" y="816662"/>
                  <a:pt x="904713" y="780458"/>
                </a:cubicBezTo>
                <a:cubicBezTo>
                  <a:pt x="904713" y="744253"/>
                  <a:pt x="934117" y="714849"/>
                  <a:pt x="970321" y="714849"/>
                </a:cubicBezTo>
                <a:cubicBezTo>
                  <a:pt x="1006526" y="714849"/>
                  <a:pt x="1035929" y="744253"/>
                  <a:pt x="1035929" y="780458"/>
                </a:cubicBezTo>
                <a:cubicBezTo>
                  <a:pt x="1035929" y="816662"/>
                  <a:pt x="1006486" y="846066"/>
                  <a:pt x="970321" y="846066"/>
                </a:cubicBezTo>
                <a:close/>
                <a:moveTo>
                  <a:pt x="690286" y="686046"/>
                </a:moveTo>
                <a:cubicBezTo>
                  <a:pt x="638200" y="686046"/>
                  <a:pt x="595874" y="728411"/>
                  <a:pt x="595874" y="780458"/>
                </a:cubicBezTo>
                <a:cubicBezTo>
                  <a:pt x="595874" y="832504"/>
                  <a:pt x="638240" y="874869"/>
                  <a:pt x="690286" y="874869"/>
                </a:cubicBezTo>
                <a:cubicBezTo>
                  <a:pt x="742333" y="874869"/>
                  <a:pt x="784698" y="832504"/>
                  <a:pt x="784698" y="780458"/>
                </a:cubicBezTo>
                <a:cubicBezTo>
                  <a:pt x="784698" y="728411"/>
                  <a:pt x="742373" y="686046"/>
                  <a:pt x="690286" y="686046"/>
                </a:cubicBezTo>
                <a:close/>
                <a:moveTo>
                  <a:pt x="690286" y="846066"/>
                </a:moveTo>
                <a:cubicBezTo>
                  <a:pt x="654122" y="846066"/>
                  <a:pt x="624678" y="816662"/>
                  <a:pt x="624678" y="780458"/>
                </a:cubicBezTo>
                <a:cubicBezTo>
                  <a:pt x="624678" y="744253"/>
                  <a:pt x="654082" y="714849"/>
                  <a:pt x="690286" y="714849"/>
                </a:cubicBezTo>
                <a:cubicBezTo>
                  <a:pt x="726491" y="714849"/>
                  <a:pt x="755894" y="744253"/>
                  <a:pt x="755894" y="780458"/>
                </a:cubicBezTo>
                <a:cubicBezTo>
                  <a:pt x="755894" y="816662"/>
                  <a:pt x="726451" y="846066"/>
                  <a:pt x="690286" y="846066"/>
                </a:cubicBezTo>
                <a:close/>
                <a:moveTo>
                  <a:pt x="690286" y="966081"/>
                </a:moveTo>
                <a:cubicBezTo>
                  <a:pt x="638200" y="966081"/>
                  <a:pt x="595874" y="1008446"/>
                  <a:pt x="595874" y="1060493"/>
                </a:cubicBezTo>
                <a:cubicBezTo>
                  <a:pt x="595874" y="1112539"/>
                  <a:pt x="638240" y="1154904"/>
                  <a:pt x="690286" y="1154904"/>
                </a:cubicBezTo>
                <a:cubicBezTo>
                  <a:pt x="742333" y="1154904"/>
                  <a:pt x="784698" y="1112539"/>
                  <a:pt x="784698" y="1060493"/>
                </a:cubicBezTo>
                <a:cubicBezTo>
                  <a:pt x="784698" y="1008446"/>
                  <a:pt x="742373" y="966081"/>
                  <a:pt x="690286" y="966081"/>
                </a:cubicBezTo>
                <a:close/>
                <a:moveTo>
                  <a:pt x="690286" y="1126101"/>
                </a:moveTo>
                <a:cubicBezTo>
                  <a:pt x="654122" y="1126101"/>
                  <a:pt x="624678" y="1096697"/>
                  <a:pt x="624678" y="1060493"/>
                </a:cubicBezTo>
                <a:cubicBezTo>
                  <a:pt x="624678" y="1024288"/>
                  <a:pt x="654082" y="994884"/>
                  <a:pt x="690286" y="994884"/>
                </a:cubicBezTo>
                <a:cubicBezTo>
                  <a:pt x="726491" y="994884"/>
                  <a:pt x="755894" y="1024288"/>
                  <a:pt x="755894" y="1060493"/>
                </a:cubicBezTo>
                <a:cubicBezTo>
                  <a:pt x="755894" y="1096697"/>
                  <a:pt x="726451" y="1126101"/>
                  <a:pt x="690286" y="1126101"/>
                </a:cubicBezTo>
                <a:close/>
                <a:moveTo>
                  <a:pt x="410251" y="874869"/>
                </a:moveTo>
                <a:cubicBezTo>
                  <a:pt x="462298" y="874869"/>
                  <a:pt x="504663" y="832504"/>
                  <a:pt x="504663" y="780458"/>
                </a:cubicBezTo>
                <a:cubicBezTo>
                  <a:pt x="504663" y="728411"/>
                  <a:pt x="462298" y="686046"/>
                  <a:pt x="410251" y="686046"/>
                </a:cubicBezTo>
                <a:cubicBezTo>
                  <a:pt x="358205" y="686046"/>
                  <a:pt x="315840" y="728411"/>
                  <a:pt x="315840" y="780458"/>
                </a:cubicBezTo>
                <a:cubicBezTo>
                  <a:pt x="315840" y="832504"/>
                  <a:pt x="358205" y="874869"/>
                  <a:pt x="410251" y="874869"/>
                </a:cubicBezTo>
                <a:close/>
                <a:moveTo>
                  <a:pt x="410251" y="714849"/>
                </a:moveTo>
                <a:cubicBezTo>
                  <a:pt x="446416" y="714849"/>
                  <a:pt x="475860" y="744253"/>
                  <a:pt x="475860" y="780458"/>
                </a:cubicBezTo>
                <a:cubicBezTo>
                  <a:pt x="475860" y="816662"/>
                  <a:pt x="446416" y="846066"/>
                  <a:pt x="410251" y="846066"/>
                </a:cubicBezTo>
                <a:cubicBezTo>
                  <a:pt x="374087" y="846066"/>
                  <a:pt x="344643" y="816662"/>
                  <a:pt x="344643" y="780458"/>
                </a:cubicBezTo>
                <a:cubicBezTo>
                  <a:pt x="344643" y="744253"/>
                  <a:pt x="374087" y="714849"/>
                  <a:pt x="410251" y="714849"/>
                </a:cubicBezTo>
                <a:close/>
                <a:moveTo>
                  <a:pt x="320080" y="170221"/>
                </a:moveTo>
                <a:lnTo>
                  <a:pt x="389889" y="100373"/>
                </a:lnTo>
                <a:lnTo>
                  <a:pt x="320040" y="30524"/>
                </a:lnTo>
                <a:lnTo>
                  <a:pt x="340403" y="10161"/>
                </a:lnTo>
                <a:lnTo>
                  <a:pt x="410251" y="80010"/>
                </a:lnTo>
                <a:lnTo>
                  <a:pt x="480100" y="10161"/>
                </a:lnTo>
                <a:lnTo>
                  <a:pt x="500463" y="30524"/>
                </a:lnTo>
                <a:lnTo>
                  <a:pt x="430614" y="100373"/>
                </a:lnTo>
                <a:lnTo>
                  <a:pt x="500463" y="170221"/>
                </a:lnTo>
                <a:lnTo>
                  <a:pt x="480100" y="190584"/>
                </a:lnTo>
                <a:lnTo>
                  <a:pt x="410251" y="120735"/>
                </a:lnTo>
                <a:lnTo>
                  <a:pt x="340403" y="190584"/>
                </a:lnTo>
                <a:lnTo>
                  <a:pt x="320080" y="170221"/>
                </a:lnTo>
                <a:close/>
                <a:moveTo>
                  <a:pt x="600075" y="570271"/>
                </a:moveTo>
                <a:lnTo>
                  <a:pt x="669924" y="500423"/>
                </a:lnTo>
                <a:lnTo>
                  <a:pt x="600075" y="430574"/>
                </a:lnTo>
                <a:lnTo>
                  <a:pt x="620478" y="410211"/>
                </a:lnTo>
                <a:lnTo>
                  <a:pt x="690286" y="480060"/>
                </a:lnTo>
                <a:lnTo>
                  <a:pt x="760095" y="410251"/>
                </a:lnTo>
                <a:lnTo>
                  <a:pt x="780498" y="430614"/>
                </a:lnTo>
                <a:lnTo>
                  <a:pt x="710649" y="500423"/>
                </a:lnTo>
                <a:lnTo>
                  <a:pt x="780498" y="570271"/>
                </a:lnTo>
                <a:lnTo>
                  <a:pt x="760095" y="590634"/>
                </a:lnTo>
                <a:lnTo>
                  <a:pt x="690286" y="520785"/>
                </a:lnTo>
                <a:lnTo>
                  <a:pt x="620478" y="590594"/>
                </a:lnTo>
                <a:lnTo>
                  <a:pt x="600075" y="570271"/>
                </a:lnTo>
                <a:close/>
                <a:moveTo>
                  <a:pt x="970321" y="360045"/>
                </a:moveTo>
                <a:lnTo>
                  <a:pt x="1040130" y="290236"/>
                </a:lnTo>
                <a:lnTo>
                  <a:pt x="1060533" y="310599"/>
                </a:lnTo>
                <a:lnTo>
                  <a:pt x="990684" y="380408"/>
                </a:lnTo>
                <a:lnTo>
                  <a:pt x="1060533" y="450256"/>
                </a:lnTo>
                <a:lnTo>
                  <a:pt x="1040130" y="470619"/>
                </a:lnTo>
                <a:lnTo>
                  <a:pt x="970321" y="400770"/>
                </a:lnTo>
                <a:lnTo>
                  <a:pt x="900513" y="470579"/>
                </a:lnTo>
                <a:lnTo>
                  <a:pt x="880110" y="450216"/>
                </a:lnTo>
                <a:lnTo>
                  <a:pt x="949959" y="380408"/>
                </a:lnTo>
                <a:lnTo>
                  <a:pt x="880110" y="310559"/>
                </a:lnTo>
                <a:lnTo>
                  <a:pt x="900513" y="290196"/>
                </a:lnTo>
                <a:lnTo>
                  <a:pt x="970321" y="360045"/>
                </a:lnTo>
                <a:close/>
                <a:moveTo>
                  <a:pt x="290236" y="1046091"/>
                </a:moveTo>
                <a:lnTo>
                  <a:pt x="530266" y="1046091"/>
                </a:lnTo>
                <a:lnTo>
                  <a:pt x="530266" y="1074934"/>
                </a:lnTo>
                <a:lnTo>
                  <a:pt x="290236" y="1074934"/>
                </a:lnTo>
                <a:cubicBezTo>
                  <a:pt x="288076" y="1074934"/>
                  <a:pt x="75809" y="1072454"/>
                  <a:pt x="75809" y="860508"/>
                </a:cubicBezTo>
                <a:lnTo>
                  <a:pt x="75809" y="175102"/>
                </a:lnTo>
                <a:lnTo>
                  <a:pt x="20403" y="230549"/>
                </a:lnTo>
                <a:lnTo>
                  <a:pt x="0" y="210186"/>
                </a:lnTo>
                <a:lnTo>
                  <a:pt x="90091" y="119975"/>
                </a:lnTo>
                <a:lnTo>
                  <a:pt x="180383" y="210146"/>
                </a:lnTo>
                <a:lnTo>
                  <a:pt x="160020" y="230549"/>
                </a:lnTo>
                <a:lnTo>
                  <a:pt x="104613" y="175182"/>
                </a:lnTo>
                <a:lnTo>
                  <a:pt x="104613" y="860468"/>
                </a:lnTo>
                <a:cubicBezTo>
                  <a:pt x="104613" y="1043971"/>
                  <a:pt x="282675" y="1046091"/>
                  <a:pt x="290236" y="1046091"/>
                </a:cubicBezTo>
                <a:close/>
                <a:moveTo>
                  <a:pt x="864308" y="54727"/>
                </a:moveTo>
                <a:lnTo>
                  <a:pt x="864708" y="140298"/>
                </a:lnTo>
                <a:cubicBezTo>
                  <a:pt x="864708" y="246711"/>
                  <a:pt x="776777" y="274794"/>
                  <a:pt x="730291" y="274794"/>
                </a:cubicBezTo>
                <a:lnTo>
                  <a:pt x="570271" y="274794"/>
                </a:lnTo>
                <a:cubicBezTo>
                  <a:pt x="426893" y="274794"/>
                  <a:pt x="424653" y="414492"/>
                  <a:pt x="424653" y="420453"/>
                </a:cubicBezTo>
                <a:lnTo>
                  <a:pt x="424653" y="620478"/>
                </a:lnTo>
                <a:lnTo>
                  <a:pt x="395850" y="620478"/>
                </a:lnTo>
                <a:lnTo>
                  <a:pt x="395850" y="420453"/>
                </a:lnTo>
                <a:cubicBezTo>
                  <a:pt x="395850" y="418732"/>
                  <a:pt x="397850" y="246031"/>
                  <a:pt x="570271" y="246031"/>
                </a:cubicBezTo>
                <a:lnTo>
                  <a:pt x="730291" y="246031"/>
                </a:lnTo>
                <a:cubicBezTo>
                  <a:pt x="734532" y="246031"/>
                  <a:pt x="835904" y="244271"/>
                  <a:pt x="835904" y="140418"/>
                </a:cubicBezTo>
                <a:lnTo>
                  <a:pt x="835504" y="55607"/>
                </a:lnTo>
                <a:lnTo>
                  <a:pt x="780538" y="110574"/>
                </a:lnTo>
                <a:lnTo>
                  <a:pt x="760135" y="90211"/>
                </a:lnTo>
                <a:lnTo>
                  <a:pt x="850306" y="0"/>
                </a:lnTo>
                <a:lnTo>
                  <a:pt x="940518" y="90211"/>
                </a:lnTo>
                <a:lnTo>
                  <a:pt x="920115" y="110574"/>
                </a:lnTo>
                <a:lnTo>
                  <a:pt x="864308" y="54727"/>
                </a:lnTo>
                <a:close/>
              </a:path>
            </a:pathLst>
          </a:custGeom>
          <a:solidFill>
            <a:schemeClr val="accent1"/>
          </a:solidFill>
          <a:ln w="3988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49F47DE9-D71A-07D4-BDFF-8BD8B064B6D1}"/>
              </a:ext>
            </a:extLst>
          </p:cNvPr>
          <p:cNvSpPr/>
          <p:nvPr/>
        </p:nvSpPr>
        <p:spPr>
          <a:xfrm>
            <a:off x="6777313" y="681685"/>
            <a:ext cx="1025048" cy="1104738"/>
          </a:xfrm>
          <a:custGeom>
            <a:avLst/>
            <a:gdLst>
              <a:gd name="connsiteX0" fmla="*/ 340603 w 1025048"/>
              <a:gd name="connsiteY0" fmla="*/ 788579 h 1104738"/>
              <a:gd name="connsiteX1" fmla="*/ 145178 w 1025048"/>
              <a:gd name="connsiteY1" fmla="*/ 974602 h 1104738"/>
              <a:gd name="connsiteX2" fmla="*/ 144938 w 1025048"/>
              <a:gd name="connsiteY2" fmla="*/ 980163 h 1104738"/>
              <a:gd name="connsiteX3" fmla="*/ 20363 w 1025048"/>
              <a:gd name="connsiteY3" fmla="*/ 1104738 h 1104738"/>
              <a:gd name="connsiteX4" fmla="*/ 0 w 1025048"/>
              <a:gd name="connsiteY4" fmla="*/ 1084336 h 1104738"/>
              <a:gd name="connsiteX5" fmla="*/ 116735 w 1025048"/>
              <a:gd name="connsiteY5" fmla="*/ 967561 h 1104738"/>
              <a:gd name="connsiteX6" fmla="*/ 340563 w 1025048"/>
              <a:gd name="connsiteY6" fmla="*/ 759735 h 1104738"/>
              <a:gd name="connsiteX7" fmla="*/ 650601 w 1025048"/>
              <a:gd name="connsiteY7" fmla="*/ 759735 h 1104738"/>
              <a:gd name="connsiteX8" fmla="*/ 705008 w 1025048"/>
              <a:gd name="connsiteY8" fmla="*/ 814142 h 1104738"/>
              <a:gd name="connsiteX9" fmla="*/ 704648 w 1025048"/>
              <a:gd name="connsiteY9" fmla="*/ 822303 h 1104738"/>
              <a:gd name="connsiteX10" fmla="*/ 904993 w 1025048"/>
              <a:gd name="connsiteY10" fmla="*/ 659522 h 1104738"/>
              <a:gd name="connsiteX11" fmla="*/ 1004246 w 1025048"/>
              <a:gd name="connsiteY11" fmla="*/ 660523 h 1104738"/>
              <a:gd name="connsiteX12" fmla="*/ 1025048 w 1025048"/>
              <a:gd name="connsiteY12" fmla="*/ 710689 h 1104738"/>
              <a:gd name="connsiteX13" fmla="*/ 1004246 w 1025048"/>
              <a:gd name="connsiteY13" fmla="*/ 760895 h 1104738"/>
              <a:gd name="connsiteX14" fmla="*/ 760135 w 1025048"/>
              <a:gd name="connsiteY14" fmla="*/ 1005006 h 1104738"/>
              <a:gd name="connsiteX15" fmla="*/ 705208 w 1025048"/>
              <a:gd name="connsiteY15" fmla="*/ 1031889 h 1104738"/>
              <a:gd name="connsiteX16" fmla="*/ 417252 w 1025048"/>
              <a:gd name="connsiteY16" fmla="*/ 1067854 h 1104738"/>
              <a:gd name="connsiteX17" fmla="*/ 380568 w 1025048"/>
              <a:gd name="connsiteY17" fmla="*/ 1104698 h 1104738"/>
              <a:gd name="connsiteX18" fmla="*/ 360165 w 1025048"/>
              <a:gd name="connsiteY18" fmla="*/ 1084376 h 1104738"/>
              <a:gd name="connsiteX19" fmla="*/ 403851 w 1025048"/>
              <a:gd name="connsiteY19" fmla="*/ 1040490 h 1104738"/>
              <a:gd name="connsiteX20" fmla="*/ 701608 w 1025048"/>
              <a:gd name="connsiteY20" fmla="*/ 1003245 h 1104738"/>
              <a:gd name="connsiteX21" fmla="*/ 739732 w 1025048"/>
              <a:gd name="connsiteY21" fmla="*/ 984563 h 1104738"/>
              <a:gd name="connsiteX22" fmla="*/ 983843 w 1025048"/>
              <a:gd name="connsiteY22" fmla="*/ 740453 h 1104738"/>
              <a:gd name="connsiteX23" fmla="*/ 996245 w 1025048"/>
              <a:gd name="connsiteY23" fmla="*/ 710649 h 1104738"/>
              <a:gd name="connsiteX24" fmla="*/ 983883 w 1025048"/>
              <a:gd name="connsiteY24" fmla="*/ 680845 h 1104738"/>
              <a:gd name="connsiteX25" fmla="*/ 924236 w 1025048"/>
              <a:gd name="connsiteY25" fmla="*/ 680845 h 1104738"/>
              <a:gd name="connsiteX26" fmla="*/ 670444 w 1025048"/>
              <a:gd name="connsiteY26" fmla="*/ 887111 h 1104738"/>
              <a:gd name="connsiteX27" fmla="*/ 670404 w 1025048"/>
              <a:gd name="connsiteY27" fmla="*/ 887071 h 1104738"/>
              <a:gd name="connsiteX28" fmla="*/ 610636 w 1025048"/>
              <a:gd name="connsiteY28" fmla="*/ 908514 h 1104738"/>
              <a:gd name="connsiteX29" fmla="*/ 410571 w 1025048"/>
              <a:gd name="connsiteY29" fmla="*/ 908514 h 1104738"/>
              <a:gd name="connsiteX30" fmla="*/ 410571 w 1025048"/>
              <a:gd name="connsiteY30" fmla="*/ 879670 h 1104738"/>
              <a:gd name="connsiteX31" fmla="*/ 610636 w 1025048"/>
              <a:gd name="connsiteY31" fmla="*/ 879670 h 1104738"/>
              <a:gd name="connsiteX32" fmla="*/ 676165 w 1025048"/>
              <a:gd name="connsiteY32" fmla="*/ 814102 h 1104738"/>
              <a:gd name="connsiteX33" fmla="*/ 650561 w 1025048"/>
              <a:gd name="connsiteY33" fmla="*/ 788459 h 1104738"/>
              <a:gd name="connsiteX34" fmla="*/ 340603 w 1025048"/>
              <a:gd name="connsiteY34" fmla="*/ 788459 h 1104738"/>
              <a:gd name="connsiteX35" fmla="*/ 340603 w 1025048"/>
              <a:gd name="connsiteY35" fmla="*/ 788579 h 1104738"/>
              <a:gd name="connsiteX36" fmla="*/ 730291 w 1025048"/>
              <a:gd name="connsiteY36" fmla="*/ 588874 h 1104738"/>
              <a:gd name="connsiteX37" fmla="*/ 330241 w 1025048"/>
              <a:gd name="connsiteY37" fmla="*/ 588874 h 1104738"/>
              <a:gd name="connsiteX38" fmla="*/ 330241 w 1025048"/>
              <a:gd name="connsiteY38" fmla="*/ 560070 h 1104738"/>
              <a:gd name="connsiteX39" fmla="*/ 730291 w 1025048"/>
              <a:gd name="connsiteY39" fmla="*/ 560070 h 1104738"/>
              <a:gd name="connsiteX40" fmla="*/ 730291 w 1025048"/>
              <a:gd name="connsiteY40" fmla="*/ 588874 h 1104738"/>
              <a:gd name="connsiteX41" fmla="*/ 824703 w 1025048"/>
              <a:gd name="connsiteY41" fmla="*/ 494462 h 1104738"/>
              <a:gd name="connsiteX42" fmla="*/ 795899 w 1025048"/>
              <a:gd name="connsiteY42" fmla="*/ 494462 h 1104738"/>
              <a:gd name="connsiteX43" fmla="*/ 795899 w 1025048"/>
              <a:gd name="connsiteY43" fmla="*/ 94412 h 1104738"/>
              <a:gd name="connsiteX44" fmla="*/ 824743 w 1025048"/>
              <a:gd name="connsiteY44" fmla="*/ 94412 h 1104738"/>
              <a:gd name="connsiteX45" fmla="*/ 824703 w 1025048"/>
              <a:gd name="connsiteY45" fmla="*/ 494462 h 1104738"/>
              <a:gd name="connsiteX46" fmla="*/ 824703 w 1025048"/>
              <a:gd name="connsiteY46" fmla="*/ 494462 h 1104738"/>
              <a:gd name="connsiteX47" fmla="*/ 264633 w 1025048"/>
              <a:gd name="connsiteY47" fmla="*/ 494462 h 1104738"/>
              <a:gd name="connsiteX48" fmla="*/ 235830 w 1025048"/>
              <a:gd name="connsiteY48" fmla="*/ 494462 h 1104738"/>
              <a:gd name="connsiteX49" fmla="*/ 235830 w 1025048"/>
              <a:gd name="connsiteY49" fmla="*/ 94412 h 1104738"/>
              <a:gd name="connsiteX50" fmla="*/ 264633 w 1025048"/>
              <a:gd name="connsiteY50" fmla="*/ 94412 h 1104738"/>
              <a:gd name="connsiteX51" fmla="*/ 264633 w 1025048"/>
              <a:gd name="connsiteY51" fmla="*/ 494462 h 1104738"/>
              <a:gd name="connsiteX52" fmla="*/ 730291 w 1025048"/>
              <a:gd name="connsiteY52" fmla="*/ 28804 h 1104738"/>
              <a:gd name="connsiteX53" fmla="*/ 330241 w 1025048"/>
              <a:gd name="connsiteY53" fmla="*/ 28804 h 1104738"/>
              <a:gd name="connsiteX54" fmla="*/ 330241 w 1025048"/>
              <a:gd name="connsiteY54" fmla="*/ 0 h 1104738"/>
              <a:gd name="connsiteX55" fmla="*/ 730291 w 1025048"/>
              <a:gd name="connsiteY55" fmla="*/ 0 h 1104738"/>
              <a:gd name="connsiteX56" fmla="*/ 730291 w 1025048"/>
              <a:gd name="connsiteY56" fmla="*/ 28804 h 110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5048" h="1104738">
                <a:moveTo>
                  <a:pt x="340603" y="788579"/>
                </a:moveTo>
                <a:cubicBezTo>
                  <a:pt x="236070" y="788579"/>
                  <a:pt x="150219" y="870269"/>
                  <a:pt x="145178" y="974602"/>
                </a:cubicBezTo>
                <a:lnTo>
                  <a:pt x="144938" y="980163"/>
                </a:lnTo>
                <a:lnTo>
                  <a:pt x="20363" y="1104738"/>
                </a:lnTo>
                <a:lnTo>
                  <a:pt x="0" y="1084336"/>
                </a:lnTo>
                <a:lnTo>
                  <a:pt x="116735" y="967561"/>
                </a:lnTo>
                <a:cubicBezTo>
                  <a:pt x="125256" y="850586"/>
                  <a:pt x="222508" y="759735"/>
                  <a:pt x="340563" y="759735"/>
                </a:cubicBezTo>
                <a:lnTo>
                  <a:pt x="650601" y="759735"/>
                </a:lnTo>
                <a:cubicBezTo>
                  <a:pt x="680605" y="759735"/>
                  <a:pt x="705008" y="784138"/>
                  <a:pt x="705008" y="814142"/>
                </a:cubicBezTo>
                <a:cubicBezTo>
                  <a:pt x="705008" y="816862"/>
                  <a:pt x="704888" y="819622"/>
                  <a:pt x="704648" y="822303"/>
                </a:cubicBezTo>
                <a:lnTo>
                  <a:pt x="904993" y="659522"/>
                </a:lnTo>
                <a:cubicBezTo>
                  <a:pt x="929596" y="634679"/>
                  <a:pt x="977482" y="633679"/>
                  <a:pt x="1004246" y="660523"/>
                </a:cubicBezTo>
                <a:cubicBezTo>
                  <a:pt x="1017647" y="673884"/>
                  <a:pt x="1025048" y="691686"/>
                  <a:pt x="1025048" y="710689"/>
                </a:cubicBezTo>
                <a:cubicBezTo>
                  <a:pt x="1025048" y="729651"/>
                  <a:pt x="1017647" y="747453"/>
                  <a:pt x="1004246" y="760895"/>
                </a:cubicBezTo>
                <a:lnTo>
                  <a:pt x="760135" y="1005006"/>
                </a:lnTo>
                <a:cubicBezTo>
                  <a:pt x="745413" y="1019687"/>
                  <a:pt x="725931" y="1029249"/>
                  <a:pt x="705208" y="1031889"/>
                </a:cubicBezTo>
                <a:lnTo>
                  <a:pt x="417252" y="1067854"/>
                </a:lnTo>
                <a:lnTo>
                  <a:pt x="380568" y="1104698"/>
                </a:lnTo>
                <a:lnTo>
                  <a:pt x="360165" y="1084376"/>
                </a:lnTo>
                <a:lnTo>
                  <a:pt x="403851" y="1040490"/>
                </a:lnTo>
                <a:lnTo>
                  <a:pt x="701608" y="1003245"/>
                </a:lnTo>
                <a:cubicBezTo>
                  <a:pt x="715970" y="1001445"/>
                  <a:pt x="729531" y="994804"/>
                  <a:pt x="739732" y="984563"/>
                </a:cubicBezTo>
                <a:lnTo>
                  <a:pt x="983843" y="740453"/>
                </a:lnTo>
                <a:cubicBezTo>
                  <a:pt x="991804" y="732492"/>
                  <a:pt x="996245" y="721890"/>
                  <a:pt x="996245" y="710649"/>
                </a:cubicBezTo>
                <a:cubicBezTo>
                  <a:pt x="996245" y="699367"/>
                  <a:pt x="991884" y="688806"/>
                  <a:pt x="983883" y="680845"/>
                </a:cubicBezTo>
                <a:cubicBezTo>
                  <a:pt x="967921" y="664883"/>
                  <a:pt x="940198" y="664923"/>
                  <a:pt x="924236" y="680845"/>
                </a:cubicBezTo>
                <a:lnTo>
                  <a:pt x="670444" y="887111"/>
                </a:lnTo>
                <a:lnTo>
                  <a:pt x="670404" y="887071"/>
                </a:lnTo>
                <a:cubicBezTo>
                  <a:pt x="654162" y="900473"/>
                  <a:pt x="633279" y="908514"/>
                  <a:pt x="610636" y="908514"/>
                </a:cubicBezTo>
                <a:lnTo>
                  <a:pt x="410571" y="908514"/>
                </a:lnTo>
                <a:lnTo>
                  <a:pt x="410571" y="879670"/>
                </a:lnTo>
                <a:lnTo>
                  <a:pt x="610636" y="879670"/>
                </a:lnTo>
                <a:cubicBezTo>
                  <a:pt x="646761" y="879670"/>
                  <a:pt x="676165" y="850266"/>
                  <a:pt x="676165" y="814102"/>
                </a:cubicBezTo>
                <a:cubicBezTo>
                  <a:pt x="676165" y="799940"/>
                  <a:pt x="664683" y="788459"/>
                  <a:pt x="650561" y="788459"/>
                </a:cubicBezTo>
                <a:lnTo>
                  <a:pt x="340603" y="788459"/>
                </a:lnTo>
                <a:lnTo>
                  <a:pt x="340603" y="788579"/>
                </a:lnTo>
                <a:close/>
                <a:moveTo>
                  <a:pt x="730291" y="588874"/>
                </a:moveTo>
                <a:lnTo>
                  <a:pt x="330241" y="588874"/>
                </a:lnTo>
                <a:lnTo>
                  <a:pt x="330241" y="560070"/>
                </a:lnTo>
                <a:lnTo>
                  <a:pt x="730291" y="560070"/>
                </a:lnTo>
                <a:lnTo>
                  <a:pt x="730291" y="588874"/>
                </a:lnTo>
                <a:close/>
                <a:moveTo>
                  <a:pt x="824703" y="494462"/>
                </a:moveTo>
                <a:lnTo>
                  <a:pt x="795899" y="494462"/>
                </a:lnTo>
                <a:lnTo>
                  <a:pt x="795899" y="94412"/>
                </a:lnTo>
                <a:lnTo>
                  <a:pt x="824743" y="94412"/>
                </a:lnTo>
                <a:lnTo>
                  <a:pt x="824703" y="494462"/>
                </a:lnTo>
                <a:lnTo>
                  <a:pt x="824703" y="494462"/>
                </a:lnTo>
                <a:close/>
                <a:moveTo>
                  <a:pt x="264633" y="494462"/>
                </a:moveTo>
                <a:lnTo>
                  <a:pt x="235830" y="494462"/>
                </a:lnTo>
                <a:lnTo>
                  <a:pt x="235830" y="94412"/>
                </a:lnTo>
                <a:lnTo>
                  <a:pt x="264633" y="94412"/>
                </a:lnTo>
                <a:cubicBezTo>
                  <a:pt x="264633" y="94412"/>
                  <a:pt x="264633" y="494462"/>
                  <a:pt x="264633" y="494462"/>
                </a:cubicBezTo>
                <a:close/>
                <a:moveTo>
                  <a:pt x="730291" y="28804"/>
                </a:moveTo>
                <a:lnTo>
                  <a:pt x="330241" y="28804"/>
                </a:lnTo>
                <a:lnTo>
                  <a:pt x="330241" y="0"/>
                </a:lnTo>
                <a:lnTo>
                  <a:pt x="730291" y="0"/>
                </a:lnTo>
                <a:lnTo>
                  <a:pt x="730291" y="28804"/>
                </a:lnTo>
                <a:close/>
              </a:path>
            </a:pathLst>
          </a:custGeom>
          <a:solidFill>
            <a:schemeClr val="accent1"/>
          </a:solidFill>
          <a:ln w="3988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B319217-4708-79F5-E7C3-9B6199757202}"/>
              </a:ext>
            </a:extLst>
          </p:cNvPr>
          <p:cNvSpPr/>
          <p:nvPr/>
        </p:nvSpPr>
        <p:spPr>
          <a:xfrm>
            <a:off x="12829108" y="616077"/>
            <a:ext cx="1148943" cy="1214551"/>
          </a:xfrm>
          <a:custGeom>
            <a:avLst/>
            <a:gdLst>
              <a:gd name="connsiteX0" fmla="*/ 1134542 w 1148943"/>
              <a:gd name="connsiteY0" fmla="*/ 1214552 h 1214551"/>
              <a:gd name="connsiteX1" fmla="*/ 14402 w 1148943"/>
              <a:gd name="connsiteY1" fmla="*/ 1214552 h 1214551"/>
              <a:gd name="connsiteX2" fmla="*/ 0 w 1148943"/>
              <a:gd name="connsiteY2" fmla="*/ 1200150 h 1214551"/>
              <a:gd name="connsiteX3" fmla="*/ 0 w 1148943"/>
              <a:gd name="connsiteY3" fmla="*/ 120015 h 1214551"/>
              <a:gd name="connsiteX4" fmla="*/ 14402 w 1148943"/>
              <a:gd name="connsiteY4" fmla="*/ 105613 h 1214551"/>
              <a:gd name="connsiteX5" fmla="*/ 240030 w 1148943"/>
              <a:gd name="connsiteY5" fmla="*/ 105613 h 1214551"/>
              <a:gd name="connsiteX6" fmla="*/ 240030 w 1148943"/>
              <a:gd name="connsiteY6" fmla="*/ 0 h 1214551"/>
              <a:gd name="connsiteX7" fmla="*/ 268834 w 1148943"/>
              <a:gd name="connsiteY7" fmla="*/ 0 h 1214551"/>
              <a:gd name="connsiteX8" fmla="*/ 268834 w 1148943"/>
              <a:gd name="connsiteY8" fmla="*/ 105613 h 1214551"/>
              <a:gd name="connsiteX9" fmla="*/ 560070 w 1148943"/>
              <a:gd name="connsiteY9" fmla="*/ 105613 h 1214551"/>
              <a:gd name="connsiteX10" fmla="*/ 560070 w 1148943"/>
              <a:gd name="connsiteY10" fmla="*/ 0 h 1214551"/>
              <a:gd name="connsiteX11" fmla="*/ 588874 w 1148943"/>
              <a:gd name="connsiteY11" fmla="*/ 0 h 1214551"/>
              <a:gd name="connsiteX12" fmla="*/ 588874 w 1148943"/>
              <a:gd name="connsiteY12" fmla="*/ 105613 h 1214551"/>
              <a:gd name="connsiteX13" fmla="*/ 880110 w 1148943"/>
              <a:gd name="connsiteY13" fmla="*/ 105613 h 1214551"/>
              <a:gd name="connsiteX14" fmla="*/ 880110 w 1148943"/>
              <a:gd name="connsiteY14" fmla="*/ 0 h 1214551"/>
              <a:gd name="connsiteX15" fmla="*/ 908954 w 1148943"/>
              <a:gd name="connsiteY15" fmla="*/ 0 h 1214551"/>
              <a:gd name="connsiteX16" fmla="*/ 908954 w 1148943"/>
              <a:gd name="connsiteY16" fmla="*/ 105613 h 1214551"/>
              <a:gd name="connsiteX17" fmla="*/ 1134542 w 1148943"/>
              <a:gd name="connsiteY17" fmla="*/ 105613 h 1214551"/>
              <a:gd name="connsiteX18" fmla="*/ 1148944 w 1148943"/>
              <a:gd name="connsiteY18" fmla="*/ 120015 h 1214551"/>
              <a:gd name="connsiteX19" fmla="*/ 1148944 w 1148943"/>
              <a:gd name="connsiteY19" fmla="*/ 1200150 h 1214551"/>
              <a:gd name="connsiteX20" fmla="*/ 1134542 w 1148943"/>
              <a:gd name="connsiteY20" fmla="*/ 1214552 h 1214551"/>
              <a:gd name="connsiteX21" fmla="*/ 28804 w 1148943"/>
              <a:gd name="connsiteY21" fmla="*/ 1185748 h 1214551"/>
              <a:gd name="connsiteX22" fmla="*/ 1120140 w 1148943"/>
              <a:gd name="connsiteY22" fmla="*/ 1185748 h 1214551"/>
              <a:gd name="connsiteX23" fmla="*/ 1120140 w 1148943"/>
              <a:gd name="connsiteY23" fmla="*/ 134417 h 1214551"/>
              <a:gd name="connsiteX24" fmla="*/ 908914 w 1148943"/>
              <a:gd name="connsiteY24" fmla="*/ 134417 h 1214551"/>
              <a:gd name="connsiteX25" fmla="*/ 908914 w 1148943"/>
              <a:gd name="connsiteY25" fmla="*/ 240030 h 1214551"/>
              <a:gd name="connsiteX26" fmla="*/ 880110 w 1148943"/>
              <a:gd name="connsiteY26" fmla="*/ 240030 h 1214551"/>
              <a:gd name="connsiteX27" fmla="*/ 880110 w 1148943"/>
              <a:gd name="connsiteY27" fmla="*/ 134417 h 1214551"/>
              <a:gd name="connsiteX28" fmla="*/ 588874 w 1148943"/>
              <a:gd name="connsiteY28" fmla="*/ 134417 h 1214551"/>
              <a:gd name="connsiteX29" fmla="*/ 588874 w 1148943"/>
              <a:gd name="connsiteY29" fmla="*/ 240030 h 1214551"/>
              <a:gd name="connsiteX30" fmla="*/ 560070 w 1148943"/>
              <a:gd name="connsiteY30" fmla="*/ 240030 h 1214551"/>
              <a:gd name="connsiteX31" fmla="*/ 560070 w 1148943"/>
              <a:gd name="connsiteY31" fmla="*/ 134417 h 1214551"/>
              <a:gd name="connsiteX32" fmla="*/ 268834 w 1148943"/>
              <a:gd name="connsiteY32" fmla="*/ 134417 h 1214551"/>
              <a:gd name="connsiteX33" fmla="*/ 268834 w 1148943"/>
              <a:gd name="connsiteY33" fmla="*/ 240030 h 1214551"/>
              <a:gd name="connsiteX34" fmla="*/ 240030 w 1148943"/>
              <a:gd name="connsiteY34" fmla="*/ 240030 h 1214551"/>
              <a:gd name="connsiteX35" fmla="*/ 240030 w 1148943"/>
              <a:gd name="connsiteY35" fmla="*/ 134417 h 1214551"/>
              <a:gd name="connsiteX36" fmla="*/ 28804 w 1148943"/>
              <a:gd name="connsiteY36" fmla="*/ 134417 h 1214551"/>
              <a:gd name="connsiteX37" fmla="*/ 28804 w 1148943"/>
              <a:gd name="connsiteY37" fmla="*/ 1185748 h 1214551"/>
              <a:gd name="connsiteX38" fmla="*/ 934517 w 1148943"/>
              <a:gd name="connsiteY38" fmla="*/ 1054532 h 1214551"/>
              <a:gd name="connsiteX39" fmla="*/ 854507 w 1148943"/>
              <a:gd name="connsiteY39" fmla="*/ 1054532 h 1214551"/>
              <a:gd name="connsiteX40" fmla="*/ 840105 w 1148943"/>
              <a:gd name="connsiteY40" fmla="*/ 1040130 h 1214551"/>
              <a:gd name="connsiteX41" fmla="*/ 840105 w 1148943"/>
              <a:gd name="connsiteY41" fmla="*/ 960120 h 1214551"/>
              <a:gd name="connsiteX42" fmla="*/ 854507 w 1148943"/>
              <a:gd name="connsiteY42" fmla="*/ 945718 h 1214551"/>
              <a:gd name="connsiteX43" fmla="*/ 934517 w 1148943"/>
              <a:gd name="connsiteY43" fmla="*/ 945718 h 1214551"/>
              <a:gd name="connsiteX44" fmla="*/ 948919 w 1148943"/>
              <a:gd name="connsiteY44" fmla="*/ 960120 h 1214551"/>
              <a:gd name="connsiteX45" fmla="*/ 948919 w 1148943"/>
              <a:gd name="connsiteY45" fmla="*/ 1040130 h 1214551"/>
              <a:gd name="connsiteX46" fmla="*/ 934517 w 1148943"/>
              <a:gd name="connsiteY46" fmla="*/ 1054532 h 1214551"/>
              <a:gd name="connsiteX47" fmla="*/ 868909 w 1148943"/>
              <a:gd name="connsiteY47" fmla="*/ 1025728 h 1214551"/>
              <a:gd name="connsiteX48" fmla="*/ 920075 w 1148943"/>
              <a:gd name="connsiteY48" fmla="*/ 1025728 h 1214551"/>
              <a:gd name="connsiteX49" fmla="*/ 920075 w 1148943"/>
              <a:gd name="connsiteY49" fmla="*/ 974522 h 1214551"/>
              <a:gd name="connsiteX50" fmla="*/ 868909 w 1148943"/>
              <a:gd name="connsiteY50" fmla="*/ 974522 h 1214551"/>
              <a:gd name="connsiteX51" fmla="*/ 868909 w 1148943"/>
              <a:gd name="connsiteY51" fmla="*/ 1025728 h 1214551"/>
              <a:gd name="connsiteX52" fmla="*/ 614477 w 1148943"/>
              <a:gd name="connsiteY52" fmla="*/ 1054532 h 1214551"/>
              <a:gd name="connsiteX53" fmla="*/ 534467 w 1148943"/>
              <a:gd name="connsiteY53" fmla="*/ 1054532 h 1214551"/>
              <a:gd name="connsiteX54" fmla="*/ 520065 w 1148943"/>
              <a:gd name="connsiteY54" fmla="*/ 1040130 h 1214551"/>
              <a:gd name="connsiteX55" fmla="*/ 520065 w 1148943"/>
              <a:gd name="connsiteY55" fmla="*/ 960120 h 1214551"/>
              <a:gd name="connsiteX56" fmla="*/ 534467 w 1148943"/>
              <a:gd name="connsiteY56" fmla="*/ 945718 h 1214551"/>
              <a:gd name="connsiteX57" fmla="*/ 614477 w 1148943"/>
              <a:gd name="connsiteY57" fmla="*/ 945718 h 1214551"/>
              <a:gd name="connsiteX58" fmla="*/ 628879 w 1148943"/>
              <a:gd name="connsiteY58" fmla="*/ 960120 h 1214551"/>
              <a:gd name="connsiteX59" fmla="*/ 628879 w 1148943"/>
              <a:gd name="connsiteY59" fmla="*/ 1040130 h 1214551"/>
              <a:gd name="connsiteX60" fmla="*/ 614477 w 1148943"/>
              <a:gd name="connsiteY60" fmla="*/ 1054532 h 1214551"/>
              <a:gd name="connsiteX61" fmla="*/ 548869 w 1148943"/>
              <a:gd name="connsiteY61" fmla="*/ 1025728 h 1214551"/>
              <a:gd name="connsiteX62" fmla="*/ 600075 w 1148943"/>
              <a:gd name="connsiteY62" fmla="*/ 1025728 h 1214551"/>
              <a:gd name="connsiteX63" fmla="*/ 600075 w 1148943"/>
              <a:gd name="connsiteY63" fmla="*/ 974522 h 1214551"/>
              <a:gd name="connsiteX64" fmla="*/ 548869 w 1148943"/>
              <a:gd name="connsiteY64" fmla="*/ 974522 h 1214551"/>
              <a:gd name="connsiteX65" fmla="*/ 548869 w 1148943"/>
              <a:gd name="connsiteY65" fmla="*/ 1025728 h 1214551"/>
              <a:gd name="connsiteX66" fmla="*/ 294437 w 1148943"/>
              <a:gd name="connsiteY66" fmla="*/ 1054532 h 1214551"/>
              <a:gd name="connsiteX67" fmla="*/ 214427 w 1148943"/>
              <a:gd name="connsiteY67" fmla="*/ 1054532 h 1214551"/>
              <a:gd name="connsiteX68" fmla="*/ 200025 w 1148943"/>
              <a:gd name="connsiteY68" fmla="*/ 1040130 h 1214551"/>
              <a:gd name="connsiteX69" fmla="*/ 200025 w 1148943"/>
              <a:gd name="connsiteY69" fmla="*/ 960120 h 1214551"/>
              <a:gd name="connsiteX70" fmla="*/ 214427 w 1148943"/>
              <a:gd name="connsiteY70" fmla="*/ 945718 h 1214551"/>
              <a:gd name="connsiteX71" fmla="*/ 294437 w 1148943"/>
              <a:gd name="connsiteY71" fmla="*/ 945718 h 1214551"/>
              <a:gd name="connsiteX72" fmla="*/ 308839 w 1148943"/>
              <a:gd name="connsiteY72" fmla="*/ 960120 h 1214551"/>
              <a:gd name="connsiteX73" fmla="*/ 308839 w 1148943"/>
              <a:gd name="connsiteY73" fmla="*/ 1040130 h 1214551"/>
              <a:gd name="connsiteX74" fmla="*/ 294437 w 1148943"/>
              <a:gd name="connsiteY74" fmla="*/ 1054532 h 1214551"/>
              <a:gd name="connsiteX75" fmla="*/ 228829 w 1148943"/>
              <a:gd name="connsiteY75" fmla="*/ 1025728 h 1214551"/>
              <a:gd name="connsiteX76" fmla="*/ 280035 w 1148943"/>
              <a:gd name="connsiteY76" fmla="*/ 1025728 h 1214551"/>
              <a:gd name="connsiteX77" fmla="*/ 280035 w 1148943"/>
              <a:gd name="connsiteY77" fmla="*/ 974522 h 1214551"/>
              <a:gd name="connsiteX78" fmla="*/ 228829 w 1148943"/>
              <a:gd name="connsiteY78" fmla="*/ 974522 h 1214551"/>
              <a:gd name="connsiteX79" fmla="*/ 228829 w 1148943"/>
              <a:gd name="connsiteY79" fmla="*/ 1025728 h 1214551"/>
              <a:gd name="connsiteX80" fmla="*/ 934517 w 1148943"/>
              <a:gd name="connsiteY80" fmla="*/ 774497 h 1214551"/>
              <a:gd name="connsiteX81" fmla="*/ 854507 w 1148943"/>
              <a:gd name="connsiteY81" fmla="*/ 774497 h 1214551"/>
              <a:gd name="connsiteX82" fmla="*/ 840105 w 1148943"/>
              <a:gd name="connsiteY82" fmla="*/ 760095 h 1214551"/>
              <a:gd name="connsiteX83" fmla="*/ 840105 w 1148943"/>
              <a:gd name="connsiteY83" fmla="*/ 680085 h 1214551"/>
              <a:gd name="connsiteX84" fmla="*/ 854507 w 1148943"/>
              <a:gd name="connsiteY84" fmla="*/ 665683 h 1214551"/>
              <a:gd name="connsiteX85" fmla="*/ 934517 w 1148943"/>
              <a:gd name="connsiteY85" fmla="*/ 665683 h 1214551"/>
              <a:gd name="connsiteX86" fmla="*/ 948919 w 1148943"/>
              <a:gd name="connsiteY86" fmla="*/ 680085 h 1214551"/>
              <a:gd name="connsiteX87" fmla="*/ 948919 w 1148943"/>
              <a:gd name="connsiteY87" fmla="*/ 760095 h 1214551"/>
              <a:gd name="connsiteX88" fmla="*/ 934517 w 1148943"/>
              <a:gd name="connsiteY88" fmla="*/ 774497 h 1214551"/>
              <a:gd name="connsiteX89" fmla="*/ 868909 w 1148943"/>
              <a:gd name="connsiteY89" fmla="*/ 745693 h 1214551"/>
              <a:gd name="connsiteX90" fmla="*/ 920075 w 1148943"/>
              <a:gd name="connsiteY90" fmla="*/ 745693 h 1214551"/>
              <a:gd name="connsiteX91" fmla="*/ 920075 w 1148943"/>
              <a:gd name="connsiteY91" fmla="*/ 694487 h 1214551"/>
              <a:gd name="connsiteX92" fmla="*/ 868909 w 1148943"/>
              <a:gd name="connsiteY92" fmla="*/ 694487 h 1214551"/>
              <a:gd name="connsiteX93" fmla="*/ 868909 w 1148943"/>
              <a:gd name="connsiteY93" fmla="*/ 745693 h 1214551"/>
              <a:gd name="connsiteX94" fmla="*/ 614477 w 1148943"/>
              <a:gd name="connsiteY94" fmla="*/ 774497 h 1214551"/>
              <a:gd name="connsiteX95" fmla="*/ 534467 w 1148943"/>
              <a:gd name="connsiteY95" fmla="*/ 774497 h 1214551"/>
              <a:gd name="connsiteX96" fmla="*/ 520065 w 1148943"/>
              <a:gd name="connsiteY96" fmla="*/ 760095 h 1214551"/>
              <a:gd name="connsiteX97" fmla="*/ 520065 w 1148943"/>
              <a:gd name="connsiteY97" fmla="*/ 680085 h 1214551"/>
              <a:gd name="connsiteX98" fmla="*/ 534467 w 1148943"/>
              <a:gd name="connsiteY98" fmla="*/ 665683 h 1214551"/>
              <a:gd name="connsiteX99" fmla="*/ 614477 w 1148943"/>
              <a:gd name="connsiteY99" fmla="*/ 665683 h 1214551"/>
              <a:gd name="connsiteX100" fmla="*/ 628879 w 1148943"/>
              <a:gd name="connsiteY100" fmla="*/ 680085 h 1214551"/>
              <a:gd name="connsiteX101" fmla="*/ 628879 w 1148943"/>
              <a:gd name="connsiteY101" fmla="*/ 760095 h 1214551"/>
              <a:gd name="connsiteX102" fmla="*/ 614477 w 1148943"/>
              <a:gd name="connsiteY102" fmla="*/ 774497 h 1214551"/>
              <a:gd name="connsiteX103" fmla="*/ 548869 w 1148943"/>
              <a:gd name="connsiteY103" fmla="*/ 745693 h 1214551"/>
              <a:gd name="connsiteX104" fmla="*/ 600075 w 1148943"/>
              <a:gd name="connsiteY104" fmla="*/ 745693 h 1214551"/>
              <a:gd name="connsiteX105" fmla="*/ 600075 w 1148943"/>
              <a:gd name="connsiteY105" fmla="*/ 694487 h 1214551"/>
              <a:gd name="connsiteX106" fmla="*/ 548869 w 1148943"/>
              <a:gd name="connsiteY106" fmla="*/ 694487 h 1214551"/>
              <a:gd name="connsiteX107" fmla="*/ 548869 w 1148943"/>
              <a:gd name="connsiteY107" fmla="*/ 745693 h 1214551"/>
              <a:gd name="connsiteX108" fmla="*/ 294437 w 1148943"/>
              <a:gd name="connsiteY108" fmla="*/ 774497 h 1214551"/>
              <a:gd name="connsiteX109" fmla="*/ 214427 w 1148943"/>
              <a:gd name="connsiteY109" fmla="*/ 774497 h 1214551"/>
              <a:gd name="connsiteX110" fmla="*/ 200025 w 1148943"/>
              <a:gd name="connsiteY110" fmla="*/ 760095 h 1214551"/>
              <a:gd name="connsiteX111" fmla="*/ 200025 w 1148943"/>
              <a:gd name="connsiteY111" fmla="*/ 680085 h 1214551"/>
              <a:gd name="connsiteX112" fmla="*/ 214427 w 1148943"/>
              <a:gd name="connsiteY112" fmla="*/ 665683 h 1214551"/>
              <a:gd name="connsiteX113" fmla="*/ 294437 w 1148943"/>
              <a:gd name="connsiteY113" fmla="*/ 665683 h 1214551"/>
              <a:gd name="connsiteX114" fmla="*/ 308839 w 1148943"/>
              <a:gd name="connsiteY114" fmla="*/ 680085 h 1214551"/>
              <a:gd name="connsiteX115" fmla="*/ 308839 w 1148943"/>
              <a:gd name="connsiteY115" fmla="*/ 760095 h 1214551"/>
              <a:gd name="connsiteX116" fmla="*/ 294437 w 1148943"/>
              <a:gd name="connsiteY116" fmla="*/ 774497 h 1214551"/>
              <a:gd name="connsiteX117" fmla="*/ 228829 w 1148943"/>
              <a:gd name="connsiteY117" fmla="*/ 745693 h 1214551"/>
              <a:gd name="connsiteX118" fmla="*/ 280035 w 1148943"/>
              <a:gd name="connsiteY118" fmla="*/ 745693 h 1214551"/>
              <a:gd name="connsiteX119" fmla="*/ 280035 w 1148943"/>
              <a:gd name="connsiteY119" fmla="*/ 694487 h 1214551"/>
              <a:gd name="connsiteX120" fmla="*/ 228829 w 1148943"/>
              <a:gd name="connsiteY120" fmla="*/ 694487 h 1214551"/>
              <a:gd name="connsiteX121" fmla="*/ 228829 w 1148943"/>
              <a:gd name="connsiteY121" fmla="*/ 745693 h 1214551"/>
              <a:gd name="connsiteX122" fmla="*/ 934517 w 1148943"/>
              <a:gd name="connsiteY122" fmla="*/ 494462 h 1214551"/>
              <a:gd name="connsiteX123" fmla="*/ 854507 w 1148943"/>
              <a:gd name="connsiteY123" fmla="*/ 494462 h 1214551"/>
              <a:gd name="connsiteX124" fmla="*/ 840105 w 1148943"/>
              <a:gd name="connsiteY124" fmla="*/ 480060 h 1214551"/>
              <a:gd name="connsiteX125" fmla="*/ 840105 w 1148943"/>
              <a:gd name="connsiteY125" fmla="*/ 400050 h 1214551"/>
              <a:gd name="connsiteX126" fmla="*/ 854507 w 1148943"/>
              <a:gd name="connsiteY126" fmla="*/ 385648 h 1214551"/>
              <a:gd name="connsiteX127" fmla="*/ 934517 w 1148943"/>
              <a:gd name="connsiteY127" fmla="*/ 385648 h 1214551"/>
              <a:gd name="connsiteX128" fmla="*/ 948919 w 1148943"/>
              <a:gd name="connsiteY128" fmla="*/ 400050 h 1214551"/>
              <a:gd name="connsiteX129" fmla="*/ 948919 w 1148943"/>
              <a:gd name="connsiteY129" fmla="*/ 480060 h 1214551"/>
              <a:gd name="connsiteX130" fmla="*/ 934517 w 1148943"/>
              <a:gd name="connsiteY130" fmla="*/ 494462 h 1214551"/>
              <a:gd name="connsiteX131" fmla="*/ 868909 w 1148943"/>
              <a:gd name="connsiteY131" fmla="*/ 465658 h 1214551"/>
              <a:gd name="connsiteX132" fmla="*/ 920075 w 1148943"/>
              <a:gd name="connsiteY132" fmla="*/ 465658 h 1214551"/>
              <a:gd name="connsiteX133" fmla="*/ 920075 w 1148943"/>
              <a:gd name="connsiteY133" fmla="*/ 414452 h 1214551"/>
              <a:gd name="connsiteX134" fmla="*/ 868909 w 1148943"/>
              <a:gd name="connsiteY134" fmla="*/ 414452 h 1214551"/>
              <a:gd name="connsiteX135" fmla="*/ 868909 w 1148943"/>
              <a:gd name="connsiteY135" fmla="*/ 465658 h 1214551"/>
              <a:gd name="connsiteX136" fmla="*/ 614477 w 1148943"/>
              <a:gd name="connsiteY136" fmla="*/ 494462 h 1214551"/>
              <a:gd name="connsiteX137" fmla="*/ 534467 w 1148943"/>
              <a:gd name="connsiteY137" fmla="*/ 494462 h 1214551"/>
              <a:gd name="connsiteX138" fmla="*/ 520065 w 1148943"/>
              <a:gd name="connsiteY138" fmla="*/ 480060 h 1214551"/>
              <a:gd name="connsiteX139" fmla="*/ 520065 w 1148943"/>
              <a:gd name="connsiteY139" fmla="*/ 400050 h 1214551"/>
              <a:gd name="connsiteX140" fmla="*/ 534467 w 1148943"/>
              <a:gd name="connsiteY140" fmla="*/ 385648 h 1214551"/>
              <a:gd name="connsiteX141" fmla="*/ 614477 w 1148943"/>
              <a:gd name="connsiteY141" fmla="*/ 385648 h 1214551"/>
              <a:gd name="connsiteX142" fmla="*/ 628879 w 1148943"/>
              <a:gd name="connsiteY142" fmla="*/ 400050 h 1214551"/>
              <a:gd name="connsiteX143" fmla="*/ 628879 w 1148943"/>
              <a:gd name="connsiteY143" fmla="*/ 480060 h 1214551"/>
              <a:gd name="connsiteX144" fmla="*/ 614477 w 1148943"/>
              <a:gd name="connsiteY144" fmla="*/ 494462 h 1214551"/>
              <a:gd name="connsiteX145" fmla="*/ 548869 w 1148943"/>
              <a:gd name="connsiteY145" fmla="*/ 465658 h 1214551"/>
              <a:gd name="connsiteX146" fmla="*/ 600075 w 1148943"/>
              <a:gd name="connsiteY146" fmla="*/ 465658 h 1214551"/>
              <a:gd name="connsiteX147" fmla="*/ 600075 w 1148943"/>
              <a:gd name="connsiteY147" fmla="*/ 414452 h 1214551"/>
              <a:gd name="connsiteX148" fmla="*/ 548869 w 1148943"/>
              <a:gd name="connsiteY148" fmla="*/ 414452 h 1214551"/>
              <a:gd name="connsiteX149" fmla="*/ 548869 w 1148943"/>
              <a:gd name="connsiteY149" fmla="*/ 465658 h 1214551"/>
              <a:gd name="connsiteX150" fmla="*/ 294437 w 1148943"/>
              <a:gd name="connsiteY150" fmla="*/ 494462 h 1214551"/>
              <a:gd name="connsiteX151" fmla="*/ 214427 w 1148943"/>
              <a:gd name="connsiteY151" fmla="*/ 494462 h 1214551"/>
              <a:gd name="connsiteX152" fmla="*/ 200025 w 1148943"/>
              <a:gd name="connsiteY152" fmla="*/ 480060 h 1214551"/>
              <a:gd name="connsiteX153" fmla="*/ 200025 w 1148943"/>
              <a:gd name="connsiteY153" fmla="*/ 400050 h 1214551"/>
              <a:gd name="connsiteX154" fmla="*/ 214427 w 1148943"/>
              <a:gd name="connsiteY154" fmla="*/ 385648 h 1214551"/>
              <a:gd name="connsiteX155" fmla="*/ 294437 w 1148943"/>
              <a:gd name="connsiteY155" fmla="*/ 385648 h 1214551"/>
              <a:gd name="connsiteX156" fmla="*/ 308839 w 1148943"/>
              <a:gd name="connsiteY156" fmla="*/ 400050 h 1214551"/>
              <a:gd name="connsiteX157" fmla="*/ 308839 w 1148943"/>
              <a:gd name="connsiteY157" fmla="*/ 480060 h 1214551"/>
              <a:gd name="connsiteX158" fmla="*/ 294437 w 1148943"/>
              <a:gd name="connsiteY158" fmla="*/ 494462 h 1214551"/>
              <a:gd name="connsiteX159" fmla="*/ 228829 w 1148943"/>
              <a:gd name="connsiteY159" fmla="*/ 465658 h 1214551"/>
              <a:gd name="connsiteX160" fmla="*/ 280035 w 1148943"/>
              <a:gd name="connsiteY160" fmla="*/ 465658 h 1214551"/>
              <a:gd name="connsiteX161" fmla="*/ 280035 w 1148943"/>
              <a:gd name="connsiteY161" fmla="*/ 414452 h 1214551"/>
              <a:gd name="connsiteX162" fmla="*/ 228829 w 1148943"/>
              <a:gd name="connsiteY162" fmla="*/ 414452 h 1214551"/>
              <a:gd name="connsiteX163" fmla="*/ 228829 w 1148943"/>
              <a:gd name="connsiteY163" fmla="*/ 465658 h 121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48943" h="1214551">
                <a:moveTo>
                  <a:pt x="1134542" y="1214552"/>
                </a:moveTo>
                <a:lnTo>
                  <a:pt x="14402" y="1214552"/>
                </a:lnTo>
                <a:cubicBezTo>
                  <a:pt x="6441" y="1214552"/>
                  <a:pt x="0" y="1208111"/>
                  <a:pt x="0" y="1200150"/>
                </a:cubicBezTo>
                <a:lnTo>
                  <a:pt x="0" y="120015"/>
                </a:lnTo>
                <a:cubicBezTo>
                  <a:pt x="0" y="112054"/>
                  <a:pt x="6441" y="105613"/>
                  <a:pt x="14402" y="105613"/>
                </a:cubicBezTo>
                <a:lnTo>
                  <a:pt x="240030" y="105613"/>
                </a:lnTo>
                <a:lnTo>
                  <a:pt x="240030" y="0"/>
                </a:lnTo>
                <a:lnTo>
                  <a:pt x="268834" y="0"/>
                </a:lnTo>
                <a:lnTo>
                  <a:pt x="268834" y="105613"/>
                </a:lnTo>
                <a:lnTo>
                  <a:pt x="560070" y="105613"/>
                </a:lnTo>
                <a:lnTo>
                  <a:pt x="560070" y="0"/>
                </a:lnTo>
                <a:lnTo>
                  <a:pt x="588874" y="0"/>
                </a:lnTo>
                <a:lnTo>
                  <a:pt x="588874" y="105613"/>
                </a:lnTo>
                <a:lnTo>
                  <a:pt x="880110" y="105613"/>
                </a:lnTo>
                <a:lnTo>
                  <a:pt x="880110" y="0"/>
                </a:lnTo>
                <a:lnTo>
                  <a:pt x="908954" y="0"/>
                </a:lnTo>
                <a:lnTo>
                  <a:pt x="908954" y="105613"/>
                </a:lnTo>
                <a:lnTo>
                  <a:pt x="1134542" y="105613"/>
                </a:lnTo>
                <a:cubicBezTo>
                  <a:pt x="1142503" y="105613"/>
                  <a:pt x="1148944" y="112054"/>
                  <a:pt x="1148944" y="120015"/>
                </a:cubicBezTo>
                <a:lnTo>
                  <a:pt x="1148944" y="1200150"/>
                </a:lnTo>
                <a:cubicBezTo>
                  <a:pt x="1148944" y="1208111"/>
                  <a:pt x="1142503" y="1214552"/>
                  <a:pt x="1134542" y="1214552"/>
                </a:cubicBezTo>
                <a:close/>
                <a:moveTo>
                  <a:pt x="28804" y="1185748"/>
                </a:moveTo>
                <a:lnTo>
                  <a:pt x="1120140" y="1185748"/>
                </a:lnTo>
                <a:lnTo>
                  <a:pt x="1120140" y="134417"/>
                </a:lnTo>
                <a:lnTo>
                  <a:pt x="908914" y="134417"/>
                </a:lnTo>
                <a:lnTo>
                  <a:pt x="908914" y="240030"/>
                </a:lnTo>
                <a:lnTo>
                  <a:pt x="880110" y="240030"/>
                </a:lnTo>
                <a:lnTo>
                  <a:pt x="880110" y="134417"/>
                </a:lnTo>
                <a:lnTo>
                  <a:pt x="588874" y="134417"/>
                </a:lnTo>
                <a:lnTo>
                  <a:pt x="588874" y="240030"/>
                </a:lnTo>
                <a:lnTo>
                  <a:pt x="560070" y="240030"/>
                </a:lnTo>
                <a:lnTo>
                  <a:pt x="560070" y="134417"/>
                </a:lnTo>
                <a:lnTo>
                  <a:pt x="268834" y="134417"/>
                </a:lnTo>
                <a:lnTo>
                  <a:pt x="268834" y="240030"/>
                </a:lnTo>
                <a:lnTo>
                  <a:pt x="240030" y="240030"/>
                </a:lnTo>
                <a:lnTo>
                  <a:pt x="240030" y="134417"/>
                </a:lnTo>
                <a:lnTo>
                  <a:pt x="28804" y="134417"/>
                </a:lnTo>
                <a:lnTo>
                  <a:pt x="28804" y="1185748"/>
                </a:lnTo>
                <a:close/>
                <a:moveTo>
                  <a:pt x="934517" y="1054532"/>
                </a:moveTo>
                <a:lnTo>
                  <a:pt x="854507" y="1054532"/>
                </a:lnTo>
                <a:cubicBezTo>
                  <a:pt x="846546" y="1054532"/>
                  <a:pt x="840105" y="1048091"/>
                  <a:pt x="840105" y="1040130"/>
                </a:cubicBezTo>
                <a:lnTo>
                  <a:pt x="840105" y="960120"/>
                </a:lnTo>
                <a:cubicBezTo>
                  <a:pt x="840105" y="952159"/>
                  <a:pt x="846546" y="945718"/>
                  <a:pt x="854507" y="945718"/>
                </a:cubicBezTo>
                <a:lnTo>
                  <a:pt x="934517" y="945718"/>
                </a:lnTo>
                <a:cubicBezTo>
                  <a:pt x="942478" y="945718"/>
                  <a:pt x="948919" y="952159"/>
                  <a:pt x="948919" y="960120"/>
                </a:cubicBezTo>
                <a:lnTo>
                  <a:pt x="948919" y="1040130"/>
                </a:lnTo>
                <a:cubicBezTo>
                  <a:pt x="948919" y="1048091"/>
                  <a:pt x="942478" y="1054532"/>
                  <a:pt x="934517" y="1054532"/>
                </a:cubicBezTo>
                <a:close/>
                <a:moveTo>
                  <a:pt x="868909" y="1025728"/>
                </a:moveTo>
                <a:lnTo>
                  <a:pt x="920075" y="1025728"/>
                </a:lnTo>
                <a:lnTo>
                  <a:pt x="920075" y="974522"/>
                </a:lnTo>
                <a:lnTo>
                  <a:pt x="868909" y="974522"/>
                </a:lnTo>
                <a:lnTo>
                  <a:pt x="868909" y="1025728"/>
                </a:lnTo>
                <a:close/>
                <a:moveTo>
                  <a:pt x="614477" y="1054532"/>
                </a:moveTo>
                <a:lnTo>
                  <a:pt x="534467" y="1054532"/>
                </a:lnTo>
                <a:cubicBezTo>
                  <a:pt x="526506" y="1054532"/>
                  <a:pt x="520065" y="1048091"/>
                  <a:pt x="520065" y="1040130"/>
                </a:cubicBezTo>
                <a:lnTo>
                  <a:pt x="520065" y="960120"/>
                </a:lnTo>
                <a:cubicBezTo>
                  <a:pt x="520065" y="952159"/>
                  <a:pt x="526506" y="945718"/>
                  <a:pt x="534467" y="945718"/>
                </a:cubicBezTo>
                <a:lnTo>
                  <a:pt x="614477" y="945718"/>
                </a:lnTo>
                <a:cubicBezTo>
                  <a:pt x="622438" y="945718"/>
                  <a:pt x="628879" y="952159"/>
                  <a:pt x="628879" y="960120"/>
                </a:cubicBezTo>
                <a:lnTo>
                  <a:pt x="628879" y="1040130"/>
                </a:lnTo>
                <a:cubicBezTo>
                  <a:pt x="628879" y="1048091"/>
                  <a:pt x="622438" y="1054532"/>
                  <a:pt x="614477" y="1054532"/>
                </a:cubicBezTo>
                <a:close/>
                <a:moveTo>
                  <a:pt x="548869" y="1025728"/>
                </a:moveTo>
                <a:lnTo>
                  <a:pt x="600075" y="1025728"/>
                </a:lnTo>
                <a:lnTo>
                  <a:pt x="600075" y="974522"/>
                </a:lnTo>
                <a:lnTo>
                  <a:pt x="548869" y="974522"/>
                </a:lnTo>
                <a:lnTo>
                  <a:pt x="548869" y="1025728"/>
                </a:lnTo>
                <a:close/>
                <a:moveTo>
                  <a:pt x="294437" y="1054532"/>
                </a:moveTo>
                <a:lnTo>
                  <a:pt x="214427" y="1054532"/>
                </a:lnTo>
                <a:cubicBezTo>
                  <a:pt x="206466" y="1054532"/>
                  <a:pt x="200025" y="1048091"/>
                  <a:pt x="200025" y="1040130"/>
                </a:cubicBezTo>
                <a:lnTo>
                  <a:pt x="200025" y="960120"/>
                </a:lnTo>
                <a:cubicBezTo>
                  <a:pt x="200025" y="952159"/>
                  <a:pt x="206466" y="945718"/>
                  <a:pt x="214427" y="945718"/>
                </a:cubicBezTo>
                <a:lnTo>
                  <a:pt x="294437" y="945718"/>
                </a:lnTo>
                <a:cubicBezTo>
                  <a:pt x="302398" y="945718"/>
                  <a:pt x="308839" y="952159"/>
                  <a:pt x="308839" y="960120"/>
                </a:cubicBezTo>
                <a:lnTo>
                  <a:pt x="308839" y="1040130"/>
                </a:lnTo>
                <a:cubicBezTo>
                  <a:pt x="308839" y="1048091"/>
                  <a:pt x="302398" y="1054532"/>
                  <a:pt x="294437" y="1054532"/>
                </a:cubicBezTo>
                <a:close/>
                <a:moveTo>
                  <a:pt x="228829" y="1025728"/>
                </a:moveTo>
                <a:lnTo>
                  <a:pt x="280035" y="1025728"/>
                </a:lnTo>
                <a:lnTo>
                  <a:pt x="280035" y="974522"/>
                </a:lnTo>
                <a:lnTo>
                  <a:pt x="228829" y="974522"/>
                </a:lnTo>
                <a:lnTo>
                  <a:pt x="228829" y="1025728"/>
                </a:lnTo>
                <a:close/>
                <a:moveTo>
                  <a:pt x="934517" y="774497"/>
                </a:moveTo>
                <a:lnTo>
                  <a:pt x="854507" y="774497"/>
                </a:lnTo>
                <a:cubicBezTo>
                  <a:pt x="846546" y="774497"/>
                  <a:pt x="840105" y="768056"/>
                  <a:pt x="840105" y="760095"/>
                </a:cubicBezTo>
                <a:lnTo>
                  <a:pt x="840105" y="680085"/>
                </a:lnTo>
                <a:cubicBezTo>
                  <a:pt x="840105" y="672124"/>
                  <a:pt x="846546" y="665683"/>
                  <a:pt x="854507" y="665683"/>
                </a:cubicBezTo>
                <a:lnTo>
                  <a:pt x="934517" y="665683"/>
                </a:lnTo>
                <a:cubicBezTo>
                  <a:pt x="942478" y="665683"/>
                  <a:pt x="948919" y="672124"/>
                  <a:pt x="948919" y="680085"/>
                </a:cubicBezTo>
                <a:lnTo>
                  <a:pt x="948919" y="760095"/>
                </a:lnTo>
                <a:cubicBezTo>
                  <a:pt x="948919" y="768056"/>
                  <a:pt x="942478" y="774497"/>
                  <a:pt x="934517" y="774497"/>
                </a:cubicBezTo>
                <a:close/>
                <a:moveTo>
                  <a:pt x="868909" y="745693"/>
                </a:moveTo>
                <a:lnTo>
                  <a:pt x="920075" y="745693"/>
                </a:lnTo>
                <a:lnTo>
                  <a:pt x="920075" y="694487"/>
                </a:lnTo>
                <a:lnTo>
                  <a:pt x="868909" y="694487"/>
                </a:lnTo>
                <a:lnTo>
                  <a:pt x="868909" y="745693"/>
                </a:lnTo>
                <a:close/>
                <a:moveTo>
                  <a:pt x="614477" y="774497"/>
                </a:moveTo>
                <a:lnTo>
                  <a:pt x="534467" y="774497"/>
                </a:lnTo>
                <a:cubicBezTo>
                  <a:pt x="526506" y="774497"/>
                  <a:pt x="520065" y="768056"/>
                  <a:pt x="520065" y="760095"/>
                </a:cubicBezTo>
                <a:lnTo>
                  <a:pt x="520065" y="680085"/>
                </a:lnTo>
                <a:cubicBezTo>
                  <a:pt x="520065" y="672124"/>
                  <a:pt x="526506" y="665683"/>
                  <a:pt x="534467" y="665683"/>
                </a:cubicBezTo>
                <a:lnTo>
                  <a:pt x="614477" y="665683"/>
                </a:lnTo>
                <a:cubicBezTo>
                  <a:pt x="622438" y="665683"/>
                  <a:pt x="628879" y="672124"/>
                  <a:pt x="628879" y="680085"/>
                </a:cubicBezTo>
                <a:lnTo>
                  <a:pt x="628879" y="760095"/>
                </a:lnTo>
                <a:cubicBezTo>
                  <a:pt x="628879" y="768056"/>
                  <a:pt x="622438" y="774497"/>
                  <a:pt x="614477" y="774497"/>
                </a:cubicBezTo>
                <a:close/>
                <a:moveTo>
                  <a:pt x="548869" y="745693"/>
                </a:moveTo>
                <a:lnTo>
                  <a:pt x="600075" y="745693"/>
                </a:lnTo>
                <a:lnTo>
                  <a:pt x="600075" y="694487"/>
                </a:lnTo>
                <a:lnTo>
                  <a:pt x="548869" y="694487"/>
                </a:lnTo>
                <a:lnTo>
                  <a:pt x="548869" y="745693"/>
                </a:lnTo>
                <a:close/>
                <a:moveTo>
                  <a:pt x="294437" y="774497"/>
                </a:moveTo>
                <a:lnTo>
                  <a:pt x="214427" y="774497"/>
                </a:lnTo>
                <a:cubicBezTo>
                  <a:pt x="206466" y="774497"/>
                  <a:pt x="200025" y="768056"/>
                  <a:pt x="200025" y="760095"/>
                </a:cubicBezTo>
                <a:lnTo>
                  <a:pt x="200025" y="680085"/>
                </a:lnTo>
                <a:cubicBezTo>
                  <a:pt x="200025" y="672124"/>
                  <a:pt x="206466" y="665683"/>
                  <a:pt x="214427" y="665683"/>
                </a:cubicBezTo>
                <a:lnTo>
                  <a:pt x="294437" y="665683"/>
                </a:lnTo>
                <a:cubicBezTo>
                  <a:pt x="302398" y="665683"/>
                  <a:pt x="308839" y="672124"/>
                  <a:pt x="308839" y="680085"/>
                </a:cubicBezTo>
                <a:lnTo>
                  <a:pt x="308839" y="760095"/>
                </a:lnTo>
                <a:cubicBezTo>
                  <a:pt x="308839" y="768056"/>
                  <a:pt x="302398" y="774497"/>
                  <a:pt x="294437" y="774497"/>
                </a:cubicBezTo>
                <a:close/>
                <a:moveTo>
                  <a:pt x="228829" y="745693"/>
                </a:moveTo>
                <a:lnTo>
                  <a:pt x="280035" y="745693"/>
                </a:lnTo>
                <a:lnTo>
                  <a:pt x="280035" y="694487"/>
                </a:lnTo>
                <a:lnTo>
                  <a:pt x="228829" y="694487"/>
                </a:lnTo>
                <a:lnTo>
                  <a:pt x="228829" y="745693"/>
                </a:lnTo>
                <a:close/>
                <a:moveTo>
                  <a:pt x="934517" y="494462"/>
                </a:moveTo>
                <a:lnTo>
                  <a:pt x="854507" y="494462"/>
                </a:lnTo>
                <a:cubicBezTo>
                  <a:pt x="846546" y="494462"/>
                  <a:pt x="840105" y="488021"/>
                  <a:pt x="840105" y="480060"/>
                </a:cubicBezTo>
                <a:lnTo>
                  <a:pt x="840105" y="400050"/>
                </a:lnTo>
                <a:cubicBezTo>
                  <a:pt x="840105" y="392089"/>
                  <a:pt x="846546" y="385648"/>
                  <a:pt x="854507" y="385648"/>
                </a:cubicBezTo>
                <a:lnTo>
                  <a:pt x="934517" y="385648"/>
                </a:lnTo>
                <a:cubicBezTo>
                  <a:pt x="942478" y="385648"/>
                  <a:pt x="948919" y="392089"/>
                  <a:pt x="948919" y="400050"/>
                </a:cubicBezTo>
                <a:lnTo>
                  <a:pt x="948919" y="480060"/>
                </a:lnTo>
                <a:cubicBezTo>
                  <a:pt x="948919" y="488021"/>
                  <a:pt x="942478" y="494462"/>
                  <a:pt x="934517" y="494462"/>
                </a:cubicBezTo>
                <a:close/>
                <a:moveTo>
                  <a:pt x="868909" y="465658"/>
                </a:moveTo>
                <a:lnTo>
                  <a:pt x="920075" y="465658"/>
                </a:lnTo>
                <a:lnTo>
                  <a:pt x="920075" y="414452"/>
                </a:lnTo>
                <a:lnTo>
                  <a:pt x="868909" y="414452"/>
                </a:lnTo>
                <a:lnTo>
                  <a:pt x="868909" y="465658"/>
                </a:lnTo>
                <a:close/>
                <a:moveTo>
                  <a:pt x="614477" y="494462"/>
                </a:moveTo>
                <a:lnTo>
                  <a:pt x="534467" y="494462"/>
                </a:lnTo>
                <a:cubicBezTo>
                  <a:pt x="526506" y="494462"/>
                  <a:pt x="520065" y="488021"/>
                  <a:pt x="520065" y="480060"/>
                </a:cubicBezTo>
                <a:lnTo>
                  <a:pt x="520065" y="400050"/>
                </a:lnTo>
                <a:cubicBezTo>
                  <a:pt x="520065" y="392089"/>
                  <a:pt x="526506" y="385648"/>
                  <a:pt x="534467" y="385648"/>
                </a:cubicBezTo>
                <a:lnTo>
                  <a:pt x="614477" y="385648"/>
                </a:lnTo>
                <a:cubicBezTo>
                  <a:pt x="622438" y="385648"/>
                  <a:pt x="628879" y="392089"/>
                  <a:pt x="628879" y="400050"/>
                </a:cubicBezTo>
                <a:lnTo>
                  <a:pt x="628879" y="480060"/>
                </a:lnTo>
                <a:cubicBezTo>
                  <a:pt x="628879" y="488021"/>
                  <a:pt x="622438" y="494462"/>
                  <a:pt x="614477" y="494462"/>
                </a:cubicBezTo>
                <a:close/>
                <a:moveTo>
                  <a:pt x="548869" y="465658"/>
                </a:moveTo>
                <a:lnTo>
                  <a:pt x="600075" y="465658"/>
                </a:lnTo>
                <a:lnTo>
                  <a:pt x="600075" y="414452"/>
                </a:lnTo>
                <a:lnTo>
                  <a:pt x="548869" y="414452"/>
                </a:lnTo>
                <a:lnTo>
                  <a:pt x="548869" y="465658"/>
                </a:lnTo>
                <a:close/>
                <a:moveTo>
                  <a:pt x="294437" y="494462"/>
                </a:moveTo>
                <a:lnTo>
                  <a:pt x="214427" y="494462"/>
                </a:lnTo>
                <a:cubicBezTo>
                  <a:pt x="206466" y="494462"/>
                  <a:pt x="200025" y="488021"/>
                  <a:pt x="200025" y="480060"/>
                </a:cubicBezTo>
                <a:lnTo>
                  <a:pt x="200025" y="400050"/>
                </a:lnTo>
                <a:cubicBezTo>
                  <a:pt x="200025" y="392089"/>
                  <a:pt x="206466" y="385648"/>
                  <a:pt x="214427" y="385648"/>
                </a:cubicBezTo>
                <a:lnTo>
                  <a:pt x="294437" y="385648"/>
                </a:lnTo>
                <a:cubicBezTo>
                  <a:pt x="302398" y="385648"/>
                  <a:pt x="308839" y="392089"/>
                  <a:pt x="308839" y="400050"/>
                </a:cubicBezTo>
                <a:lnTo>
                  <a:pt x="308839" y="480060"/>
                </a:lnTo>
                <a:cubicBezTo>
                  <a:pt x="308839" y="488021"/>
                  <a:pt x="302398" y="494462"/>
                  <a:pt x="294437" y="494462"/>
                </a:cubicBezTo>
                <a:close/>
                <a:moveTo>
                  <a:pt x="228829" y="465658"/>
                </a:moveTo>
                <a:lnTo>
                  <a:pt x="280035" y="465658"/>
                </a:lnTo>
                <a:lnTo>
                  <a:pt x="280035" y="414452"/>
                </a:lnTo>
                <a:lnTo>
                  <a:pt x="228829" y="414452"/>
                </a:lnTo>
                <a:lnTo>
                  <a:pt x="228829" y="465658"/>
                </a:lnTo>
                <a:close/>
              </a:path>
            </a:pathLst>
          </a:custGeom>
          <a:solidFill>
            <a:schemeClr val="accent1"/>
          </a:solidFill>
          <a:ln w="39886" cap="flat">
            <a:noFill/>
            <a:prstDash val="solid"/>
            <a:miter/>
          </a:ln>
        </p:spPr>
        <p:txBody>
          <a:bodyPr rtlCol="0" anchor="ctr"/>
          <a:lstStyle/>
          <a:p>
            <a:endParaRPr lang="en-US"/>
          </a:p>
        </p:txBody>
      </p:sp>
    </p:spTree>
    <p:extLst>
      <p:ext uri="{BB962C8B-B14F-4D97-AF65-F5344CB8AC3E}">
        <p14:creationId xmlns:p14="http://schemas.microsoft.com/office/powerpoint/2010/main" val="23986257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5" grpId="0" animBg="1"/>
      <p:bldP spid="27"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6694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noFill/>
        </p:spPr>
        <p:txBody>
          <a:bodyPr/>
          <a:lstStyle/>
          <a:p>
            <a:r>
              <a:rPr lang="en-US" dirty="0">
                <a:solidFill>
                  <a:schemeClr val="accent1"/>
                </a:solidFill>
              </a:rPr>
              <a:t>AI assistant </a:t>
            </a:r>
            <a:br>
              <a:rPr lang="en-US" dirty="0">
                <a:solidFill>
                  <a:schemeClr val="accent1"/>
                </a:solidFill>
              </a:rPr>
            </a:br>
            <a:r>
              <a:rPr lang="en-US" dirty="0">
                <a:solidFill>
                  <a:schemeClr val="accent1"/>
                </a:solidFill>
              </a:rPr>
              <a:t>solutions </a:t>
            </a:r>
            <a:br>
              <a:rPr lang="en-US" dirty="0">
                <a:solidFill>
                  <a:schemeClr val="accent1"/>
                </a:solidFill>
              </a:rPr>
            </a:br>
            <a:r>
              <a:rPr lang="en-US" dirty="0">
                <a:solidFill>
                  <a:schemeClr val="accent1"/>
                </a:solidFill>
              </a:rPr>
              <a:t>by industry</a:t>
            </a:r>
          </a:p>
        </p:txBody>
      </p:sp>
    </p:spTree>
    <p:extLst>
      <p:ext uri="{BB962C8B-B14F-4D97-AF65-F5344CB8AC3E}">
        <p14:creationId xmlns:p14="http://schemas.microsoft.com/office/powerpoint/2010/main" val="30655294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1175130C-5282-0DAA-266C-0992E8ABA6C4}"/>
              </a:ext>
            </a:extLst>
          </p:cNvPr>
          <p:cNvSpPr/>
          <p:nvPr/>
        </p:nvSpPr>
        <p:spPr>
          <a:xfrm>
            <a:off x="4441730" y="6271190"/>
            <a:ext cx="3314636" cy="3273552"/>
          </a:xfrm>
          <a:custGeom>
            <a:avLst/>
            <a:gdLst>
              <a:gd name="connsiteX0" fmla="*/ 2478424 w 3314636"/>
              <a:gd name="connsiteY0" fmla="*/ 3275793 h 3275792"/>
              <a:gd name="connsiteX1" fmla="*/ 2400738 w 3314636"/>
              <a:gd name="connsiteY1" fmla="*/ 3275793 h 3275792"/>
              <a:gd name="connsiteX2" fmla="*/ 1848838 w 3314636"/>
              <a:gd name="connsiteY2" fmla="*/ 2558269 h 3275792"/>
              <a:gd name="connsiteX3" fmla="*/ 1820137 w 3314636"/>
              <a:gd name="connsiteY3" fmla="*/ 2524605 h 3275792"/>
              <a:gd name="connsiteX4" fmla="*/ 1841501 w 3314636"/>
              <a:gd name="connsiteY4" fmla="*/ 2485977 h 3275792"/>
              <a:gd name="connsiteX5" fmla="*/ 2074237 w 3314636"/>
              <a:gd name="connsiteY5" fmla="*/ 2113836 h 3275792"/>
              <a:gd name="connsiteX6" fmla="*/ 1657318 w 3314636"/>
              <a:gd name="connsiteY6" fmla="*/ 1696701 h 3275792"/>
              <a:gd name="connsiteX7" fmla="*/ 1240291 w 3314636"/>
              <a:gd name="connsiteY7" fmla="*/ 2113836 h 3275792"/>
              <a:gd name="connsiteX8" fmla="*/ 1473136 w 3314636"/>
              <a:gd name="connsiteY8" fmla="*/ 2485977 h 3275792"/>
              <a:gd name="connsiteX9" fmla="*/ 1494500 w 3314636"/>
              <a:gd name="connsiteY9" fmla="*/ 2524605 h 3275792"/>
              <a:gd name="connsiteX10" fmla="*/ 1465799 w 3314636"/>
              <a:gd name="connsiteY10" fmla="*/ 2558269 h 3275792"/>
              <a:gd name="connsiteX11" fmla="*/ 913899 w 3314636"/>
              <a:gd name="connsiteY11" fmla="*/ 3275793 h 3275792"/>
              <a:gd name="connsiteX12" fmla="*/ 836212 w 3314636"/>
              <a:gd name="connsiteY12" fmla="*/ 3275793 h 3275792"/>
              <a:gd name="connsiteX13" fmla="*/ 1363403 w 3314636"/>
              <a:gd name="connsiteY13" fmla="*/ 2509715 h 3275792"/>
              <a:gd name="connsiteX14" fmla="*/ 1162604 w 3314636"/>
              <a:gd name="connsiteY14" fmla="*/ 2113728 h 3275792"/>
              <a:gd name="connsiteX15" fmla="*/ 1657318 w 3314636"/>
              <a:gd name="connsiteY15" fmla="*/ 1619014 h 3275792"/>
              <a:gd name="connsiteX16" fmla="*/ 2152032 w 3314636"/>
              <a:gd name="connsiteY16" fmla="*/ 2113728 h 3275792"/>
              <a:gd name="connsiteX17" fmla="*/ 1951233 w 3314636"/>
              <a:gd name="connsiteY17" fmla="*/ 2509715 h 3275792"/>
              <a:gd name="connsiteX18" fmla="*/ 2478424 w 3314636"/>
              <a:gd name="connsiteY18" fmla="*/ 3275793 h 3275792"/>
              <a:gd name="connsiteX19" fmla="*/ 2844200 w 3314636"/>
              <a:gd name="connsiteY19" fmla="*/ 1804060 h 3275792"/>
              <a:gd name="connsiteX20" fmla="*/ 2373763 w 3314636"/>
              <a:gd name="connsiteY20" fmla="*/ 1333623 h 3275792"/>
              <a:gd name="connsiteX21" fmla="*/ 2844200 w 3314636"/>
              <a:gd name="connsiteY21" fmla="*/ 863187 h 3275792"/>
              <a:gd name="connsiteX22" fmla="*/ 3314636 w 3314636"/>
              <a:gd name="connsiteY22" fmla="*/ 1333623 h 3275792"/>
              <a:gd name="connsiteX23" fmla="*/ 2844200 w 3314636"/>
              <a:gd name="connsiteY23" fmla="*/ 1804060 h 3275792"/>
              <a:gd name="connsiteX24" fmla="*/ 2844200 w 3314636"/>
              <a:gd name="connsiteY24" fmla="*/ 940873 h 3275792"/>
              <a:gd name="connsiteX25" fmla="*/ 2451450 w 3314636"/>
              <a:gd name="connsiteY25" fmla="*/ 1333623 h 3275792"/>
              <a:gd name="connsiteX26" fmla="*/ 2844200 w 3314636"/>
              <a:gd name="connsiteY26" fmla="*/ 1726373 h 3275792"/>
              <a:gd name="connsiteX27" fmla="*/ 3236949 w 3314636"/>
              <a:gd name="connsiteY27" fmla="*/ 1333623 h 3275792"/>
              <a:gd name="connsiteX28" fmla="*/ 2844200 w 3314636"/>
              <a:gd name="connsiteY28" fmla="*/ 940873 h 3275792"/>
              <a:gd name="connsiteX29" fmla="*/ 470437 w 3314636"/>
              <a:gd name="connsiteY29" fmla="*/ 1804060 h 3275792"/>
              <a:gd name="connsiteX30" fmla="*/ 0 w 3314636"/>
              <a:gd name="connsiteY30" fmla="*/ 1333623 h 3275792"/>
              <a:gd name="connsiteX31" fmla="*/ 470437 w 3314636"/>
              <a:gd name="connsiteY31" fmla="*/ 863187 h 3275792"/>
              <a:gd name="connsiteX32" fmla="*/ 940873 w 3314636"/>
              <a:gd name="connsiteY32" fmla="*/ 1333623 h 3275792"/>
              <a:gd name="connsiteX33" fmla="*/ 470437 w 3314636"/>
              <a:gd name="connsiteY33" fmla="*/ 1804060 h 3275792"/>
              <a:gd name="connsiteX34" fmla="*/ 470437 w 3314636"/>
              <a:gd name="connsiteY34" fmla="*/ 940873 h 3275792"/>
              <a:gd name="connsiteX35" fmla="*/ 77687 w 3314636"/>
              <a:gd name="connsiteY35" fmla="*/ 1333623 h 3275792"/>
              <a:gd name="connsiteX36" fmla="*/ 470437 w 3314636"/>
              <a:gd name="connsiteY36" fmla="*/ 1726373 h 3275792"/>
              <a:gd name="connsiteX37" fmla="*/ 863187 w 3314636"/>
              <a:gd name="connsiteY37" fmla="*/ 1333623 h 3275792"/>
              <a:gd name="connsiteX38" fmla="*/ 470437 w 3314636"/>
              <a:gd name="connsiteY38" fmla="*/ 940873 h 3275792"/>
              <a:gd name="connsiteX39" fmla="*/ 1657318 w 3314636"/>
              <a:gd name="connsiteY39" fmla="*/ 940873 h 3275792"/>
              <a:gd name="connsiteX40" fmla="*/ 1186882 w 3314636"/>
              <a:gd name="connsiteY40" fmla="*/ 470437 h 3275792"/>
              <a:gd name="connsiteX41" fmla="*/ 1657318 w 3314636"/>
              <a:gd name="connsiteY41" fmla="*/ 0 h 3275792"/>
              <a:gd name="connsiteX42" fmla="*/ 2127755 w 3314636"/>
              <a:gd name="connsiteY42" fmla="*/ 470437 h 3275792"/>
              <a:gd name="connsiteX43" fmla="*/ 1657318 w 3314636"/>
              <a:gd name="connsiteY43" fmla="*/ 940873 h 3275792"/>
              <a:gd name="connsiteX44" fmla="*/ 1657318 w 3314636"/>
              <a:gd name="connsiteY44" fmla="*/ 77687 h 3275792"/>
              <a:gd name="connsiteX45" fmla="*/ 1264568 w 3314636"/>
              <a:gd name="connsiteY45" fmla="*/ 470437 h 3275792"/>
              <a:gd name="connsiteX46" fmla="*/ 1657318 w 3314636"/>
              <a:gd name="connsiteY46" fmla="*/ 863187 h 3275792"/>
              <a:gd name="connsiteX47" fmla="*/ 2050068 w 3314636"/>
              <a:gd name="connsiteY47" fmla="*/ 470437 h 3275792"/>
              <a:gd name="connsiteX48" fmla="*/ 1657318 w 3314636"/>
              <a:gd name="connsiteY48" fmla="*/ 77687 h 327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14636" h="3275792">
                <a:moveTo>
                  <a:pt x="2478424" y="3275793"/>
                </a:moveTo>
                <a:lnTo>
                  <a:pt x="2400738" y="3275793"/>
                </a:lnTo>
                <a:cubicBezTo>
                  <a:pt x="2400738" y="2939798"/>
                  <a:pt x="2173719" y="2644696"/>
                  <a:pt x="1848838" y="2558269"/>
                </a:cubicBezTo>
                <a:cubicBezTo>
                  <a:pt x="1833192" y="2554169"/>
                  <a:pt x="1821863" y="2540790"/>
                  <a:pt x="1820137" y="2524605"/>
                </a:cubicBezTo>
                <a:cubicBezTo>
                  <a:pt x="1818518" y="2508528"/>
                  <a:pt x="1827042" y="2493099"/>
                  <a:pt x="1841501" y="2485977"/>
                </a:cubicBezTo>
                <a:cubicBezTo>
                  <a:pt x="1985113" y="2414656"/>
                  <a:pt x="2074237" y="2272123"/>
                  <a:pt x="2074237" y="2113836"/>
                </a:cubicBezTo>
                <a:cubicBezTo>
                  <a:pt x="2074237" y="1883797"/>
                  <a:pt x="1887250" y="1696701"/>
                  <a:pt x="1657318" y="1696701"/>
                </a:cubicBezTo>
                <a:cubicBezTo>
                  <a:pt x="1427387" y="1696701"/>
                  <a:pt x="1240291" y="1883797"/>
                  <a:pt x="1240291" y="2113836"/>
                </a:cubicBezTo>
                <a:cubicBezTo>
                  <a:pt x="1240291" y="2272015"/>
                  <a:pt x="1329523" y="2414656"/>
                  <a:pt x="1473136" y="2485977"/>
                </a:cubicBezTo>
                <a:cubicBezTo>
                  <a:pt x="1487594" y="2493099"/>
                  <a:pt x="1496118" y="2508528"/>
                  <a:pt x="1494500" y="2524605"/>
                </a:cubicBezTo>
                <a:cubicBezTo>
                  <a:pt x="1492881" y="2540682"/>
                  <a:pt x="1481444" y="2554061"/>
                  <a:pt x="1465799" y="2558269"/>
                </a:cubicBezTo>
                <a:cubicBezTo>
                  <a:pt x="1140809" y="2644696"/>
                  <a:pt x="913899" y="2939798"/>
                  <a:pt x="913899" y="3275793"/>
                </a:cubicBezTo>
                <a:lnTo>
                  <a:pt x="836212" y="3275793"/>
                </a:lnTo>
                <a:cubicBezTo>
                  <a:pt x="836212" y="2933755"/>
                  <a:pt x="1049095" y="2630129"/>
                  <a:pt x="1363403" y="2509715"/>
                </a:cubicBezTo>
                <a:cubicBezTo>
                  <a:pt x="1237702" y="2417462"/>
                  <a:pt x="1162604" y="2272231"/>
                  <a:pt x="1162604" y="2113728"/>
                </a:cubicBezTo>
                <a:cubicBezTo>
                  <a:pt x="1162604" y="1840961"/>
                  <a:pt x="1384551" y="1619014"/>
                  <a:pt x="1657318" y="1619014"/>
                </a:cubicBezTo>
                <a:cubicBezTo>
                  <a:pt x="1930085" y="1619014"/>
                  <a:pt x="2152032" y="1840961"/>
                  <a:pt x="2152032" y="2113728"/>
                </a:cubicBezTo>
                <a:cubicBezTo>
                  <a:pt x="2152032" y="2272231"/>
                  <a:pt x="2076827" y="2417462"/>
                  <a:pt x="1951233" y="2509715"/>
                </a:cubicBezTo>
                <a:cubicBezTo>
                  <a:pt x="2265541" y="2630129"/>
                  <a:pt x="2478424" y="2933755"/>
                  <a:pt x="2478424" y="3275793"/>
                </a:cubicBezTo>
                <a:close/>
                <a:moveTo>
                  <a:pt x="2844200" y="1804060"/>
                </a:moveTo>
                <a:cubicBezTo>
                  <a:pt x="2584812" y="1804060"/>
                  <a:pt x="2373763" y="1593011"/>
                  <a:pt x="2373763" y="1333623"/>
                </a:cubicBezTo>
                <a:cubicBezTo>
                  <a:pt x="2373763" y="1074236"/>
                  <a:pt x="2584812" y="863187"/>
                  <a:pt x="2844200" y="863187"/>
                </a:cubicBezTo>
                <a:cubicBezTo>
                  <a:pt x="3103587" y="863187"/>
                  <a:pt x="3314636" y="1074236"/>
                  <a:pt x="3314636" y="1333623"/>
                </a:cubicBezTo>
                <a:cubicBezTo>
                  <a:pt x="3314636" y="1593011"/>
                  <a:pt x="3103587" y="1804060"/>
                  <a:pt x="2844200" y="1804060"/>
                </a:cubicBezTo>
                <a:close/>
                <a:moveTo>
                  <a:pt x="2844200" y="940873"/>
                </a:moveTo>
                <a:cubicBezTo>
                  <a:pt x="2627648" y="940873"/>
                  <a:pt x="2451450" y="1117071"/>
                  <a:pt x="2451450" y="1333623"/>
                </a:cubicBezTo>
                <a:cubicBezTo>
                  <a:pt x="2451450" y="1550175"/>
                  <a:pt x="2627648" y="1726373"/>
                  <a:pt x="2844200" y="1726373"/>
                </a:cubicBezTo>
                <a:cubicBezTo>
                  <a:pt x="3060752" y="1726373"/>
                  <a:pt x="3236949" y="1550175"/>
                  <a:pt x="3236949" y="1333623"/>
                </a:cubicBezTo>
                <a:cubicBezTo>
                  <a:pt x="3236949" y="1117071"/>
                  <a:pt x="3060752" y="940873"/>
                  <a:pt x="2844200" y="940873"/>
                </a:cubicBezTo>
                <a:close/>
                <a:moveTo>
                  <a:pt x="470437" y="1804060"/>
                </a:moveTo>
                <a:cubicBezTo>
                  <a:pt x="211049" y="1804060"/>
                  <a:pt x="0" y="1593011"/>
                  <a:pt x="0" y="1333623"/>
                </a:cubicBezTo>
                <a:cubicBezTo>
                  <a:pt x="0" y="1074236"/>
                  <a:pt x="211049" y="863187"/>
                  <a:pt x="470437" y="863187"/>
                </a:cubicBezTo>
                <a:cubicBezTo>
                  <a:pt x="729824" y="863187"/>
                  <a:pt x="940873" y="1074236"/>
                  <a:pt x="940873" y="1333623"/>
                </a:cubicBezTo>
                <a:cubicBezTo>
                  <a:pt x="940873" y="1593011"/>
                  <a:pt x="729824" y="1804060"/>
                  <a:pt x="470437" y="1804060"/>
                </a:cubicBezTo>
                <a:close/>
                <a:moveTo>
                  <a:pt x="470437" y="940873"/>
                </a:moveTo>
                <a:cubicBezTo>
                  <a:pt x="253885" y="940873"/>
                  <a:pt x="77687" y="1117071"/>
                  <a:pt x="77687" y="1333623"/>
                </a:cubicBezTo>
                <a:cubicBezTo>
                  <a:pt x="77687" y="1550175"/>
                  <a:pt x="253885" y="1726373"/>
                  <a:pt x="470437" y="1726373"/>
                </a:cubicBezTo>
                <a:cubicBezTo>
                  <a:pt x="686989" y="1726373"/>
                  <a:pt x="863187" y="1550175"/>
                  <a:pt x="863187" y="1333623"/>
                </a:cubicBezTo>
                <a:cubicBezTo>
                  <a:pt x="863187" y="1117071"/>
                  <a:pt x="686989" y="940873"/>
                  <a:pt x="470437" y="940873"/>
                </a:cubicBezTo>
                <a:close/>
                <a:moveTo>
                  <a:pt x="1657318" y="940873"/>
                </a:moveTo>
                <a:cubicBezTo>
                  <a:pt x="1397931" y="940873"/>
                  <a:pt x="1186882" y="729824"/>
                  <a:pt x="1186882" y="470437"/>
                </a:cubicBezTo>
                <a:cubicBezTo>
                  <a:pt x="1186882" y="211049"/>
                  <a:pt x="1397931" y="0"/>
                  <a:pt x="1657318" y="0"/>
                </a:cubicBezTo>
                <a:cubicBezTo>
                  <a:pt x="1916706" y="0"/>
                  <a:pt x="2127755" y="211049"/>
                  <a:pt x="2127755" y="470437"/>
                </a:cubicBezTo>
                <a:cubicBezTo>
                  <a:pt x="2127755" y="729824"/>
                  <a:pt x="1916706" y="940873"/>
                  <a:pt x="1657318" y="940873"/>
                </a:cubicBezTo>
                <a:close/>
                <a:moveTo>
                  <a:pt x="1657318" y="77687"/>
                </a:moveTo>
                <a:cubicBezTo>
                  <a:pt x="1440766" y="77687"/>
                  <a:pt x="1264568" y="253885"/>
                  <a:pt x="1264568" y="470437"/>
                </a:cubicBezTo>
                <a:cubicBezTo>
                  <a:pt x="1264568" y="686989"/>
                  <a:pt x="1440766" y="863187"/>
                  <a:pt x="1657318" y="863187"/>
                </a:cubicBezTo>
                <a:cubicBezTo>
                  <a:pt x="1873870" y="863187"/>
                  <a:pt x="2050068" y="686989"/>
                  <a:pt x="2050068" y="470437"/>
                </a:cubicBezTo>
                <a:cubicBezTo>
                  <a:pt x="2050068" y="253885"/>
                  <a:pt x="1873870" y="77687"/>
                  <a:pt x="1657318" y="77687"/>
                </a:cubicBezTo>
                <a:close/>
              </a:path>
            </a:pathLst>
          </a:custGeom>
          <a:solidFill>
            <a:srgbClr val="0F62FE"/>
          </a:solidFill>
          <a:ln w="107752" cap="flat">
            <a:noFill/>
            <a:prstDash val="solid"/>
            <a:miter/>
          </a:ln>
        </p:spPr>
        <p:txBody>
          <a:bodyPr rtlCol="0" anchor="ctr"/>
          <a:lstStyle/>
          <a:p>
            <a:endParaRPr lang="en-US"/>
          </a:p>
        </p:txBody>
      </p:sp>
      <p:sp>
        <p:nvSpPr>
          <p:cNvPr id="717" name="Chevron 4">
            <a:extLst>
              <a:ext uri="{FF2B5EF4-FFF2-40B4-BE49-F238E27FC236}">
                <a16:creationId xmlns:a16="http://schemas.microsoft.com/office/drawing/2014/main" id="{44E9DFCF-1F93-81DB-8342-DC19C91FE56F}"/>
              </a:ext>
            </a:extLst>
          </p:cNvPr>
          <p:cNvSpPr txBox="1"/>
          <p:nvPr/>
        </p:nvSpPr>
        <p:spPr>
          <a:xfrm>
            <a:off x="7176082" y="8427451"/>
            <a:ext cx="2556206" cy="461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3992" tIns="63992" rIns="63992" bIns="63992" anchor="ctr">
            <a:spAutoFit/>
          </a:bodyPr>
          <a:lstStyle>
            <a:lvl1pPr defTabSz="2133600">
              <a:lnSpc>
                <a:spcPct val="90000"/>
              </a:lnSpc>
              <a:spcBef>
                <a:spcPts val="800"/>
              </a:spcBef>
              <a:defRPr sz="1600">
                <a:solidFill>
                  <a:srgbClr val="000000"/>
                </a:solidFill>
              </a:defRPr>
            </a:lvl1pPr>
          </a:lstStyle>
          <a:p>
            <a:pPr marL="0" marR="0" lvl="0" indent="0" algn="l" defTabSz="2132748" rtl="0" eaLnBrk="1" fontAlgn="auto" latinLnBrk="0" hangingPunct="0">
              <a:lnSpc>
                <a:spcPct val="90000"/>
              </a:lnSpc>
              <a:spcBef>
                <a:spcPts val="80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sym typeface="IBM Plex Sans Light"/>
            </a:endParaRPr>
          </a:p>
        </p:txBody>
      </p:sp>
      <p:pic>
        <p:nvPicPr>
          <p:cNvPr id="3" name="Picture 2" descr="A person looking at her phone&#10;&#10;Description automatically generated with medium confidence">
            <a:extLst>
              <a:ext uri="{FF2B5EF4-FFF2-40B4-BE49-F238E27FC236}">
                <a16:creationId xmlns:a16="http://schemas.microsoft.com/office/drawing/2014/main" id="{C6422ADF-85E5-72C2-3AAE-07DAB3F69AA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196154" y="0"/>
            <a:ext cx="12191021" cy="13716000"/>
          </a:xfrm>
          <a:prstGeom prst="rect">
            <a:avLst/>
          </a:prstGeom>
        </p:spPr>
      </p:pic>
      <p:sp>
        <p:nvSpPr>
          <p:cNvPr id="32" name="Chevron 4">
            <a:extLst>
              <a:ext uri="{FF2B5EF4-FFF2-40B4-BE49-F238E27FC236}">
                <a16:creationId xmlns:a16="http://schemas.microsoft.com/office/drawing/2014/main" id="{B5C842E8-6AF6-FA87-E309-B8FA80626C7B}"/>
              </a:ext>
            </a:extLst>
          </p:cNvPr>
          <p:cNvSpPr txBox="1"/>
          <p:nvPr/>
        </p:nvSpPr>
        <p:spPr>
          <a:xfrm>
            <a:off x="298654" y="7223286"/>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Upgrading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to a new TV plan</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35" name="Chevron 4">
            <a:extLst>
              <a:ext uri="{FF2B5EF4-FFF2-40B4-BE49-F238E27FC236}">
                <a16:creationId xmlns:a16="http://schemas.microsoft.com/office/drawing/2014/main" id="{1FD8D634-D52D-64FD-C082-C64CBF03E9DC}"/>
              </a:ext>
            </a:extLst>
          </p:cNvPr>
          <p:cNvSpPr txBox="1"/>
          <p:nvPr/>
        </p:nvSpPr>
        <p:spPr>
          <a:xfrm>
            <a:off x="8470442" y="7223286"/>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Requesting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an auto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insurance quote</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24" name="Chevron 4">
            <a:extLst>
              <a:ext uri="{FF2B5EF4-FFF2-40B4-BE49-F238E27FC236}">
                <a16:creationId xmlns:a16="http://schemas.microsoft.com/office/drawing/2014/main" id="{DFD987ED-F5C8-0768-3E2B-7E841999B25A}"/>
              </a:ext>
            </a:extLst>
          </p:cNvPr>
          <p:cNvSpPr txBox="1"/>
          <p:nvPr/>
        </p:nvSpPr>
        <p:spPr>
          <a:xfrm>
            <a:off x="6669803" y="10040534"/>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Applying </a:t>
            </a:r>
            <a:br>
              <a:rPr kumimoji="0" lang="en-US" sz="3200" b="0" i="0" u="none" strike="noStrike" kern="0" cap="none" spc="0" normalizeH="0" baseline="0" noProof="0" dirty="0">
                <a:ln>
                  <a:noFill/>
                </a:ln>
                <a:solidFill>
                  <a:srgbClr val="000000"/>
                </a:solidFill>
                <a:effectLst/>
                <a:uLnTx/>
                <a:uFillTx/>
                <a:sym typeface="IBM Plex Sans Light"/>
              </a:rPr>
            </a:br>
            <a:r>
              <a:rPr kumimoji="0" lang="en-US" sz="3200" b="0" i="0" u="none" strike="noStrike" kern="0" cap="none" spc="0" normalizeH="0" baseline="0" noProof="0" dirty="0">
                <a:ln>
                  <a:noFill/>
                </a:ln>
                <a:solidFill>
                  <a:srgbClr val="000000"/>
                </a:solidFill>
                <a:effectLst/>
                <a:uLnTx/>
                <a:uFillTx/>
                <a:sym typeface="IBM Plex Sans Light"/>
              </a:rPr>
              <a:t>for a</a:t>
            </a:r>
            <a:r>
              <a:rPr lang="en-US" sz="3200" kern="0" noProof="0" dirty="0">
                <a:sym typeface="IBM Plex Sans Light"/>
              </a:rPr>
              <a:t> </a:t>
            </a:r>
            <a:r>
              <a:rPr kumimoji="0" lang="en-US" sz="3200" b="0" i="0" u="none" strike="noStrike" kern="0" cap="none" spc="0" normalizeH="0" baseline="0" noProof="0" dirty="0">
                <a:ln>
                  <a:noFill/>
                </a:ln>
                <a:solidFill>
                  <a:srgbClr val="000000"/>
                </a:solidFill>
                <a:effectLst/>
                <a:uLnTx/>
                <a:uFillTx/>
                <a:sym typeface="IBM Plex Sans Light"/>
              </a:rPr>
              <a:t>loan</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38" name="Chevron 4">
            <a:extLst>
              <a:ext uri="{FF2B5EF4-FFF2-40B4-BE49-F238E27FC236}">
                <a16:creationId xmlns:a16="http://schemas.microsoft.com/office/drawing/2014/main" id="{29BA3811-9053-925A-0699-2B84B41A7E72}"/>
              </a:ext>
            </a:extLst>
          </p:cNvPr>
          <p:cNvSpPr txBox="1"/>
          <p:nvPr/>
        </p:nvSpPr>
        <p:spPr>
          <a:xfrm>
            <a:off x="2099293" y="10040534"/>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Returning</a:t>
            </a:r>
            <a:br>
              <a:rPr kumimoji="0" lang="en-US" sz="3200" b="0" i="0" u="none" strike="noStrike" kern="0" cap="none" spc="0" normalizeH="0" baseline="0" noProof="0" dirty="0">
                <a:ln>
                  <a:noFill/>
                </a:ln>
                <a:solidFill>
                  <a:srgbClr val="000000"/>
                </a:solidFill>
                <a:effectLst/>
                <a:uLnTx/>
                <a:uFillTx/>
                <a:sym typeface="IBM Plex Sans Light"/>
              </a:rPr>
            </a:br>
            <a:r>
              <a:rPr lang="en-US" sz="3200" kern="0" dirty="0">
                <a:sym typeface="IBM Plex Sans Light"/>
              </a:rPr>
              <a:t>an</a:t>
            </a:r>
            <a:r>
              <a:rPr kumimoji="0" lang="en-US" sz="3200" b="0" i="0" u="none" strike="noStrike" kern="0" cap="none" spc="0" normalizeH="0" baseline="0" noProof="0" dirty="0">
                <a:ln>
                  <a:noFill/>
                </a:ln>
                <a:solidFill>
                  <a:srgbClr val="000000"/>
                </a:solidFill>
                <a:effectLst/>
                <a:uLnTx/>
                <a:uFillTx/>
                <a:sym typeface="IBM Plex Sans Light"/>
              </a:rPr>
              <a:t> order</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27" name="Chevron 4">
            <a:extLst>
              <a:ext uri="{FF2B5EF4-FFF2-40B4-BE49-F238E27FC236}">
                <a16:creationId xmlns:a16="http://schemas.microsoft.com/office/drawing/2014/main" id="{EA807F86-ADBF-626E-8A4E-A703E73F7E1F}"/>
              </a:ext>
            </a:extLst>
          </p:cNvPr>
          <p:cNvSpPr txBox="1"/>
          <p:nvPr/>
        </p:nvSpPr>
        <p:spPr>
          <a:xfrm>
            <a:off x="6669803" y="4406038"/>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Updating</a:t>
            </a:r>
            <a:r>
              <a:rPr kumimoji="0" lang="en-US" sz="3200" b="0" i="0" u="none" strike="noStrike" kern="0" cap="none" spc="0" normalizeH="0" noProof="0" dirty="0">
                <a:ln>
                  <a:noFill/>
                </a:ln>
                <a:solidFill>
                  <a:srgbClr val="000000"/>
                </a:solidFill>
                <a:effectLst/>
                <a:uLnTx/>
                <a:uFillTx/>
                <a:sym typeface="IBM Plex Sans Light"/>
              </a:rPr>
              <a:t> </a:t>
            </a:r>
            <a:br>
              <a:rPr kumimoji="0" lang="en-US" sz="3200" b="0" i="0" u="none" strike="noStrike" kern="0" cap="none" spc="0" normalizeH="0" noProof="0" dirty="0">
                <a:ln>
                  <a:noFill/>
                </a:ln>
                <a:solidFill>
                  <a:srgbClr val="000000"/>
                </a:solidFill>
                <a:effectLst/>
                <a:uLnTx/>
                <a:uFillTx/>
                <a:sym typeface="IBM Plex Sans Light"/>
              </a:rPr>
            </a:br>
            <a:r>
              <a:rPr kumimoji="0" lang="en-US" sz="3200" b="0" i="0" u="none" strike="noStrike" kern="0" cap="none" spc="0" normalizeH="0" noProof="0" dirty="0">
                <a:ln>
                  <a:noFill/>
                </a:ln>
                <a:solidFill>
                  <a:srgbClr val="000000"/>
                </a:solidFill>
                <a:effectLst/>
                <a:uLnTx/>
                <a:uFillTx/>
                <a:sym typeface="IBM Plex Sans Light"/>
              </a:rPr>
              <a:t>a </a:t>
            </a:r>
            <a:r>
              <a:rPr kumimoji="0" lang="en-US" sz="3200" b="0" i="0" u="none" strike="noStrike" kern="0" cap="none" spc="0" normalizeH="0" baseline="0" noProof="0" dirty="0">
                <a:ln>
                  <a:noFill/>
                </a:ln>
                <a:solidFill>
                  <a:srgbClr val="000000"/>
                </a:solidFill>
                <a:effectLst/>
                <a:uLnTx/>
                <a:uFillTx/>
                <a:sym typeface="IBM Plex Sans Light"/>
              </a:rPr>
              <a:t>home address</a:t>
            </a:r>
            <a:endParaRPr kumimoji="0" sz="3200" b="0" i="0" u="none" strike="noStrike" kern="0" cap="none" spc="0" normalizeH="0" baseline="0" noProof="0" dirty="0">
              <a:ln>
                <a:noFill/>
              </a:ln>
              <a:solidFill>
                <a:srgbClr val="000000"/>
              </a:solidFill>
              <a:effectLst/>
              <a:uLnTx/>
              <a:uFillTx/>
              <a:sym typeface="IBM Plex Sans Light"/>
            </a:endParaRPr>
          </a:p>
        </p:txBody>
      </p:sp>
      <p:sp>
        <p:nvSpPr>
          <p:cNvPr id="41" name="Chevron 4">
            <a:extLst>
              <a:ext uri="{FF2B5EF4-FFF2-40B4-BE49-F238E27FC236}">
                <a16:creationId xmlns:a16="http://schemas.microsoft.com/office/drawing/2014/main" id="{5320BA60-4267-49F8-714B-182293FFB716}"/>
              </a:ext>
            </a:extLst>
          </p:cNvPr>
          <p:cNvSpPr txBox="1"/>
          <p:nvPr/>
        </p:nvSpPr>
        <p:spPr>
          <a:xfrm>
            <a:off x="2099293" y="4406038"/>
            <a:ext cx="3429000" cy="137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nchorCtr="0">
            <a:noAutofit/>
          </a:bodyPr>
          <a:lstStyle>
            <a:lvl1pPr defTabSz="2133600">
              <a:lnSpc>
                <a:spcPct val="90000"/>
              </a:lnSpc>
              <a:spcBef>
                <a:spcPts val="800"/>
              </a:spcBef>
              <a:defRPr sz="1600">
                <a:solidFill>
                  <a:srgbClr val="000000"/>
                </a:solidFill>
              </a:defRPr>
            </a:lvl1pPr>
          </a:lstStyle>
          <a:p>
            <a:pPr marL="0" marR="0" lvl="0" indent="0" algn="ctr" defTabSz="4266346" rtl="0" eaLnBrk="1" fontAlgn="auto" latinLnBrk="0" hangingPunct="0">
              <a:lnSpc>
                <a:spcPct val="100000"/>
              </a:lnSpc>
              <a:spcBef>
                <a:spcPts val="16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sym typeface="IBM Plex Sans Light"/>
              </a:rPr>
              <a:t>Completing</a:t>
            </a:r>
            <a:r>
              <a:rPr kumimoji="0" lang="en-US" sz="3200" b="0" i="0" u="none" strike="noStrike" kern="0" cap="none" spc="0" normalizeH="0" noProof="0" dirty="0">
                <a:ln>
                  <a:noFill/>
                </a:ln>
                <a:solidFill>
                  <a:srgbClr val="000000"/>
                </a:solidFill>
                <a:effectLst/>
                <a:uLnTx/>
                <a:uFillTx/>
                <a:sym typeface="IBM Plex Sans Light"/>
              </a:rPr>
              <a:t> </a:t>
            </a:r>
            <a:br>
              <a:rPr kumimoji="0" lang="en-US" sz="3200" b="0" i="0" u="none" strike="noStrike" kern="0" cap="none" spc="0" normalizeH="0" noProof="0" dirty="0">
                <a:ln>
                  <a:noFill/>
                </a:ln>
                <a:solidFill>
                  <a:srgbClr val="000000"/>
                </a:solidFill>
                <a:effectLst/>
                <a:uLnTx/>
                <a:uFillTx/>
                <a:sym typeface="IBM Plex Sans Light"/>
              </a:rPr>
            </a:br>
            <a:r>
              <a:rPr kumimoji="0" lang="en-US" sz="3200" b="0" i="0" u="none" strike="noStrike" kern="0" cap="none" spc="0" normalizeH="0" noProof="0" dirty="0">
                <a:ln>
                  <a:noFill/>
                </a:ln>
                <a:solidFill>
                  <a:srgbClr val="000000"/>
                </a:solidFill>
                <a:effectLst/>
                <a:uLnTx/>
                <a:uFillTx/>
                <a:sym typeface="IBM Plex Sans Light"/>
              </a:rPr>
              <a:t>a </a:t>
            </a:r>
            <a:r>
              <a:rPr kumimoji="0" lang="en-US" sz="3200" b="0" i="0" u="none" strike="noStrike" kern="0" cap="none" spc="0" normalizeH="0" baseline="0" noProof="0" dirty="0">
                <a:ln>
                  <a:noFill/>
                </a:ln>
                <a:solidFill>
                  <a:srgbClr val="000000"/>
                </a:solidFill>
                <a:effectLst/>
                <a:uLnTx/>
                <a:uFillTx/>
                <a:sym typeface="IBM Plex Sans Light"/>
              </a:rPr>
              <a:t>flight check-in</a:t>
            </a:r>
          </a:p>
        </p:txBody>
      </p:sp>
      <p:sp>
        <p:nvSpPr>
          <p:cNvPr id="11" name="Freeform 10">
            <a:extLst>
              <a:ext uri="{FF2B5EF4-FFF2-40B4-BE49-F238E27FC236}">
                <a16:creationId xmlns:a16="http://schemas.microsoft.com/office/drawing/2014/main" id="{9CB9EF90-BB65-8596-4B2E-19F9CA941DFF}"/>
              </a:ext>
            </a:extLst>
          </p:cNvPr>
          <p:cNvSpPr/>
          <p:nvPr/>
        </p:nvSpPr>
        <p:spPr>
          <a:xfrm>
            <a:off x="11230369" y="-6072169"/>
            <a:ext cx="5438739" cy="5438739"/>
          </a:xfrm>
          <a:custGeom>
            <a:avLst/>
            <a:gdLst>
              <a:gd name="connsiteX0" fmla="*/ 0 w 5438739"/>
              <a:gd name="connsiteY0" fmla="*/ 0 h 5438739"/>
              <a:gd name="connsiteX1" fmla="*/ 5438739 w 5438739"/>
              <a:gd name="connsiteY1" fmla="*/ 0 h 5438739"/>
              <a:gd name="connsiteX2" fmla="*/ 5438739 w 5438739"/>
              <a:gd name="connsiteY2" fmla="*/ 5438739 h 5438739"/>
              <a:gd name="connsiteX3" fmla="*/ 0 w 5438739"/>
              <a:gd name="connsiteY3" fmla="*/ 5438739 h 5438739"/>
            </a:gdLst>
            <a:ahLst/>
            <a:cxnLst>
              <a:cxn ang="0">
                <a:pos x="connsiteX0" y="connsiteY0"/>
              </a:cxn>
              <a:cxn ang="0">
                <a:pos x="connsiteX1" y="connsiteY1"/>
              </a:cxn>
              <a:cxn ang="0">
                <a:pos x="connsiteX2" y="connsiteY2"/>
              </a:cxn>
              <a:cxn ang="0">
                <a:pos x="connsiteX3" y="connsiteY3"/>
              </a:cxn>
            </a:cxnLst>
            <a:rect l="l" t="t" r="r" b="b"/>
            <a:pathLst>
              <a:path w="5438739" h="5438739">
                <a:moveTo>
                  <a:pt x="0" y="0"/>
                </a:moveTo>
                <a:lnTo>
                  <a:pt x="5438739" y="0"/>
                </a:lnTo>
                <a:lnTo>
                  <a:pt x="5438739" y="5438739"/>
                </a:lnTo>
                <a:lnTo>
                  <a:pt x="0" y="5438739"/>
                </a:lnTo>
                <a:close/>
              </a:path>
            </a:pathLst>
          </a:custGeom>
          <a:noFill/>
          <a:ln w="169664" cap="flat">
            <a:noFill/>
            <a:prstDash val="solid"/>
            <a:miter/>
          </a:ln>
        </p:spPr>
        <p:txBody>
          <a:bodyPr rtlCol="0" anchor="ctr"/>
          <a:lstStyle/>
          <a:p>
            <a:endParaRPr lang="en-US"/>
          </a:p>
        </p:txBody>
      </p:sp>
      <p:sp>
        <p:nvSpPr>
          <p:cNvPr id="13" name="Title 12">
            <a:extLst>
              <a:ext uri="{FF2B5EF4-FFF2-40B4-BE49-F238E27FC236}">
                <a16:creationId xmlns:a16="http://schemas.microsoft.com/office/drawing/2014/main" id="{D008DB06-9D6F-B6B5-AB2B-B35B9CD20685}"/>
              </a:ext>
            </a:extLst>
          </p:cNvPr>
          <p:cNvSpPr>
            <a:spLocks noGrp="1"/>
          </p:cNvSpPr>
          <p:nvPr>
            <p:ph type="title"/>
          </p:nvPr>
        </p:nvSpPr>
        <p:spPr>
          <a:xfrm>
            <a:off x="576072" y="385200"/>
            <a:ext cx="10694775" cy="2575190"/>
          </a:xfrm>
        </p:spPr>
        <p:txBody>
          <a:bodyPr/>
          <a:lstStyle/>
          <a:p>
            <a:r>
              <a:rPr kumimoji="0" lang="en-US" u="none" strike="noStrike" kern="0" cap="none" spc="0" normalizeH="0" baseline="0" noProof="0" dirty="0">
                <a:ln>
                  <a:noFill/>
                </a:ln>
                <a:solidFill>
                  <a:schemeClr val="accent1"/>
                </a:solidFill>
                <a:effectLst/>
                <a:uLnTx/>
                <a:uFillTx/>
                <a:latin typeface="+mn-lt"/>
                <a:ea typeface="+mn-ea"/>
                <a:cs typeface="Arial"/>
                <a:sym typeface="Arial"/>
              </a:rPr>
              <a:t>AI and automation </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are present across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every moment </a:t>
            </a:r>
            <a:r>
              <a:rPr kumimoji="0" lang="en-US" u="none" strike="noStrike" kern="0" cap="none" spc="0" normalizeH="0" baseline="0" noProof="0" dirty="0">
                <a:ln>
                  <a:noFill/>
                </a:ln>
                <a:solidFill>
                  <a:srgbClr val="000000"/>
                </a:solidFill>
                <a:effectLst/>
                <a:uLnTx/>
                <a:uFillTx/>
                <a:latin typeface="+mn-lt"/>
                <a:ea typeface="+mn-ea"/>
                <a:cs typeface="Arial"/>
                <a:sym typeface="Arial"/>
              </a:rPr>
              <a:t>of </a:t>
            </a:r>
            <a:r>
              <a:rPr lang="en-US" dirty="0">
                <a:solidFill>
                  <a:srgbClr val="000000"/>
                </a:solidFill>
                <a:latin typeface="+mn-lt"/>
                <a:ea typeface="+mn-ea"/>
                <a:cs typeface="Arial"/>
                <a:sym typeface="Arial"/>
              </a:rPr>
              <a:t>life</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40085896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animBg="1"/>
      <p:bldP spid="35" grpId="0" animBg="1"/>
      <p:bldP spid="24" grpId="0" animBg="1"/>
      <p:bldP spid="38" grpId="0" animBg="1"/>
      <p:bldP spid="27" grpId="0" animBg="1"/>
      <p:bldP spid="4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Vertical half slide background in blue 10">
            <a:extLst>
              <a:ext uri="{FF2B5EF4-FFF2-40B4-BE49-F238E27FC236}">
                <a16:creationId xmlns:a16="http://schemas.microsoft.com/office/drawing/2014/main" id="{6DE9CB1D-97A9-5F2D-710F-6EFE09731960}"/>
              </a:ext>
            </a:extLst>
          </p:cNvPr>
          <p:cNvSpPr/>
          <p:nvPr/>
        </p:nvSpPr>
        <p:spPr bwMode="auto">
          <a:xfrm>
            <a:off x="9457292" y="0"/>
            <a:ext cx="14929883" cy="13716000"/>
          </a:xfrm>
          <a:prstGeom prst="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6" name="Content Placeholder 3">
            <a:extLst>
              <a:ext uri="{FF2B5EF4-FFF2-40B4-BE49-F238E27FC236}">
                <a16:creationId xmlns:a16="http://schemas.microsoft.com/office/drawing/2014/main" id="{B01D50DE-BFF0-A9E5-C230-019EEC3D683E}"/>
              </a:ext>
            </a:extLst>
          </p:cNvPr>
          <p:cNvSpPr txBox="1">
            <a:spLocks/>
          </p:cNvSpPr>
          <p:nvPr/>
        </p:nvSpPr>
        <p:spPr>
          <a:xfrm>
            <a:off x="579095" y="2743200"/>
            <a:ext cx="8071913" cy="9674443"/>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Serving customers is priority number one </a:t>
            </a:r>
            <a:br>
              <a:rPr lang="en-US" sz="2800" kern="0" dirty="0">
                <a:solidFill>
                  <a:srgbClr val="000000"/>
                </a:solidFill>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for enterprises and is among the most frequent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and costly touchpoints to maintain. Imagine a new world where service quality improves while driving down costs, empowering customers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with technology to resolve their problems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through automation and AI.  </a:t>
            </a:r>
          </a:p>
          <a:p>
            <a:pPr marL="0" lvl="1" indent="0" defTabSz="2437884">
              <a:spcBef>
                <a:spcPts val="2933"/>
              </a:spcBef>
              <a:buNone/>
              <a:defRPr/>
            </a:pPr>
            <a:r>
              <a:rPr kumimoji="0" lang="en-US" sz="2800" u="none" strike="noStrike" kern="0" cap="none" spc="0" normalizeH="0" baseline="0" noProof="0" dirty="0">
                <a:ln>
                  <a:noFill/>
                </a:ln>
                <a:solidFill>
                  <a:srgbClr val="000000"/>
                </a:solidFill>
                <a:effectLst/>
                <a:uLnTx/>
                <a:uFillTx/>
                <a:latin typeface="IBM Plex Sans Text" panose="020B0503050203000203" pitchFamily="34" charset="0"/>
                <a:sym typeface="Arial"/>
              </a:rPr>
              <a:t>Digital customer experience</a:t>
            </a:r>
            <a:br>
              <a:rPr lang="en-US" sz="2800" kern="0" dirty="0">
                <a:solidFill>
                  <a:srgbClr val="000000"/>
                </a:solidFill>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Communicates with customers 24/7 across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all digital touch points in a conversational interface using natural language.</a:t>
            </a:r>
            <a:endParaRPr kumimoji="0" lang="en-US" sz="2800" b="1" i="0" u="none" strike="noStrike" kern="0" cap="none" spc="0" normalizeH="0" baseline="0" noProof="0" dirty="0">
              <a:ln>
                <a:noFill/>
              </a:ln>
              <a:solidFill>
                <a:srgbClr val="000000"/>
              </a:solidFill>
              <a:effectLst/>
              <a:uLnTx/>
              <a:uFillTx/>
              <a:latin typeface="IBM Plex Sans Light" panose="020B0403050203000203" pitchFamily="34" charset="0"/>
              <a:sym typeface="Arial"/>
            </a:endParaRPr>
          </a:p>
          <a:p>
            <a:pPr marL="0" lvl="1" indent="0" defTabSz="2437884">
              <a:spcBef>
                <a:spcPts val="2933"/>
              </a:spcBef>
              <a:buNone/>
              <a:defRPr/>
            </a:pPr>
            <a:r>
              <a:rPr kumimoji="0" lang="en-US" sz="2800" u="none" strike="noStrike" kern="0" cap="none" spc="0" normalizeH="0" baseline="0" noProof="0" dirty="0">
                <a:ln>
                  <a:noFill/>
                </a:ln>
                <a:solidFill>
                  <a:srgbClr val="000000"/>
                </a:solidFill>
                <a:effectLst/>
                <a:uLnTx/>
                <a:uFillTx/>
                <a:latin typeface="IBM Plex Sans Text" panose="020B0503050203000203" pitchFamily="34" charset="0"/>
                <a:sym typeface="Arial"/>
              </a:rPr>
              <a:t>Modernize contact center</a:t>
            </a:r>
            <a:br>
              <a:rPr lang="en-US" sz="2800" kern="0" dirty="0">
                <a:solidFill>
                  <a:srgbClr val="000000"/>
                </a:solidFill>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Automate resolution of customer issues across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all support channels decreasing call volume.</a:t>
            </a:r>
            <a:endParaRPr kumimoji="0" lang="en-US" sz="2800" b="1" i="0" u="none" strike="noStrike" kern="0" cap="none" spc="0" normalizeH="0" baseline="0" noProof="0" dirty="0">
              <a:ln>
                <a:noFill/>
              </a:ln>
              <a:solidFill>
                <a:srgbClr val="000000"/>
              </a:solidFill>
              <a:effectLst/>
              <a:uLnTx/>
              <a:uFillTx/>
              <a:latin typeface="IBM Plex Sans Light" panose="020B0403050203000203" pitchFamily="34" charset="0"/>
              <a:sym typeface="Arial"/>
            </a:endParaRPr>
          </a:p>
          <a:p>
            <a:pPr marL="0" lvl="1" indent="0" defTabSz="2437884">
              <a:spcBef>
                <a:spcPts val="2933"/>
              </a:spcBef>
              <a:buNone/>
              <a:defRPr/>
            </a:pPr>
            <a:r>
              <a:rPr kumimoji="0" lang="en-US" sz="2800" u="none" strike="noStrike" kern="0" cap="none" spc="0" normalizeH="0" baseline="0" noProof="0" dirty="0">
                <a:ln>
                  <a:noFill/>
                </a:ln>
                <a:solidFill>
                  <a:srgbClr val="000000"/>
                </a:solidFill>
                <a:effectLst/>
                <a:uLnTx/>
                <a:uFillTx/>
                <a:latin typeface="IBM Plex Sans Text" panose="020B0503050203000203" pitchFamily="34" charset="0"/>
                <a:sym typeface="Arial"/>
              </a:rPr>
              <a:t>Agent assist</a:t>
            </a:r>
            <a:br>
              <a:rPr lang="en-US" sz="2800" kern="0" dirty="0">
                <a:solidFill>
                  <a:srgbClr val="000000"/>
                </a:solidFill>
                <a:sym typeface="Arial"/>
              </a:rPr>
            </a:br>
            <a:r>
              <a:rPr kumimoji="0" lang="en-US" sz="2800" i="0" u="none" strike="noStrike" kern="0" cap="none" spc="0" normalizeH="0" baseline="0" noProof="0" dirty="0">
                <a:ln>
                  <a:noFill/>
                </a:ln>
                <a:solidFill>
                  <a:srgbClr val="000000"/>
                </a:solidFill>
                <a:effectLst/>
                <a:uLnTx/>
                <a:uFillTx/>
                <a:latin typeface="IBM Plex Sans Light" panose="020B0403050203000203" pitchFamily="34" charset="0"/>
                <a:sym typeface="Arial"/>
              </a:rPr>
              <a:t>Conversational and generative</a:t>
            </a:r>
            <a:r>
              <a:rPr kumimoji="0" lang="en-US" sz="2800" b="1" i="0" u="none" strike="noStrike" kern="0" cap="none" spc="0" normalizeH="0" baseline="0" noProof="0" dirty="0">
                <a:ln>
                  <a:noFill/>
                </a:ln>
                <a:solidFill>
                  <a:srgbClr val="000000"/>
                </a:solidFill>
                <a:effectLst/>
                <a:uLnTx/>
                <a:uFillTx/>
                <a:latin typeface="IBM Plex Sans Light" panose="020B0403050203000203" pitchFamily="34" charset="0"/>
                <a:sym typeface="Arial"/>
              </a:rPr>
              <a:t> </a:t>
            </a: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rPr>
              <a:t>AI assists customer service representatives to resolve </a:t>
            </a:r>
            <a:r>
              <a:rPr lang="en-US" sz="2800" kern="0" dirty="0">
                <a:solidFill>
                  <a:srgbClr val="000000"/>
                </a:solidFill>
                <a:sym typeface="Arial"/>
              </a:rPr>
              <a:t>advanced customer queries reducing call time.</a:t>
            </a:r>
            <a:endPar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endParaRPr>
          </a:p>
          <a:p>
            <a:pPr marL="0" marR="0" lvl="1" indent="0"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endPar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sym typeface="Arial"/>
            </a:endParaRPr>
          </a:p>
        </p:txBody>
      </p:sp>
      <p:grpSp>
        <p:nvGrpSpPr>
          <p:cNvPr id="15" name="Group 14">
            <a:extLst>
              <a:ext uri="{FF2B5EF4-FFF2-40B4-BE49-F238E27FC236}">
                <a16:creationId xmlns:a16="http://schemas.microsoft.com/office/drawing/2014/main" id="{A7F1C258-BAFE-68D9-9508-8CAC0992F468}"/>
              </a:ext>
            </a:extLst>
          </p:cNvPr>
          <p:cNvGrpSpPr/>
          <p:nvPr/>
        </p:nvGrpSpPr>
        <p:grpSpPr>
          <a:xfrm>
            <a:off x="10013941" y="2208276"/>
            <a:ext cx="13816584" cy="9299448"/>
            <a:chOff x="10570591" y="2208276"/>
            <a:chExt cx="13816584" cy="9299448"/>
          </a:xfrm>
        </p:grpSpPr>
        <p:sp>
          <p:nvSpPr>
            <p:cNvPr id="13" name="Rectangle 12">
              <a:extLst>
                <a:ext uri="{FF2B5EF4-FFF2-40B4-BE49-F238E27FC236}">
                  <a16:creationId xmlns:a16="http://schemas.microsoft.com/office/drawing/2014/main" id="{EEBF80CF-2131-B4A9-CBD5-D3257BF54AE8}"/>
                </a:ext>
              </a:extLst>
            </p:cNvPr>
            <p:cNvSpPr>
              <a:spLocks/>
            </p:cNvSpPr>
            <p:nvPr/>
          </p:nvSpPr>
          <p:spPr bwMode="auto">
            <a:xfrm>
              <a:off x="10570591" y="2208276"/>
              <a:ext cx="13816584" cy="9299448"/>
            </a:xfrm>
            <a:prstGeom prst="rect">
              <a:avLst/>
            </a:prstGeom>
            <a:solidFill>
              <a:schemeClr val="bg1"/>
            </a:solidFill>
            <a:ln w="19050">
              <a:noFill/>
              <a:headEnd type="none" w="med" len="med"/>
              <a:tailEnd type="none" w="med" len="med"/>
            </a:ln>
            <a:effectLst>
              <a:outerShdw blurRad="1270000" algn="tr" rotWithShape="0">
                <a:prstClr val="black">
                  <a:alpha val="9609"/>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1" name="Picture 10">
              <a:extLst>
                <a:ext uri="{FF2B5EF4-FFF2-40B4-BE49-F238E27FC236}">
                  <a16:creationId xmlns:a16="http://schemas.microsoft.com/office/drawing/2014/main" id="{411F26A3-FAD2-007F-B5B6-2942EC01D922}"/>
                </a:ext>
              </a:extLst>
            </p:cNvPr>
            <p:cNvPicPr>
              <a:picLocks noChangeAspect="1"/>
            </p:cNvPicPr>
            <p:nvPr/>
          </p:nvPicPr>
          <p:blipFill>
            <a:blip r:embed="rId3"/>
            <a:stretch>
              <a:fillRect/>
            </a:stretch>
          </p:blipFill>
          <p:spPr>
            <a:xfrm>
              <a:off x="11051033" y="2958596"/>
              <a:ext cx="12855700" cy="7798808"/>
            </a:xfrm>
            <a:prstGeom prst="rect">
              <a:avLst/>
            </a:prstGeom>
          </p:spPr>
        </p:pic>
      </p:grpSp>
      <p:sp>
        <p:nvSpPr>
          <p:cNvPr id="5" name="Title 4">
            <a:extLst>
              <a:ext uri="{FF2B5EF4-FFF2-40B4-BE49-F238E27FC236}">
                <a16:creationId xmlns:a16="http://schemas.microsoft.com/office/drawing/2014/main" id="{7DAA8C3C-5269-12B2-378C-9B07A4321242}"/>
              </a:ext>
            </a:extLst>
          </p:cNvPr>
          <p:cNvSpPr>
            <a:spLocks noGrp="1"/>
          </p:cNvSpPr>
          <p:nvPr>
            <p:ph type="title"/>
          </p:nvPr>
        </p:nvSpPr>
        <p:spPr>
          <a:xfrm>
            <a:off x="576072" y="385200"/>
            <a:ext cx="14929883" cy="1527048"/>
          </a:xfrm>
        </p:spPr>
        <p:txBody>
          <a:bodyPr/>
          <a:lstStyle/>
          <a:p>
            <a:r>
              <a:rPr lang="en-US" kern="0" dirty="0">
                <a:solidFill>
                  <a:srgbClr val="000000"/>
                </a:solidFill>
                <a:cs typeface="Arial"/>
                <a:sym typeface="Arial"/>
              </a:rPr>
              <a:t>AI assistants in </a:t>
            </a:r>
            <a:br>
              <a:rPr lang="en-US" kern="0" dirty="0">
                <a:solidFill>
                  <a:srgbClr val="000000"/>
                </a:solidFill>
                <a:cs typeface="Arial"/>
                <a:sym typeface="Arial"/>
              </a:rPr>
            </a:br>
            <a:r>
              <a:rPr lang="en-US" kern="0" dirty="0">
                <a:solidFill>
                  <a:schemeClr val="accent1"/>
                </a:solidFill>
                <a:latin typeface="IBM Plex Sans Light" panose="020B0403050203000203" pitchFamily="34" charset="0"/>
                <a:cs typeface="Arial"/>
                <a:sym typeface="Arial"/>
              </a:rPr>
              <a:t>Customer care</a:t>
            </a:r>
            <a:br>
              <a:rPr kumimoji="0" lang="en-US" u="none" strike="noStrike" kern="0" cap="none" spc="0" normalizeH="0" baseline="0" noProof="0" dirty="0">
                <a:ln>
                  <a:noFill/>
                </a:ln>
                <a:solidFill>
                  <a:schemeClr val="accent1"/>
                </a:solidFill>
                <a:effectLst/>
                <a:uLnTx/>
                <a:uFillTx/>
                <a:latin typeface="IBM Plex Sans Light" panose="020B0403050203000203" pitchFamily="34" charset="0"/>
                <a:cs typeface="Arial"/>
                <a:sym typeface="Arial"/>
              </a:rPr>
            </a:br>
            <a:endParaRPr lang="en-US" dirty="0"/>
          </a:p>
        </p:txBody>
      </p:sp>
    </p:spTree>
    <p:extLst>
      <p:ext uri="{BB962C8B-B14F-4D97-AF65-F5344CB8AC3E}">
        <p14:creationId xmlns:p14="http://schemas.microsoft.com/office/powerpoint/2010/main" val="41222570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Vertical half slide background in blue 10">
            <a:extLst>
              <a:ext uri="{FF2B5EF4-FFF2-40B4-BE49-F238E27FC236}">
                <a16:creationId xmlns:a16="http://schemas.microsoft.com/office/drawing/2014/main" id="{A18A610E-923D-5047-F88B-CF6F7C30E598}"/>
              </a:ext>
            </a:extLst>
          </p:cNvPr>
          <p:cNvSpPr/>
          <p:nvPr/>
        </p:nvSpPr>
        <p:spPr bwMode="auto">
          <a:xfrm>
            <a:off x="9390653" y="17984"/>
            <a:ext cx="14996522" cy="13716000"/>
          </a:xfrm>
          <a:prstGeom prst="rect">
            <a:avLst/>
          </a:prstGeom>
          <a:solidFill>
            <a:srgbClr val="D9FBFB">
              <a:alpha val="5963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Content Placeholder 3">
            <a:extLst>
              <a:ext uri="{FF2B5EF4-FFF2-40B4-BE49-F238E27FC236}">
                <a16:creationId xmlns:a16="http://schemas.microsoft.com/office/drawing/2014/main" id="{A763782E-AC4C-D637-0BFD-AAC0AC2B307E}"/>
              </a:ext>
            </a:extLst>
          </p:cNvPr>
          <p:cNvSpPr txBox="1">
            <a:spLocks/>
          </p:cNvSpPr>
          <p:nvPr/>
        </p:nvSpPr>
        <p:spPr>
          <a:xfrm>
            <a:off x="579095" y="2743200"/>
            <a:ext cx="8071913" cy="6281207"/>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spcBef>
                <a:spcPts val="2933"/>
              </a:spcBef>
              <a:buNone/>
              <a:defRPr/>
            </a:pPr>
            <a:r>
              <a:rPr lang="en-US" sz="3200" kern="0" dirty="0">
                <a:solidFill>
                  <a:srgbClr val="000000"/>
                </a:solidFill>
                <a:latin typeface="+mn-lt"/>
                <a:sym typeface="Arial"/>
              </a:rPr>
              <a:t>Safe to say that no one looks forward </a:t>
            </a:r>
            <a:br>
              <a:rPr lang="en-US" sz="3200" kern="0" dirty="0">
                <a:solidFill>
                  <a:srgbClr val="000000"/>
                </a:solidFill>
                <a:latin typeface="+mn-lt"/>
                <a:sym typeface="Arial"/>
              </a:rPr>
            </a:br>
            <a:r>
              <a:rPr lang="en-US" sz="3200" kern="0" dirty="0">
                <a:solidFill>
                  <a:srgbClr val="000000"/>
                </a:solidFill>
                <a:latin typeface="+mn-lt"/>
                <a:sym typeface="Arial"/>
              </a:rPr>
              <a:t>to dealing with the IT helpdesk. </a:t>
            </a:r>
            <a:br>
              <a:rPr lang="en-US" sz="3200" kern="0" dirty="0">
                <a:solidFill>
                  <a:srgbClr val="000000"/>
                </a:solidFill>
                <a:latin typeface="+mn-lt"/>
                <a:sym typeface="Arial"/>
              </a:rPr>
            </a:br>
            <a:r>
              <a:rPr lang="en-US" sz="3200" kern="0" dirty="0">
                <a:solidFill>
                  <a:srgbClr val="000000"/>
                </a:solidFill>
                <a:latin typeface="+mn-lt"/>
                <a:sym typeface="Arial"/>
              </a:rPr>
              <a:t>This perhaps more than any other </a:t>
            </a:r>
            <a:br>
              <a:rPr lang="en-US" sz="3200" kern="0" dirty="0">
                <a:solidFill>
                  <a:srgbClr val="000000"/>
                </a:solidFill>
                <a:latin typeface="+mn-lt"/>
                <a:sym typeface="Arial"/>
              </a:rPr>
            </a:br>
            <a:r>
              <a:rPr lang="en-US" sz="3200" kern="0" dirty="0">
                <a:solidFill>
                  <a:srgbClr val="000000"/>
                </a:solidFill>
                <a:latin typeface="+mn-lt"/>
                <a:sym typeface="Arial"/>
              </a:rPr>
              <a:t>high-frequency enterprise task </a:t>
            </a:r>
            <a:br>
              <a:rPr lang="en-US" sz="3200" kern="0" dirty="0">
                <a:solidFill>
                  <a:srgbClr val="000000"/>
                </a:solidFill>
                <a:latin typeface="+mn-lt"/>
                <a:sym typeface="Arial"/>
              </a:rPr>
            </a:br>
            <a:r>
              <a:rPr lang="en-US" sz="3200" kern="0" dirty="0">
                <a:solidFill>
                  <a:srgbClr val="000000"/>
                </a:solidFill>
                <a:latin typeface="+mn-lt"/>
                <a:sym typeface="Arial"/>
              </a:rPr>
              <a:t>can reap the benefits of the entire AI </a:t>
            </a:r>
            <a:br>
              <a:rPr lang="en-US" sz="3200" kern="0" dirty="0">
                <a:solidFill>
                  <a:srgbClr val="000000"/>
                </a:solidFill>
                <a:latin typeface="+mn-lt"/>
                <a:sym typeface="Arial"/>
              </a:rPr>
            </a:br>
            <a:r>
              <a:rPr lang="en-US" sz="3200" kern="0" dirty="0">
                <a:solidFill>
                  <a:srgbClr val="000000"/>
                </a:solidFill>
                <a:latin typeface="+mn-lt"/>
                <a:sym typeface="Arial"/>
              </a:rPr>
              <a:t>and automation tool kit in a large percentage </a:t>
            </a:r>
            <a:br>
              <a:rPr lang="en-US" sz="3200" kern="0" dirty="0">
                <a:solidFill>
                  <a:srgbClr val="000000"/>
                </a:solidFill>
                <a:latin typeface="+mn-lt"/>
                <a:sym typeface="Arial"/>
              </a:rPr>
            </a:br>
            <a:r>
              <a:rPr lang="en-US" sz="3200" kern="0" dirty="0">
                <a:solidFill>
                  <a:srgbClr val="000000"/>
                </a:solidFill>
                <a:latin typeface="+mn-lt"/>
                <a:sym typeface="Arial"/>
              </a:rPr>
              <a:t>of E2E use cases, leading to faster resolution times with little or no human involvement.</a:t>
            </a:r>
          </a:p>
          <a:p>
            <a:pPr marL="0" lvl="1" indent="0" defTabSz="2437884">
              <a:spcBef>
                <a:spcPts val="2933"/>
              </a:spcBef>
              <a:buNone/>
              <a:defRPr/>
            </a:pPr>
            <a:r>
              <a:rPr lang="en-US" sz="3200" kern="0" dirty="0">
                <a:solidFill>
                  <a:srgbClr val="000000"/>
                </a:solidFill>
                <a:latin typeface="+mn-lt"/>
                <a:sym typeface="Arial"/>
              </a:rPr>
              <a:t>IT self-serve </a:t>
            </a:r>
            <a:br>
              <a:rPr lang="en-US" sz="3200" kern="0" dirty="0">
                <a:solidFill>
                  <a:srgbClr val="000000"/>
                </a:solidFill>
                <a:latin typeface="+mn-lt"/>
                <a:sym typeface="Arial"/>
              </a:rPr>
            </a:br>
            <a:r>
              <a:rPr lang="en-US" sz="3200" kern="0" dirty="0">
                <a:solidFill>
                  <a:srgbClr val="000000"/>
                </a:solidFill>
                <a:latin typeface="+mn-lt"/>
                <a:sym typeface="Arial"/>
              </a:rPr>
              <a:t>Resolves IT support topics </a:t>
            </a:r>
            <a:br>
              <a:rPr lang="en-US" sz="3200" kern="0" dirty="0">
                <a:solidFill>
                  <a:srgbClr val="000000"/>
                </a:solidFill>
                <a:latin typeface="+mn-lt"/>
                <a:sym typeface="Arial"/>
              </a:rPr>
            </a:br>
            <a:r>
              <a:rPr lang="en-US" sz="3200" kern="0" dirty="0">
                <a:solidFill>
                  <a:srgbClr val="000000"/>
                </a:solidFill>
                <a:latin typeface="+mn-lt"/>
                <a:sym typeface="Arial"/>
              </a:rPr>
              <a:t>for employees 24/7 in a conversational interface using natural language.</a:t>
            </a:r>
          </a:p>
        </p:txBody>
      </p:sp>
      <p:grpSp>
        <p:nvGrpSpPr>
          <p:cNvPr id="11" name="Group 10">
            <a:extLst>
              <a:ext uri="{FF2B5EF4-FFF2-40B4-BE49-F238E27FC236}">
                <a16:creationId xmlns:a16="http://schemas.microsoft.com/office/drawing/2014/main" id="{9A4C12E1-4A11-A3E7-0778-765AC8BA5A60}"/>
              </a:ext>
            </a:extLst>
          </p:cNvPr>
          <p:cNvGrpSpPr/>
          <p:nvPr/>
        </p:nvGrpSpPr>
        <p:grpSpPr>
          <a:xfrm>
            <a:off x="9991496" y="1912248"/>
            <a:ext cx="13816584" cy="9299448"/>
            <a:chOff x="10567848" y="2971800"/>
            <a:chExt cx="13816584" cy="9299448"/>
          </a:xfrm>
        </p:grpSpPr>
        <p:sp>
          <p:nvSpPr>
            <p:cNvPr id="6" name="Rectangle 5">
              <a:extLst>
                <a:ext uri="{FF2B5EF4-FFF2-40B4-BE49-F238E27FC236}">
                  <a16:creationId xmlns:a16="http://schemas.microsoft.com/office/drawing/2014/main" id="{E536F86C-29AC-1EA8-CE91-65C80B47F6F5}"/>
                </a:ext>
              </a:extLst>
            </p:cNvPr>
            <p:cNvSpPr>
              <a:spLocks/>
            </p:cNvSpPr>
            <p:nvPr/>
          </p:nvSpPr>
          <p:spPr bwMode="auto">
            <a:xfrm>
              <a:off x="10567848" y="2971800"/>
              <a:ext cx="13816584" cy="9299448"/>
            </a:xfrm>
            <a:prstGeom prst="rect">
              <a:avLst/>
            </a:prstGeom>
            <a:solidFill>
              <a:schemeClr val="bg1"/>
            </a:solidFill>
            <a:ln w="19050">
              <a:noFill/>
              <a:headEnd type="none" w="med" len="med"/>
              <a:tailEnd type="none" w="med" len="med"/>
            </a:ln>
            <a:effectLst>
              <a:outerShdw blurRad="1270000" algn="tr" rotWithShape="0">
                <a:prstClr val="black">
                  <a:alpha val="9609"/>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0" name="Picture 2">
              <a:extLst>
                <a:ext uri="{FF2B5EF4-FFF2-40B4-BE49-F238E27FC236}">
                  <a16:creationId xmlns:a16="http://schemas.microsoft.com/office/drawing/2014/main" id="{8BF77270-6D26-28A1-4F4A-0B1E1DC3C90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0567848" y="2971800"/>
              <a:ext cx="13811206" cy="9299448"/>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5" name="Title 4">
            <a:extLst>
              <a:ext uri="{FF2B5EF4-FFF2-40B4-BE49-F238E27FC236}">
                <a16:creationId xmlns:a16="http://schemas.microsoft.com/office/drawing/2014/main" id="{0345C628-E404-C9CC-782D-0AE7CF87FCE4}"/>
              </a:ext>
            </a:extLst>
          </p:cNvPr>
          <p:cNvSpPr>
            <a:spLocks noGrp="1"/>
          </p:cNvSpPr>
          <p:nvPr>
            <p:ph type="title"/>
          </p:nvPr>
        </p:nvSpPr>
        <p:spPr>
          <a:xfrm>
            <a:off x="576072" y="385200"/>
            <a:ext cx="9601291" cy="1527048"/>
          </a:xfrm>
        </p:spPr>
        <p:txBody>
          <a:bodyPr/>
          <a:lstStyle/>
          <a:p>
            <a:r>
              <a:rPr lang="en-US" kern="0" dirty="0">
                <a:solidFill>
                  <a:srgbClr val="000000"/>
                </a:solidFill>
                <a:cs typeface="Arial"/>
                <a:sym typeface="Arial"/>
              </a:rPr>
              <a:t>AI assistants in </a:t>
            </a:r>
            <a:r>
              <a:rPr lang="en-US" kern="0" dirty="0">
                <a:solidFill>
                  <a:schemeClr val="accent1"/>
                </a:solidFill>
                <a:latin typeface="IBM Plex Sans Light" panose="020B0403050203000203" pitchFamily="34" charset="0"/>
                <a:cs typeface="Arial"/>
                <a:sym typeface="Arial"/>
              </a:rPr>
              <a:t>IT</a:t>
            </a:r>
            <a:endParaRPr lang="en-US" dirty="0"/>
          </a:p>
        </p:txBody>
      </p:sp>
    </p:spTree>
    <p:extLst>
      <p:ext uri="{BB962C8B-B14F-4D97-AF65-F5344CB8AC3E}">
        <p14:creationId xmlns:p14="http://schemas.microsoft.com/office/powerpoint/2010/main" val="346042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2050445-574D-37DE-1EC1-63E97C6B717B}"/>
              </a:ext>
            </a:extLst>
          </p:cNvPr>
          <p:cNvSpPr txBox="1">
            <a:spLocks/>
          </p:cNvSpPr>
          <p:nvPr/>
        </p:nvSpPr>
        <p:spPr>
          <a:xfrm>
            <a:off x="18900066" y="12801604"/>
            <a:ext cx="4877254" cy="444499"/>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1371982" rtl="0" eaLnBrk="1" fontAlgn="auto" latinLnBrk="0" hangingPunct="1">
              <a:lnSpc>
                <a:spcPct val="100000"/>
              </a:lnSpc>
              <a:spcBef>
                <a:spcPts val="0"/>
              </a:spcBef>
              <a:spcAft>
                <a:spcPts val="0"/>
              </a:spcAft>
              <a:buClr>
                <a:srgbClr val="000000"/>
              </a:buClr>
              <a:buSzTx/>
              <a:buFontTx/>
              <a:buNone/>
              <a:tabLst/>
              <a:defRPr/>
            </a:pPr>
            <a:fld id="{81B13A8B-8D95-BC44-A2FE-339DD532D912}" type="slidenum">
              <a:rPr kumimoji="0" lang="en-US" sz="1600" u="none" strike="noStrike" kern="0" cap="none" spc="0" normalizeH="0" baseline="0" noProof="0" smtClean="0">
                <a:ln>
                  <a:noFill/>
                </a:ln>
                <a:solidFill>
                  <a:srgbClr val="000000"/>
                </a:solidFill>
                <a:effectLst/>
                <a:uLnTx/>
                <a:uFillTx/>
                <a:latin typeface="IBM Plex Sans" panose="020B0503050203000203" pitchFamily="34" charset="0"/>
                <a:cs typeface="Arial"/>
                <a:sym typeface="Arial"/>
              </a:rPr>
              <a:pPr marL="0" marR="0" lvl="0" indent="0" algn="r" defTabSz="1371982" rtl="0" eaLnBrk="1" fontAlgn="auto" latinLnBrk="0" hangingPunct="1">
                <a:lnSpc>
                  <a:spcPct val="100000"/>
                </a:lnSpc>
                <a:spcBef>
                  <a:spcPts val="0"/>
                </a:spcBef>
                <a:spcAft>
                  <a:spcPts val="0"/>
                </a:spcAft>
                <a:buClr>
                  <a:srgbClr val="000000"/>
                </a:buClr>
                <a:buSzTx/>
                <a:buFontTx/>
                <a:buNone/>
                <a:tabLst/>
                <a:defRPr/>
              </a:pPr>
              <a:t>32</a:t>
            </a:fld>
            <a:endParaRPr kumimoji="0" lang="en-US" sz="1600" u="none" strike="noStrike" kern="0" cap="none" spc="0" normalizeH="0" baseline="0" noProof="0" dirty="0">
              <a:ln>
                <a:noFill/>
              </a:ln>
              <a:solidFill>
                <a:srgbClr val="000000"/>
              </a:solidFill>
              <a:effectLst/>
              <a:uLnTx/>
              <a:uFillTx/>
              <a:latin typeface="IBM Plex Sans" panose="020B0503050203000203" pitchFamily="34" charset="0"/>
              <a:cs typeface="Arial"/>
              <a:sym typeface="Arial"/>
            </a:endParaRPr>
          </a:p>
        </p:txBody>
      </p:sp>
      <p:sp>
        <p:nvSpPr>
          <p:cNvPr id="4" name="Footer Placeholder 6">
            <a:extLst>
              <a:ext uri="{FF2B5EF4-FFF2-40B4-BE49-F238E27FC236}">
                <a16:creationId xmlns:a16="http://schemas.microsoft.com/office/drawing/2014/main" id="{2EFC98EC-491A-0AB0-C837-91740B2988DB}"/>
              </a:ext>
            </a:extLst>
          </p:cNvPr>
          <p:cNvSpPr txBox="1">
            <a:spLocks/>
          </p:cNvSpPr>
          <p:nvPr/>
        </p:nvSpPr>
        <p:spPr>
          <a:xfrm>
            <a:off x="576187" y="13061143"/>
            <a:ext cx="4876165" cy="44444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182929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sym typeface="Arial"/>
              </a:rPr>
              <a:t>© 2023 IBM Corporation</a:t>
            </a:r>
          </a:p>
        </p:txBody>
      </p:sp>
      <p:sp>
        <p:nvSpPr>
          <p:cNvPr id="3" name="Rectangle 2" descr="Vertical half slide background in blue 10">
            <a:extLst>
              <a:ext uri="{FF2B5EF4-FFF2-40B4-BE49-F238E27FC236}">
                <a16:creationId xmlns:a16="http://schemas.microsoft.com/office/drawing/2014/main" id="{2A609413-0F9C-B78F-B3DA-EFD35C8C17C9}"/>
              </a:ext>
            </a:extLst>
          </p:cNvPr>
          <p:cNvSpPr/>
          <p:nvPr/>
        </p:nvSpPr>
        <p:spPr bwMode="auto">
          <a:xfrm>
            <a:off x="9385275" y="0"/>
            <a:ext cx="150019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Content Placeholder 3">
            <a:extLst>
              <a:ext uri="{FF2B5EF4-FFF2-40B4-BE49-F238E27FC236}">
                <a16:creationId xmlns:a16="http://schemas.microsoft.com/office/drawing/2014/main" id="{178B8619-5532-39A1-F641-29C9F03C6E7D}"/>
              </a:ext>
            </a:extLst>
          </p:cNvPr>
          <p:cNvSpPr txBox="1">
            <a:spLocks/>
          </p:cNvSpPr>
          <p:nvPr/>
        </p:nvSpPr>
        <p:spPr>
          <a:xfrm>
            <a:off x="579095" y="2743200"/>
            <a:ext cx="8071913" cy="8622873"/>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spcBef>
                <a:spcPts val="2933"/>
              </a:spcBef>
              <a:buNone/>
              <a:defRPr/>
            </a:pPr>
            <a:r>
              <a:rPr lang="en-US" sz="3200" kern="0" dirty="0">
                <a:solidFill>
                  <a:srgbClr val="000000"/>
                </a:solidFill>
                <a:latin typeface="+mn-lt"/>
                <a:sym typeface="Arial"/>
              </a:rPr>
              <a:t>Empowering employees to spend less time getting the information they need to manage critical aspects of their job, as well </a:t>
            </a:r>
            <a:br>
              <a:rPr lang="en-US" sz="3200" kern="0" dirty="0">
                <a:solidFill>
                  <a:srgbClr val="000000"/>
                </a:solidFill>
                <a:latin typeface="+mn-lt"/>
                <a:sym typeface="Arial"/>
              </a:rPr>
            </a:br>
            <a:r>
              <a:rPr lang="en-US" sz="3200" kern="0" dirty="0">
                <a:solidFill>
                  <a:srgbClr val="000000"/>
                </a:solidFill>
                <a:latin typeface="+mn-lt"/>
                <a:sym typeface="Arial"/>
              </a:rPr>
              <a:t>as automating resolution processes </a:t>
            </a:r>
            <a:br>
              <a:rPr lang="en-US" sz="3200" kern="0" dirty="0">
                <a:solidFill>
                  <a:srgbClr val="000000"/>
                </a:solidFill>
                <a:latin typeface="+mn-lt"/>
                <a:sym typeface="Arial"/>
              </a:rPr>
            </a:br>
            <a:r>
              <a:rPr lang="en-US" sz="3200" kern="0" dirty="0">
                <a:solidFill>
                  <a:srgbClr val="000000"/>
                </a:solidFill>
                <a:latin typeface="+mn-lt"/>
                <a:sym typeface="Arial"/>
              </a:rPr>
              <a:t>is a boon for productivity. </a:t>
            </a:r>
            <a:br>
              <a:rPr lang="en-US" sz="3200" kern="0" dirty="0">
                <a:solidFill>
                  <a:srgbClr val="000000"/>
                </a:solidFill>
                <a:latin typeface="+mn-lt"/>
                <a:sym typeface="Arial"/>
              </a:rPr>
            </a:br>
            <a:r>
              <a:rPr lang="en-US" sz="3200" kern="0" dirty="0">
                <a:solidFill>
                  <a:srgbClr val="000000"/>
                </a:solidFill>
                <a:latin typeface="+mn-lt"/>
                <a:sym typeface="Arial"/>
              </a:rPr>
              <a:t>It can add up to days per month saved </a:t>
            </a:r>
            <a:br>
              <a:rPr lang="en-US" sz="3200" kern="0" dirty="0">
                <a:solidFill>
                  <a:srgbClr val="000000"/>
                </a:solidFill>
                <a:latin typeface="+mn-lt"/>
                <a:sym typeface="Arial"/>
              </a:rPr>
            </a:br>
            <a:r>
              <a:rPr lang="en-US" sz="3200" kern="0" dirty="0">
                <a:solidFill>
                  <a:srgbClr val="000000"/>
                </a:solidFill>
                <a:latin typeface="+mn-lt"/>
                <a:sym typeface="Arial"/>
              </a:rPr>
              <a:t>and turn this into a truly background task. </a:t>
            </a:r>
          </a:p>
          <a:p>
            <a:pPr marL="0" lvl="1" indent="0" defTabSz="2437884">
              <a:spcBef>
                <a:spcPts val="2933"/>
              </a:spcBef>
              <a:buNone/>
              <a:defRPr/>
            </a:pPr>
            <a:r>
              <a:rPr lang="en-US" sz="3200" kern="0" dirty="0">
                <a:solidFill>
                  <a:srgbClr val="000000"/>
                </a:solidFill>
                <a:latin typeface="+mn-lt"/>
                <a:sym typeface="Arial"/>
              </a:rPr>
              <a:t>Employee self-serve</a:t>
            </a:r>
            <a:br>
              <a:rPr lang="en-US" sz="3200" kern="0" dirty="0">
                <a:solidFill>
                  <a:srgbClr val="000000"/>
                </a:solidFill>
                <a:latin typeface="+mn-lt"/>
                <a:sym typeface="Arial"/>
              </a:rPr>
            </a:br>
            <a:r>
              <a:rPr lang="en-US" sz="3200" kern="0" dirty="0">
                <a:solidFill>
                  <a:srgbClr val="000000"/>
                </a:solidFill>
                <a:latin typeface="+mn-lt"/>
                <a:sym typeface="Arial"/>
              </a:rPr>
              <a:t>Resolves HR topics (travel, compensation, etc.) for employees 24/7 in a conversational interface using natural language.</a:t>
            </a:r>
          </a:p>
          <a:p>
            <a:pPr marL="0" lvl="1" indent="0" defTabSz="2437884">
              <a:spcBef>
                <a:spcPts val="2933"/>
              </a:spcBef>
              <a:buNone/>
              <a:defRPr/>
            </a:pPr>
            <a:r>
              <a:rPr lang="en-US" sz="3200" kern="0" dirty="0">
                <a:solidFill>
                  <a:srgbClr val="000000"/>
                </a:solidFill>
                <a:latin typeface="+mn-lt"/>
                <a:sym typeface="Arial"/>
              </a:rPr>
              <a:t>Talent recruitment</a:t>
            </a:r>
            <a:br>
              <a:rPr lang="en-US" sz="3200" kern="0" dirty="0">
                <a:solidFill>
                  <a:srgbClr val="000000"/>
                </a:solidFill>
                <a:latin typeface="+mn-lt"/>
                <a:sym typeface="Arial"/>
              </a:rPr>
            </a:br>
            <a:r>
              <a:rPr lang="en-US" sz="3200" kern="0" dirty="0">
                <a:solidFill>
                  <a:srgbClr val="000000"/>
                </a:solidFill>
                <a:latin typeface="+mn-lt"/>
                <a:sym typeface="Arial"/>
              </a:rPr>
              <a:t>Streamline all HR tasks from talent recruitment to payroll and compensation by letting HR experts self serve via natural language.</a:t>
            </a:r>
          </a:p>
        </p:txBody>
      </p:sp>
      <p:sp>
        <p:nvSpPr>
          <p:cNvPr id="5" name="Title 4">
            <a:extLst>
              <a:ext uri="{FF2B5EF4-FFF2-40B4-BE49-F238E27FC236}">
                <a16:creationId xmlns:a16="http://schemas.microsoft.com/office/drawing/2014/main" id="{7BEEFA44-B014-E94D-6B92-839CEF15158D}"/>
              </a:ext>
            </a:extLst>
          </p:cNvPr>
          <p:cNvSpPr>
            <a:spLocks noGrp="1"/>
          </p:cNvSpPr>
          <p:nvPr>
            <p:ph type="title"/>
          </p:nvPr>
        </p:nvSpPr>
        <p:spPr>
          <a:xfrm>
            <a:off x="576072" y="385200"/>
            <a:ext cx="11615928" cy="1527048"/>
          </a:xfrm>
        </p:spPr>
        <p:txBody>
          <a:bodyPr/>
          <a:lstStyle/>
          <a:p>
            <a:r>
              <a:rPr lang="en-US" kern="0" dirty="0">
                <a:solidFill>
                  <a:srgbClr val="000000"/>
                </a:solidFill>
                <a:cs typeface="Arial"/>
                <a:sym typeface="Arial"/>
              </a:rPr>
              <a:t>AI assistants in </a:t>
            </a:r>
            <a:r>
              <a:rPr lang="en-US" kern="0" dirty="0">
                <a:solidFill>
                  <a:schemeClr val="accent1"/>
                </a:solidFill>
                <a:latin typeface="IBM Plex Sans Light" panose="020B0403050203000203" pitchFamily="34" charset="0"/>
                <a:cs typeface="Arial"/>
                <a:sym typeface="Arial"/>
              </a:rPr>
              <a:t>HR</a:t>
            </a:r>
            <a:br>
              <a:rPr kumimoji="0" lang="en-US" u="none" strike="noStrike" kern="0" cap="none" spc="0" normalizeH="0" baseline="0" noProof="0" dirty="0">
                <a:ln>
                  <a:noFill/>
                </a:ln>
                <a:solidFill>
                  <a:schemeClr val="accent1"/>
                </a:solidFill>
                <a:effectLst/>
                <a:uLnTx/>
                <a:uFillTx/>
                <a:latin typeface="IBM Plex Sans Light" panose="020B0403050203000203" pitchFamily="34" charset="0"/>
                <a:cs typeface="Arial"/>
                <a:sym typeface="Arial"/>
              </a:rPr>
            </a:br>
            <a:endParaRPr lang="en-US" dirty="0"/>
          </a:p>
        </p:txBody>
      </p:sp>
      <p:pic>
        <p:nvPicPr>
          <p:cNvPr id="8" name="Picture 7">
            <a:extLst>
              <a:ext uri="{FF2B5EF4-FFF2-40B4-BE49-F238E27FC236}">
                <a16:creationId xmlns:a16="http://schemas.microsoft.com/office/drawing/2014/main" id="{DCBF263C-94EA-A788-F42A-6A581B7B57CD}"/>
              </a:ext>
            </a:extLst>
          </p:cNvPr>
          <p:cNvPicPr>
            <a:picLocks noChangeAspect="1"/>
          </p:cNvPicPr>
          <p:nvPr/>
        </p:nvPicPr>
        <p:blipFill>
          <a:blip r:embed="rId3"/>
          <a:stretch>
            <a:fillRect/>
          </a:stretch>
        </p:blipFill>
        <p:spPr>
          <a:xfrm>
            <a:off x="10371467" y="2704549"/>
            <a:ext cx="13386752" cy="8749511"/>
          </a:xfrm>
          <a:prstGeom prst="rect">
            <a:avLst/>
          </a:prstGeom>
        </p:spPr>
      </p:pic>
    </p:spTree>
    <p:extLst>
      <p:ext uri="{BB962C8B-B14F-4D97-AF65-F5344CB8AC3E}">
        <p14:creationId xmlns:p14="http://schemas.microsoft.com/office/powerpoint/2010/main" val="15989382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2050445-574D-37DE-1EC1-63E97C6B717B}"/>
              </a:ext>
            </a:extLst>
          </p:cNvPr>
          <p:cNvSpPr txBox="1">
            <a:spLocks/>
          </p:cNvSpPr>
          <p:nvPr/>
        </p:nvSpPr>
        <p:spPr>
          <a:xfrm>
            <a:off x="18900066" y="12801604"/>
            <a:ext cx="4877254" cy="444499"/>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1371982" rtl="0" eaLnBrk="1" fontAlgn="auto" latinLnBrk="0" hangingPunct="1">
              <a:lnSpc>
                <a:spcPct val="100000"/>
              </a:lnSpc>
              <a:spcBef>
                <a:spcPts val="0"/>
              </a:spcBef>
              <a:spcAft>
                <a:spcPts val="0"/>
              </a:spcAft>
              <a:buClr>
                <a:srgbClr val="000000"/>
              </a:buClr>
              <a:buSzTx/>
              <a:buFontTx/>
              <a:buNone/>
              <a:tabLst/>
              <a:defRPr/>
            </a:pPr>
            <a:fld id="{81B13A8B-8D95-BC44-A2FE-339DD532D912}" type="slidenum">
              <a:rPr kumimoji="0" lang="en-US" sz="1600" u="none" strike="noStrike" kern="0" cap="none" spc="0" normalizeH="0" baseline="0" noProof="0" smtClean="0">
                <a:ln>
                  <a:noFill/>
                </a:ln>
                <a:solidFill>
                  <a:srgbClr val="000000"/>
                </a:solidFill>
                <a:effectLst/>
                <a:uLnTx/>
                <a:uFillTx/>
                <a:latin typeface="IBM Plex Sans" panose="020B0503050203000203" pitchFamily="34" charset="0"/>
                <a:cs typeface="Arial"/>
                <a:sym typeface="Arial"/>
              </a:rPr>
              <a:pPr marL="0" marR="0" lvl="0" indent="0" algn="r" defTabSz="1371982" rtl="0" eaLnBrk="1" fontAlgn="auto" latinLnBrk="0" hangingPunct="1">
                <a:lnSpc>
                  <a:spcPct val="100000"/>
                </a:lnSpc>
                <a:spcBef>
                  <a:spcPts val="0"/>
                </a:spcBef>
                <a:spcAft>
                  <a:spcPts val="0"/>
                </a:spcAft>
                <a:buClr>
                  <a:srgbClr val="000000"/>
                </a:buClr>
                <a:buSzTx/>
                <a:buFontTx/>
                <a:buNone/>
                <a:tabLst/>
                <a:defRPr/>
              </a:pPr>
              <a:t>33</a:t>
            </a:fld>
            <a:endParaRPr kumimoji="0" lang="en-US" sz="1600" u="none" strike="noStrike" kern="0" cap="none" spc="0" normalizeH="0" baseline="0" noProof="0" dirty="0">
              <a:ln>
                <a:noFill/>
              </a:ln>
              <a:solidFill>
                <a:srgbClr val="000000"/>
              </a:solidFill>
              <a:effectLst/>
              <a:uLnTx/>
              <a:uFillTx/>
              <a:latin typeface="IBM Plex Sans" panose="020B0503050203000203" pitchFamily="34" charset="0"/>
              <a:cs typeface="Arial"/>
              <a:sym typeface="Arial"/>
            </a:endParaRPr>
          </a:p>
        </p:txBody>
      </p:sp>
      <p:sp>
        <p:nvSpPr>
          <p:cNvPr id="3" name="Rectangle 2" descr="Vertical half slide background in blue 10">
            <a:extLst>
              <a:ext uri="{FF2B5EF4-FFF2-40B4-BE49-F238E27FC236}">
                <a16:creationId xmlns:a16="http://schemas.microsoft.com/office/drawing/2014/main" id="{0743D263-611B-0436-2509-0AC4ADCB8B64}"/>
              </a:ext>
            </a:extLst>
          </p:cNvPr>
          <p:cNvSpPr/>
          <p:nvPr/>
        </p:nvSpPr>
        <p:spPr bwMode="auto">
          <a:xfrm>
            <a:off x="9405216" y="-17240"/>
            <a:ext cx="15001900" cy="13716000"/>
          </a:xfrm>
          <a:prstGeom prst="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Content Placeholder 3">
            <a:extLst>
              <a:ext uri="{FF2B5EF4-FFF2-40B4-BE49-F238E27FC236}">
                <a16:creationId xmlns:a16="http://schemas.microsoft.com/office/drawing/2014/main" id="{9BF94411-40AB-4EC6-1021-7E435B1A59A1}"/>
              </a:ext>
            </a:extLst>
          </p:cNvPr>
          <p:cNvSpPr txBox="1">
            <a:spLocks/>
          </p:cNvSpPr>
          <p:nvPr/>
        </p:nvSpPr>
        <p:spPr>
          <a:xfrm>
            <a:off x="579095" y="2743200"/>
            <a:ext cx="8071913" cy="8622873"/>
          </a:xfrm>
          <a:prstGeom prst="rect">
            <a:avLst/>
          </a:prstGeom>
        </p:spPr>
        <p:txBody>
          <a:bodyPr vert="horz" wrap="square" lIns="0" tIns="0" rIns="0" bIns="0" rtlCol="0">
            <a:sp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r>
              <a:rPr kumimoji="0" lang="en-US" sz="3200" b="0" i="0" u="none" strike="noStrike" kern="0" cap="none" spc="0" normalizeH="0" baseline="0" noProof="0" dirty="0">
                <a:ln>
                  <a:noFill/>
                </a:ln>
                <a:solidFill>
                  <a:srgbClr val="000000"/>
                </a:solidFill>
                <a:effectLst/>
                <a:uLnTx/>
                <a:uFillTx/>
                <a:latin typeface="+mn-lt"/>
                <a:sym typeface="Arial"/>
              </a:rPr>
              <a:t>Procurement and Sales are dynamic,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labor-intensive enterprise function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that eat up hundreds of hours per day.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From writing job descriptions, onboarding vendors, managing pipelines, automation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is here to streamline processes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with a solid foundation in AI.  </a:t>
            </a:r>
          </a:p>
          <a:p>
            <a:pPr marL="0" marR="0" lvl="1" indent="0"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r>
              <a:rPr kumimoji="0" lang="en-US" sz="3200" u="none" strike="noStrike" kern="0" cap="none" spc="0" normalizeH="0" baseline="0" noProof="0" dirty="0">
                <a:ln>
                  <a:noFill/>
                </a:ln>
                <a:solidFill>
                  <a:srgbClr val="000000"/>
                </a:solidFill>
                <a:effectLst/>
                <a:uLnTx/>
                <a:uFillTx/>
                <a:latin typeface="+mn-lt"/>
                <a:sym typeface="Arial"/>
              </a:rPr>
              <a:t>Contractor sourcing</a:t>
            </a:r>
            <a:br>
              <a:rPr kumimoji="0" lang="en-US" sz="320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Automate the hiring, onboarding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and management of new contractors. Leverage AI to identify insight for contract support as well. </a:t>
            </a:r>
          </a:p>
          <a:p>
            <a:pPr marL="0" marR="0" lvl="1" indent="0" defTabSz="2437884" rtl="0" eaLnBrk="1" fontAlgn="base" latinLnBrk="0" hangingPunct="1">
              <a:lnSpc>
                <a:spcPct val="100000"/>
              </a:lnSpc>
              <a:spcBef>
                <a:spcPts val="2933"/>
              </a:spcBef>
              <a:spcAft>
                <a:spcPct val="0"/>
              </a:spcAft>
              <a:buClr>
                <a:srgbClr val="001141"/>
              </a:buClr>
              <a:buSzPct val="100000"/>
              <a:buFont typeface="IBM Plex Sans Light" charset="-120"/>
              <a:buNone/>
              <a:tabLst/>
              <a:defRPr/>
            </a:pPr>
            <a:r>
              <a:rPr kumimoji="0" lang="en-US" sz="3200" u="none" strike="noStrike" kern="0" cap="none" spc="0" normalizeH="0" baseline="0" noProof="0" dirty="0">
                <a:ln>
                  <a:noFill/>
                </a:ln>
                <a:solidFill>
                  <a:srgbClr val="000000"/>
                </a:solidFill>
                <a:effectLst/>
                <a:uLnTx/>
                <a:uFillTx/>
                <a:latin typeface="+mn-lt"/>
                <a:sym typeface="Arial"/>
              </a:rPr>
              <a:t>Sales pipeline management</a:t>
            </a:r>
            <a:br>
              <a:rPr kumimoji="0" lang="en-US" sz="320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Reduce burden on sales operations </a:t>
            </a:r>
            <a:br>
              <a:rPr kumimoji="0" lang="en-US" sz="3200" b="0" i="0" u="none" strike="noStrike" kern="0" cap="none" spc="0" normalizeH="0" baseline="0" noProof="0" dirty="0">
                <a:ln>
                  <a:noFill/>
                </a:ln>
                <a:solidFill>
                  <a:srgbClr val="000000"/>
                </a:solidFill>
                <a:effectLst/>
                <a:uLnTx/>
                <a:uFillTx/>
                <a:latin typeface="+mn-lt"/>
                <a:sym typeface="Arial"/>
              </a:rPr>
            </a:br>
            <a:r>
              <a:rPr kumimoji="0" lang="en-US" sz="3200" b="0" i="0" u="none" strike="noStrike" kern="0" cap="none" spc="0" normalizeH="0" baseline="0" noProof="0" dirty="0">
                <a:ln>
                  <a:noFill/>
                </a:ln>
                <a:solidFill>
                  <a:srgbClr val="000000"/>
                </a:solidFill>
                <a:effectLst/>
                <a:uLnTx/>
                <a:uFillTx/>
                <a:latin typeface="+mn-lt"/>
                <a:sym typeface="Arial"/>
              </a:rPr>
              <a:t>by automating the management of pipeline and surfacing insight to sales leaders.</a:t>
            </a:r>
          </a:p>
        </p:txBody>
      </p:sp>
      <p:grpSp>
        <p:nvGrpSpPr>
          <p:cNvPr id="33" name="Group 32">
            <a:extLst>
              <a:ext uri="{FF2B5EF4-FFF2-40B4-BE49-F238E27FC236}">
                <a16:creationId xmlns:a16="http://schemas.microsoft.com/office/drawing/2014/main" id="{E6A971B4-8515-8B35-5B01-9D6E566C1AA1}"/>
              </a:ext>
            </a:extLst>
          </p:cNvPr>
          <p:cNvGrpSpPr/>
          <p:nvPr/>
        </p:nvGrpSpPr>
        <p:grpSpPr>
          <a:xfrm>
            <a:off x="9997874" y="2251251"/>
            <a:ext cx="13816584" cy="9299448"/>
            <a:chOff x="10570591" y="2208276"/>
            <a:chExt cx="13816584" cy="9299448"/>
          </a:xfrm>
        </p:grpSpPr>
        <p:sp>
          <p:nvSpPr>
            <p:cNvPr id="30" name="Rectangle 29">
              <a:extLst>
                <a:ext uri="{FF2B5EF4-FFF2-40B4-BE49-F238E27FC236}">
                  <a16:creationId xmlns:a16="http://schemas.microsoft.com/office/drawing/2014/main" id="{58FE1B5E-6E4F-5341-9BC1-D48B83297C76}"/>
                </a:ext>
              </a:extLst>
            </p:cNvPr>
            <p:cNvSpPr>
              <a:spLocks/>
            </p:cNvSpPr>
            <p:nvPr/>
          </p:nvSpPr>
          <p:spPr bwMode="auto">
            <a:xfrm>
              <a:off x="10570591" y="2208276"/>
              <a:ext cx="13816584" cy="9299448"/>
            </a:xfrm>
            <a:prstGeom prst="rect">
              <a:avLst/>
            </a:prstGeom>
            <a:solidFill>
              <a:schemeClr val="bg1"/>
            </a:solidFill>
            <a:ln w="19050">
              <a:noFill/>
              <a:headEnd type="none" w="med" len="med"/>
              <a:tailEnd type="none" w="med" len="med"/>
            </a:ln>
            <a:effectLst>
              <a:outerShdw blurRad="1270000" algn="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32" name="Group 31">
              <a:extLst>
                <a:ext uri="{FF2B5EF4-FFF2-40B4-BE49-F238E27FC236}">
                  <a16:creationId xmlns:a16="http://schemas.microsoft.com/office/drawing/2014/main" id="{5023EB33-7685-2945-5697-AEF20ED5523C}"/>
                </a:ext>
              </a:extLst>
            </p:cNvPr>
            <p:cNvGrpSpPr>
              <a:grpSpLocks noChangeAspect="1"/>
            </p:cNvGrpSpPr>
            <p:nvPr/>
          </p:nvGrpSpPr>
          <p:grpSpPr>
            <a:xfrm>
              <a:off x="10570591" y="2208276"/>
              <a:ext cx="13816584" cy="9299448"/>
              <a:chOff x="18291175" y="2208276"/>
              <a:chExt cx="13993197" cy="9413758"/>
            </a:xfrm>
          </p:grpSpPr>
          <p:pic>
            <p:nvPicPr>
              <p:cNvPr id="26" name="Picture 25" descr="Graphical user interface, application&#10;&#10;Description automatically generated">
                <a:extLst>
                  <a:ext uri="{FF2B5EF4-FFF2-40B4-BE49-F238E27FC236}">
                    <a16:creationId xmlns:a16="http://schemas.microsoft.com/office/drawing/2014/main" id="{67CDA11E-EC3F-025C-29D4-CBB968596FE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291175" y="2208276"/>
                <a:ext cx="13993197" cy="9413758"/>
              </a:xfrm>
              <a:prstGeom prst="rect">
                <a:avLst/>
              </a:prstGeom>
              <a:effectLst/>
            </p:spPr>
          </p:pic>
          <p:pic>
            <p:nvPicPr>
              <p:cNvPr id="27" name="Picture 26" descr="Graphical user interface, application&#10;&#10;Description automatically generated">
                <a:extLst>
                  <a:ext uri="{FF2B5EF4-FFF2-40B4-BE49-F238E27FC236}">
                    <a16:creationId xmlns:a16="http://schemas.microsoft.com/office/drawing/2014/main" id="{552A6D82-AAA5-9AED-1A25-61737020902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862015" y="6264382"/>
                <a:ext cx="13422357" cy="5099238"/>
              </a:xfrm>
              <a:prstGeom prst="rect">
                <a:avLst/>
              </a:prstGeom>
            </p:spPr>
          </p:pic>
          <p:pic>
            <p:nvPicPr>
              <p:cNvPr id="28" name="Picture 27">
                <a:extLst>
                  <a:ext uri="{FF2B5EF4-FFF2-40B4-BE49-F238E27FC236}">
                    <a16:creationId xmlns:a16="http://schemas.microsoft.com/office/drawing/2014/main" id="{9A40DCB0-FB62-35C0-1522-0D5B0BE72B9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9109898" y="4443170"/>
                <a:ext cx="6908291" cy="4897134"/>
              </a:xfrm>
              <a:prstGeom prst="rect">
                <a:avLst/>
              </a:prstGeom>
            </p:spPr>
          </p:pic>
        </p:grpSp>
      </p:grpSp>
      <p:sp>
        <p:nvSpPr>
          <p:cNvPr id="5" name="Title 4">
            <a:extLst>
              <a:ext uri="{FF2B5EF4-FFF2-40B4-BE49-F238E27FC236}">
                <a16:creationId xmlns:a16="http://schemas.microsoft.com/office/drawing/2014/main" id="{C0F8F941-E075-E9A9-565A-3034197F7EAD}"/>
              </a:ext>
            </a:extLst>
          </p:cNvPr>
          <p:cNvSpPr>
            <a:spLocks noGrp="1"/>
          </p:cNvSpPr>
          <p:nvPr>
            <p:ph type="title"/>
          </p:nvPr>
        </p:nvSpPr>
        <p:spPr>
          <a:xfrm>
            <a:off x="576072" y="385200"/>
            <a:ext cx="8071913" cy="1527048"/>
          </a:xfrm>
        </p:spPr>
        <p:txBody>
          <a:bodyPr/>
          <a:lstStyle/>
          <a:p>
            <a:r>
              <a:rPr lang="en-US" kern="0" dirty="0">
                <a:solidFill>
                  <a:srgbClr val="000000"/>
                </a:solidFill>
                <a:cs typeface="Arial"/>
                <a:sym typeface="Arial"/>
              </a:rPr>
              <a:t>AI assistants in </a:t>
            </a:r>
            <a:r>
              <a:rPr lang="en-US" kern="0" dirty="0">
                <a:solidFill>
                  <a:schemeClr val="accent1"/>
                </a:solidFill>
                <a:latin typeface="IBM Plex Sans Light" panose="020B0403050203000203" pitchFamily="34" charset="0"/>
                <a:cs typeface="Arial"/>
                <a:sym typeface="Arial"/>
              </a:rPr>
              <a:t>Procurement &amp; sales</a:t>
            </a:r>
            <a:br>
              <a:rPr kumimoji="0" lang="en-US" u="none" strike="noStrike" kern="0" cap="none" spc="0" normalizeH="0" baseline="0" noProof="0" dirty="0">
                <a:ln>
                  <a:noFill/>
                </a:ln>
                <a:solidFill>
                  <a:schemeClr val="accent1"/>
                </a:solidFill>
                <a:effectLst/>
                <a:uLnTx/>
                <a:uFillTx/>
                <a:latin typeface="IBM Plex Sans Light" panose="020B0403050203000203" pitchFamily="34" charset="0"/>
                <a:cs typeface="Arial"/>
                <a:sym typeface="Arial"/>
              </a:rPr>
            </a:br>
            <a:endParaRPr lang="en-US" dirty="0"/>
          </a:p>
        </p:txBody>
      </p:sp>
    </p:spTree>
    <p:extLst>
      <p:ext uri="{BB962C8B-B14F-4D97-AF65-F5344CB8AC3E}">
        <p14:creationId xmlns:p14="http://schemas.microsoft.com/office/powerpoint/2010/main" val="36228952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2000" fill="hold"/>
                                        <p:tgtEl>
                                          <p:spTgt spid="33"/>
                                        </p:tgtEl>
                                        <p:attrNameLst>
                                          <p:attrName>ppt_x</p:attrName>
                                        </p:attrNameLst>
                                      </p:cBhvr>
                                      <p:tavLst>
                                        <p:tav tm="0">
                                          <p:val>
                                            <p:strVal val="1+#ppt_w/2"/>
                                          </p:val>
                                        </p:tav>
                                        <p:tav tm="100000">
                                          <p:val>
                                            <p:strVal val="#ppt_x"/>
                                          </p:val>
                                        </p:tav>
                                      </p:tavLst>
                                    </p:anim>
                                    <p:anim calcmode="lin" valueType="num">
                                      <p:cBhvr additive="base">
                                        <p:cTn id="8" dur="2000" fill="hold"/>
                                        <p:tgtEl>
                                          <p:spTgt spid="3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1000"/>
                                        <p:tgtEl>
                                          <p:spTgt spid="7">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DD04BC2-EBB2-7B5C-6A3B-D51641B83093}"/>
              </a:ext>
            </a:extLst>
          </p:cNvPr>
          <p:cNvSpPr>
            <a:spLocks noChangeAspect="1"/>
          </p:cNvSpPr>
          <p:nvPr/>
        </p:nvSpPr>
        <p:spPr bwMode="auto">
          <a:xfrm rot="16200000">
            <a:off x="8961896" y="8811930"/>
            <a:ext cx="4454703" cy="3840480"/>
          </a:xfrm>
          <a:prstGeom prst="hexagon">
            <a:avLst/>
          </a:prstGeom>
          <a:solidFill>
            <a:srgbClr val="9EF1F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Guided</a:t>
            </a:r>
          </a:p>
        </p:txBody>
      </p:sp>
      <p:sp>
        <p:nvSpPr>
          <p:cNvPr id="13" name="Hexagon 12">
            <a:extLst>
              <a:ext uri="{FF2B5EF4-FFF2-40B4-BE49-F238E27FC236}">
                <a16:creationId xmlns:a16="http://schemas.microsoft.com/office/drawing/2014/main" id="{4EB6C05C-327B-BBC8-33B6-2801F9D9D54D}"/>
              </a:ext>
            </a:extLst>
          </p:cNvPr>
          <p:cNvSpPr>
            <a:spLocks noChangeAspect="1"/>
          </p:cNvSpPr>
          <p:nvPr/>
        </p:nvSpPr>
        <p:spPr bwMode="auto">
          <a:xfrm rot="16200000">
            <a:off x="13197014" y="8811930"/>
            <a:ext cx="4454703" cy="3840480"/>
          </a:xfrm>
          <a:prstGeom prst="hexagon">
            <a:avLst/>
          </a:prstGeom>
          <a:solidFill>
            <a:srgbClr val="BAE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Connected</a:t>
            </a:r>
          </a:p>
        </p:txBody>
      </p:sp>
      <p:sp>
        <p:nvSpPr>
          <p:cNvPr id="16" name="Hexagon 15">
            <a:extLst>
              <a:ext uri="{FF2B5EF4-FFF2-40B4-BE49-F238E27FC236}">
                <a16:creationId xmlns:a16="http://schemas.microsoft.com/office/drawing/2014/main" id="{304F88FC-1EAA-58BF-150F-C798BE4F7967}"/>
              </a:ext>
            </a:extLst>
          </p:cNvPr>
          <p:cNvSpPr>
            <a:spLocks noChangeAspect="1"/>
          </p:cNvSpPr>
          <p:nvPr/>
        </p:nvSpPr>
        <p:spPr bwMode="auto">
          <a:xfrm rot="16200000">
            <a:off x="11079455" y="4937760"/>
            <a:ext cx="4454703" cy="3840480"/>
          </a:xfrm>
          <a:prstGeom prst="hexagon">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Personalized</a:t>
            </a:r>
          </a:p>
        </p:txBody>
      </p:sp>
      <p:sp>
        <p:nvSpPr>
          <p:cNvPr id="18" name="Hexagon 17">
            <a:extLst>
              <a:ext uri="{FF2B5EF4-FFF2-40B4-BE49-F238E27FC236}">
                <a16:creationId xmlns:a16="http://schemas.microsoft.com/office/drawing/2014/main" id="{B3B9A8F2-725D-14D9-E2A0-60F63083C9CE}"/>
              </a:ext>
            </a:extLst>
          </p:cNvPr>
          <p:cNvSpPr>
            <a:spLocks noChangeAspect="1"/>
          </p:cNvSpPr>
          <p:nvPr/>
        </p:nvSpPr>
        <p:spPr bwMode="auto">
          <a:xfrm rot="16200000">
            <a:off x="17432130" y="8811930"/>
            <a:ext cx="4454703" cy="3840480"/>
          </a:xfrm>
          <a:prstGeom prst="hexagon">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Informational</a:t>
            </a:r>
          </a:p>
        </p:txBody>
      </p:sp>
      <p:sp>
        <p:nvSpPr>
          <p:cNvPr id="19" name="Hexagon 18">
            <a:extLst>
              <a:ext uri="{FF2B5EF4-FFF2-40B4-BE49-F238E27FC236}">
                <a16:creationId xmlns:a16="http://schemas.microsoft.com/office/drawing/2014/main" id="{C082A8C3-F9EE-40D4-630E-933142D3B05C}"/>
              </a:ext>
            </a:extLst>
          </p:cNvPr>
          <p:cNvSpPr>
            <a:spLocks noChangeAspect="1"/>
          </p:cNvSpPr>
          <p:nvPr/>
        </p:nvSpPr>
        <p:spPr bwMode="auto">
          <a:xfrm rot="16200000">
            <a:off x="13197014" y="884819"/>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Omni-present</a:t>
            </a:r>
          </a:p>
        </p:txBody>
      </p:sp>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13197014" y="884819"/>
            <a:ext cx="4454703" cy="3840480"/>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AI Assistants</a:t>
            </a:r>
          </a:p>
        </p:txBody>
      </p:sp>
      <p:sp>
        <p:nvSpPr>
          <p:cNvPr id="21" name="Hexagon 20">
            <a:extLst>
              <a:ext uri="{FF2B5EF4-FFF2-40B4-BE49-F238E27FC236}">
                <a16:creationId xmlns:a16="http://schemas.microsoft.com/office/drawing/2014/main" id="{BF433B3C-665C-F291-AC69-0B11397F3BA1}"/>
              </a:ext>
            </a:extLst>
          </p:cNvPr>
          <p:cNvSpPr>
            <a:spLocks noChangeAspect="1"/>
          </p:cNvSpPr>
          <p:nvPr/>
        </p:nvSpPr>
        <p:spPr bwMode="auto">
          <a:xfrm rot="16200000">
            <a:off x="15314572" y="4937761"/>
            <a:ext cx="4454703" cy="3840480"/>
          </a:xfrm>
          <a:prstGeom prst="hexagon">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b="0" i="0" u="none" strike="noStrike" cap="none" normalizeH="0" baseline="0" dirty="0">
                <a:ln>
                  <a:noFill/>
                </a:ln>
                <a:solidFill>
                  <a:schemeClr val="tx1"/>
                </a:solidFill>
                <a:effectLst/>
              </a:rPr>
              <a:t>Outcome-driven</a:t>
            </a:r>
          </a:p>
        </p:txBody>
      </p:sp>
      <p:pic>
        <p:nvPicPr>
          <p:cNvPr id="29" name="Picture 2" descr="IBM Watson Health | AI Healthcare Solutions | IBM">
            <a:extLst>
              <a:ext uri="{FF2B5EF4-FFF2-40B4-BE49-F238E27FC236}">
                <a16:creationId xmlns:a16="http://schemas.microsoft.com/office/drawing/2014/main" id="{9EB58EBC-7628-4D20-C5D9-56113493D9FD}"/>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63599" b="38785"/>
          <a:stretch/>
        </p:blipFill>
        <p:spPr bwMode="auto">
          <a:xfrm>
            <a:off x="14547634" y="1436645"/>
            <a:ext cx="1753463" cy="16586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A86FC84-77A9-BBA3-053B-3FB9231A385A}"/>
              </a:ext>
            </a:extLst>
          </p:cNvPr>
          <p:cNvSpPr>
            <a:spLocks noGrp="1"/>
          </p:cNvSpPr>
          <p:nvPr>
            <p:ph type="title"/>
          </p:nvPr>
        </p:nvSpPr>
        <p:spPr>
          <a:xfrm>
            <a:off x="576072" y="385200"/>
            <a:ext cx="9763961" cy="8119618"/>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Advent of generative AI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and the evolution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of automation has ushered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in an era of </a:t>
            </a:r>
            <a:r>
              <a:rPr kumimoji="0" lang="en-US" u="none" strike="noStrike" kern="0" cap="none" spc="0" normalizeH="0" baseline="0" noProof="0" dirty="0">
                <a:ln>
                  <a:noFill/>
                </a:ln>
                <a:solidFill>
                  <a:srgbClr val="0F62FF"/>
                </a:solidFill>
                <a:effectLst/>
                <a:uLnTx/>
                <a:uFillTx/>
                <a:latin typeface="+mn-lt"/>
                <a:ea typeface="+mn-ea"/>
                <a:cs typeface="Arial"/>
                <a:sym typeface="Arial"/>
              </a:rPr>
              <a:t>AI Assistants </a:t>
            </a:r>
            <a:br>
              <a:rPr kumimoji="0" lang="en-US" u="none" strike="noStrike" kern="0" cap="none" spc="0" normalizeH="0" baseline="0" noProof="0" dirty="0">
                <a:ln>
                  <a:noFill/>
                </a:ln>
                <a:solidFill>
                  <a:srgbClr val="0F62FF"/>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that are here to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drive </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r>
              <a:rPr kumimoji="0" lang="en-US" i="1" u="none" strike="noStrike" kern="0" cap="none" spc="0" normalizeH="0" baseline="0" noProof="0" dirty="0">
                <a:ln>
                  <a:noFill/>
                </a:ln>
                <a:solidFill>
                  <a:schemeClr val="accent1"/>
                </a:solidFill>
                <a:effectLst/>
                <a:uLnTx/>
                <a:uFillTx/>
                <a:latin typeface="+mn-lt"/>
                <a:ea typeface="+mn-ea"/>
                <a:cs typeface="Arial"/>
                <a:sym typeface="Arial"/>
              </a:rPr>
              <a:t>productive customer </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r>
              <a:rPr lang="en-US" i="1" dirty="0">
                <a:solidFill>
                  <a:schemeClr val="accent1"/>
                </a:solidFill>
                <a:latin typeface="+mn-lt"/>
                <a:ea typeface="+mn-ea"/>
                <a:cs typeface="Arial"/>
                <a:sym typeface="Arial"/>
              </a:rPr>
              <a:t>and</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 employee experiences</a:t>
            </a:r>
            <a:br>
              <a:rPr kumimoji="0" lang="en-US" i="1"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3801849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2" presetClass="entr" presetSubtype="1" fill="hold" grpId="0" nodeType="after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19" presetClass="entr" presetSubtype="10" repeatCount="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fmla="#ppt_w*sin(2.5*pi*$)">
                                          <p:val>
                                            <p:fltVal val="0"/>
                                          </p:val>
                                        </p:tav>
                                        <p:tav tm="100000">
                                          <p:val>
                                            <p:fltVal val="1"/>
                                          </p:val>
                                        </p:tav>
                                      </p:tavLst>
                                    </p:anim>
                                    <p:anim calcmode="lin" valueType="num">
                                      <p:cBhvr>
                                        <p:cTn id="37"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6"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9D9C4E5-8FB6-4FE0-3E1D-796F95BC42B5}"/>
              </a:ext>
            </a:extLst>
          </p:cNvPr>
          <p:cNvGrpSpPr/>
          <p:nvPr/>
        </p:nvGrpSpPr>
        <p:grpSpPr>
          <a:xfrm>
            <a:off x="8155789" y="6567734"/>
            <a:ext cx="3840480" cy="4454703"/>
            <a:chOff x="8155789" y="6567734"/>
            <a:chExt cx="3840480" cy="4454703"/>
          </a:xfrm>
        </p:grpSpPr>
        <p:sp>
          <p:nvSpPr>
            <p:cNvPr id="19" name="Hexagon 18">
              <a:extLst>
                <a:ext uri="{FF2B5EF4-FFF2-40B4-BE49-F238E27FC236}">
                  <a16:creationId xmlns:a16="http://schemas.microsoft.com/office/drawing/2014/main" id="{C082A8C3-F9EE-40D4-630E-933142D3B05C}"/>
                </a:ext>
              </a:extLst>
            </p:cNvPr>
            <p:cNvSpPr>
              <a:spLocks noChangeAspect="1"/>
            </p:cNvSpPr>
            <p:nvPr/>
          </p:nvSpPr>
          <p:spPr bwMode="auto">
            <a:xfrm rot="16200000">
              <a:off x="7848677" y="6874846"/>
              <a:ext cx="4454703" cy="3840480"/>
            </a:xfrm>
            <a:prstGeom prst="hexagon">
              <a:avLst/>
            </a:prstGeom>
            <a:solidFill>
              <a:srgbClr val="DAF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r>
                <a:rPr lang="en-US" sz="2800" dirty="0">
                  <a:solidFill>
                    <a:schemeClr val="tx1"/>
                  </a:solidFill>
                </a:rPr>
                <a:t>average time</a:t>
              </a:r>
              <a:br>
                <a:rPr lang="en-US" sz="2800" dirty="0">
                  <a:solidFill>
                    <a:schemeClr val="tx1"/>
                  </a:solidFill>
                </a:rPr>
              </a:br>
              <a:r>
                <a:rPr lang="en-US" sz="2800" dirty="0">
                  <a:solidFill>
                    <a:schemeClr val="tx1"/>
                  </a:solidFill>
                </a:rPr>
                <a:t>an employee is productive</a:t>
              </a:r>
            </a:p>
          </p:txBody>
        </p:sp>
        <p:sp>
          <p:nvSpPr>
            <p:cNvPr id="9" name="TextBox 8">
              <a:extLst>
                <a:ext uri="{FF2B5EF4-FFF2-40B4-BE49-F238E27FC236}">
                  <a16:creationId xmlns:a16="http://schemas.microsoft.com/office/drawing/2014/main" id="{0782DC04-0F86-1502-73A7-3BE6A04CFE3D}"/>
                </a:ext>
              </a:extLst>
            </p:cNvPr>
            <p:cNvSpPr txBox="1"/>
            <p:nvPr/>
          </p:nvSpPr>
          <p:spPr>
            <a:xfrm>
              <a:off x="9070177" y="7598523"/>
              <a:ext cx="2011702" cy="830997"/>
            </a:xfrm>
            <a:prstGeom prst="rect">
              <a:avLst/>
            </a:prstGeom>
            <a:noFill/>
          </p:spPr>
          <p:txBody>
            <a:bodyPr wrap="square" lIns="0" tIns="0" rIns="0" bIns="0" anchor="t">
              <a:spAutoFit/>
            </a:bodyPr>
            <a:lstStyle/>
            <a:p>
              <a:pPr marL="0" marR="0" lvl="0" indent="0" algn="ctr" defTabSz="2438398" rtl="0" eaLnBrk="1" fontAlgn="auto" latinLnBrk="0" hangingPunct="1">
                <a:lnSpc>
                  <a:spcPct val="100000"/>
                </a:lnSpc>
                <a:spcBef>
                  <a:spcPts val="0"/>
                </a:spcBef>
                <a:spcAft>
                  <a:spcPts val="0"/>
                </a:spcAft>
                <a:buClr>
                  <a:srgbClr val="000000"/>
                </a:buClr>
                <a:buSzTx/>
                <a:buFontTx/>
                <a:buNone/>
                <a:tabLst/>
                <a:defRPr/>
              </a:pPr>
              <a:r>
                <a:rPr kumimoji="0" lang="en-US" sz="5400" u="none" strike="noStrike" kern="0" cap="none" spc="0" normalizeH="0" baseline="0" noProof="0" dirty="0">
                  <a:ln>
                    <a:noFill/>
                  </a:ln>
                  <a:solidFill>
                    <a:schemeClr val="accent1"/>
                  </a:solidFill>
                  <a:effectLst/>
                  <a:uLnTx/>
                  <a:uFillTx/>
                  <a:ea typeface="+mn-ea"/>
                  <a:cs typeface="Arial"/>
                  <a:sym typeface="Arial"/>
                </a:rPr>
                <a:t>~3 hrs</a:t>
              </a:r>
            </a:p>
          </p:txBody>
        </p:sp>
      </p:grpSp>
      <p:grpSp>
        <p:nvGrpSpPr>
          <p:cNvPr id="38" name="Group 37">
            <a:extLst>
              <a:ext uri="{FF2B5EF4-FFF2-40B4-BE49-F238E27FC236}">
                <a16:creationId xmlns:a16="http://schemas.microsoft.com/office/drawing/2014/main" id="{09D1D729-06CF-3D72-6F08-1BB71DF97C35}"/>
              </a:ext>
            </a:extLst>
          </p:cNvPr>
          <p:cNvGrpSpPr/>
          <p:nvPr/>
        </p:nvGrpSpPr>
        <p:grpSpPr>
          <a:xfrm>
            <a:off x="12390905" y="6567734"/>
            <a:ext cx="3840480" cy="4454703"/>
            <a:chOff x="8155789" y="6567734"/>
            <a:chExt cx="3840480" cy="4454703"/>
          </a:xfrm>
        </p:grpSpPr>
        <p:sp>
          <p:nvSpPr>
            <p:cNvPr id="39" name="Hexagon 38">
              <a:extLst>
                <a:ext uri="{FF2B5EF4-FFF2-40B4-BE49-F238E27FC236}">
                  <a16:creationId xmlns:a16="http://schemas.microsoft.com/office/drawing/2014/main" id="{C2BDC368-CA4D-8A2A-15F7-F83B919A62F1}"/>
                </a:ext>
              </a:extLst>
            </p:cNvPr>
            <p:cNvSpPr>
              <a:spLocks noChangeAspect="1"/>
            </p:cNvSpPr>
            <p:nvPr/>
          </p:nvSpPr>
          <p:spPr bwMode="auto">
            <a:xfrm rot="16200000">
              <a:off x="7848677" y="6874846"/>
              <a:ext cx="4454703" cy="3840480"/>
            </a:xfrm>
            <a:prstGeom prst="hexagon">
              <a:avLst/>
            </a:prstGeom>
            <a:solidFill>
              <a:srgbClr val="E8D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endParaRPr lang="en-US" sz="2800" dirty="0">
                <a:solidFill>
                  <a:schemeClr val="tx1"/>
                </a:solidFill>
              </a:endParaRPr>
            </a:p>
            <a:p>
              <a:pPr algn="ctr" defTabSz="914400" fontAlgn="base">
                <a:spcBef>
                  <a:spcPct val="0"/>
                </a:spcBef>
                <a:spcAft>
                  <a:spcPct val="0"/>
                </a:spcAft>
              </a:pPr>
              <a:r>
                <a:rPr lang="en-US" sz="2800" dirty="0">
                  <a:solidFill>
                    <a:schemeClr val="tx1"/>
                  </a:solidFill>
                </a:rPr>
                <a:t>employees satisfied with their experience</a:t>
              </a:r>
            </a:p>
          </p:txBody>
        </p:sp>
        <p:sp>
          <p:nvSpPr>
            <p:cNvPr id="40" name="TextBox 39">
              <a:extLst>
                <a:ext uri="{FF2B5EF4-FFF2-40B4-BE49-F238E27FC236}">
                  <a16:creationId xmlns:a16="http://schemas.microsoft.com/office/drawing/2014/main" id="{6DEBA78B-A8E5-B84D-3C58-91BC8EC0801B}"/>
                </a:ext>
              </a:extLst>
            </p:cNvPr>
            <p:cNvSpPr txBox="1"/>
            <p:nvPr/>
          </p:nvSpPr>
          <p:spPr>
            <a:xfrm>
              <a:off x="9070177" y="7598523"/>
              <a:ext cx="2011702" cy="830997"/>
            </a:xfrm>
            <a:prstGeom prst="rect">
              <a:avLst/>
            </a:prstGeom>
            <a:noFill/>
          </p:spPr>
          <p:txBody>
            <a:bodyPr wrap="square" lIns="0" tIns="0" rIns="0" bIns="0" anchor="t">
              <a:spAutoFit/>
            </a:bodyPr>
            <a:lstStyle/>
            <a:p>
              <a:pPr marL="0" marR="0" lvl="0" indent="0" algn="ctr" defTabSz="2438398" rtl="0" eaLnBrk="1" fontAlgn="auto" latinLnBrk="0" hangingPunct="1">
                <a:lnSpc>
                  <a:spcPct val="100000"/>
                </a:lnSpc>
                <a:spcBef>
                  <a:spcPts val="0"/>
                </a:spcBef>
                <a:spcAft>
                  <a:spcPts val="0"/>
                </a:spcAft>
                <a:buClr>
                  <a:srgbClr val="000000"/>
                </a:buClr>
                <a:buSzTx/>
                <a:buFontTx/>
                <a:buNone/>
                <a:tabLst/>
                <a:defRPr/>
              </a:pPr>
              <a:r>
                <a:rPr kumimoji="0" lang="en-US" sz="5400" u="none" strike="noStrike" kern="0" cap="none" spc="0" normalizeH="0" baseline="0" noProof="0" dirty="0">
                  <a:ln>
                    <a:noFill/>
                  </a:ln>
                  <a:solidFill>
                    <a:schemeClr val="accent1"/>
                  </a:solidFill>
                  <a:effectLst/>
                  <a:uLnTx/>
                  <a:uFillTx/>
                  <a:ea typeface="+mn-ea"/>
                  <a:cs typeface="Arial"/>
                  <a:sym typeface="Arial"/>
                </a:rPr>
                <a:t>13%</a:t>
              </a:r>
            </a:p>
          </p:txBody>
        </p:sp>
      </p:grpSp>
      <p:grpSp>
        <p:nvGrpSpPr>
          <p:cNvPr id="33" name="Group 32">
            <a:extLst>
              <a:ext uri="{FF2B5EF4-FFF2-40B4-BE49-F238E27FC236}">
                <a16:creationId xmlns:a16="http://schemas.microsoft.com/office/drawing/2014/main" id="{D157D8DF-24C6-5AAF-E50B-9B0DB4777B0D}"/>
              </a:ext>
            </a:extLst>
          </p:cNvPr>
          <p:cNvGrpSpPr/>
          <p:nvPr/>
        </p:nvGrpSpPr>
        <p:grpSpPr>
          <a:xfrm>
            <a:off x="10273348" y="2693563"/>
            <a:ext cx="3840480" cy="4454703"/>
            <a:chOff x="10273348" y="2693563"/>
            <a:chExt cx="3840480" cy="4454703"/>
          </a:xfrm>
        </p:grpSpPr>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9966236" y="3000675"/>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Employees</a:t>
              </a:r>
            </a:p>
          </p:txBody>
        </p:sp>
        <p:sp>
          <p:nvSpPr>
            <p:cNvPr id="31" name="Freeform 30">
              <a:extLst>
                <a:ext uri="{FF2B5EF4-FFF2-40B4-BE49-F238E27FC236}">
                  <a16:creationId xmlns:a16="http://schemas.microsoft.com/office/drawing/2014/main" id="{A9379014-ACC2-990E-3A12-3653326052F8}"/>
                </a:ext>
              </a:extLst>
            </p:cNvPr>
            <p:cNvSpPr/>
            <p:nvPr/>
          </p:nvSpPr>
          <p:spPr>
            <a:xfrm>
              <a:off x="11270328" y="3565886"/>
              <a:ext cx="1846580" cy="1951893"/>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3" name="Title 2">
            <a:extLst>
              <a:ext uri="{FF2B5EF4-FFF2-40B4-BE49-F238E27FC236}">
                <a16:creationId xmlns:a16="http://schemas.microsoft.com/office/drawing/2014/main" id="{91EE16BD-106E-CDFF-DB08-8DAB0818633E}"/>
              </a:ext>
            </a:extLst>
          </p:cNvPr>
          <p:cNvSpPr>
            <a:spLocks noGrp="1"/>
          </p:cNvSpPr>
          <p:nvPr>
            <p:ph type="title"/>
          </p:nvPr>
        </p:nvSpPr>
        <p:spPr>
          <a:xfrm>
            <a:off x="576072" y="385199"/>
            <a:ext cx="8330988" cy="5132579"/>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After years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of investments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in automation, employee productivity </a:t>
            </a:r>
            <a:r>
              <a:rPr lang="en-US" kern="0" dirty="0">
                <a:solidFill>
                  <a:srgbClr val="000000"/>
                </a:solidFill>
                <a:latin typeface="+mn-lt"/>
                <a:cs typeface="Arial"/>
                <a:sym typeface="Arial"/>
              </a:rPr>
              <a:t>is still </a:t>
            </a:r>
            <a:r>
              <a:rPr kumimoji="0" lang="en-US" i="1" u="none" strike="noStrike" kern="0" cap="none" spc="0" normalizeH="0" baseline="0" noProof="0" dirty="0">
                <a:ln>
                  <a:noFill/>
                </a:ln>
                <a:solidFill>
                  <a:schemeClr val="accent1"/>
                </a:solidFill>
                <a:effectLst/>
                <a:uLnTx/>
                <a:uFillTx/>
                <a:latin typeface="+mn-lt"/>
                <a:ea typeface="+mn-ea"/>
                <a:cs typeface="Arial"/>
                <a:sym typeface="Arial"/>
              </a:rPr>
              <a:t>declining</a:t>
            </a:r>
            <a:br>
              <a:rPr kumimoji="0" lang="en-US" i="1" u="none" strike="noStrike" kern="0" cap="none" spc="0" normalizeH="0" baseline="0" noProof="0" dirty="0">
                <a:ln>
                  <a:noFill/>
                </a:ln>
                <a:solidFill>
                  <a:schemeClr val="accent1"/>
                </a:solidFill>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549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9">
            <a:extLst>
              <a:ext uri="{FF2B5EF4-FFF2-40B4-BE49-F238E27FC236}">
                <a16:creationId xmlns:a16="http://schemas.microsoft.com/office/drawing/2014/main" id="{6080B2E5-633F-16E9-40F4-CC2D2F23CFE0}"/>
              </a:ext>
            </a:extLst>
          </p:cNvPr>
          <p:cNvSpPr/>
          <p:nvPr/>
        </p:nvSpPr>
        <p:spPr bwMode="auto">
          <a:xfrm rot="18900000">
            <a:off x="-979823" y="7338215"/>
            <a:ext cx="6812678" cy="6812679"/>
          </a:xfrm>
          <a:prstGeom prst="arc">
            <a:avLst/>
          </a:prstGeom>
          <a:ln w="50800" cap="rnd">
            <a:solidFill>
              <a:srgbClr val="82CFFF"/>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96696" y="5927263"/>
            <a:ext cx="2364962" cy="2743200"/>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63" name="Arc 62">
            <a:extLst>
              <a:ext uri="{FF2B5EF4-FFF2-40B4-BE49-F238E27FC236}">
                <a16:creationId xmlns:a16="http://schemas.microsoft.com/office/drawing/2014/main" id="{FC4C7D2D-6771-2789-F5C4-C713C921A1FB}"/>
              </a:ext>
            </a:extLst>
          </p:cNvPr>
          <p:cNvSpPr/>
          <p:nvPr/>
        </p:nvSpPr>
        <p:spPr bwMode="auto">
          <a:xfrm rot="18900000">
            <a:off x="18440019" y="7338215"/>
            <a:ext cx="6812678" cy="6812679"/>
          </a:xfrm>
          <a:prstGeom prst="arc">
            <a:avLst/>
          </a:prstGeom>
          <a:ln w="50800" cap="rnd">
            <a:solidFill>
              <a:srgbClr val="DA1E28"/>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B8F9E183-6362-6BF5-7C1C-75D11D3B619B}"/>
              </a:ext>
            </a:extLst>
          </p:cNvPr>
          <p:cNvSpPr/>
          <p:nvPr/>
        </p:nvSpPr>
        <p:spPr bwMode="auto">
          <a:xfrm rot="8100000">
            <a:off x="13575388" y="2556842"/>
            <a:ext cx="6812678" cy="6812679"/>
          </a:xfrm>
          <a:prstGeom prst="arc">
            <a:avLst/>
          </a:prstGeom>
          <a:ln w="50800" cap="rnd">
            <a:solidFill>
              <a:srgbClr val="FA4D56"/>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1">
            <a:extLst>
              <a:ext uri="{FF2B5EF4-FFF2-40B4-BE49-F238E27FC236}">
                <a16:creationId xmlns:a16="http://schemas.microsoft.com/office/drawing/2014/main" id="{22E63849-2D25-6D6C-CF2E-C1B0C412A7F1}"/>
              </a:ext>
            </a:extLst>
          </p:cNvPr>
          <p:cNvSpPr txBox="1">
            <a:spLocks/>
          </p:cNvSpPr>
          <p:nvPr/>
        </p:nvSpPr>
        <p:spPr>
          <a:xfrm>
            <a:off x="5306981" y="4743340"/>
            <a:ext cx="4873752" cy="395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Task is very manual </a:t>
            </a:r>
            <a:br>
              <a:rPr lang="en-US" sz="2400" i="1" kern="0" dirty="0">
                <a:latin typeface="+mn-lt"/>
              </a:rPr>
            </a:br>
            <a:r>
              <a:rPr lang="en-US" sz="2400" i="1" kern="0" dirty="0">
                <a:latin typeface="+mn-lt"/>
              </a:rPr>
              <a:t>and has not been automated yet…</a:t>
            </a:r>
            <a:endParaRPr lang="en-US" sz="2400" i="1" kern="0" baseline="30000" dirty="0">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navigating from one app </a:t>
            </a:r>
            <a:br>
              <a:rPr lang="en-US" sz="2400" dirty="0">
                <a:solidFill>
                  <a:schemeClr val="tx1"/>
                </a:solidFill>
                <a:latin typeface="+mn-lt"/>
              </a:rPr>
            </a:br>
            <a:r>
              <a:rPr lang="en-US" sz="2400" dirty="0">
                <a:solidFill>
                  <a:schemeClr val="tx1"/>
                </a:solidFill>
                <a:latin typeface="+mn-lt"/>
              </a:rPr>
              <a:t>to the other</a:t>
            </a:r>
          </a:p>
          <a:p>
            <a:pPr marL="342900" indent="-342900">
              <a:spcBef>
                <a:spcPts val="1200"/>
              </a:spcBef>
              <a:buFont typeface="Arial" panose="020B0604020202020204" pitchFamily="34" charset="0"/>
              <a:buChar char="•"/>
            </a:pPr>
            <a:r>
              <a:rPr lang="en-US" sz="2400" dirty="0">
                <a:solidFill>
                  <a:schemeClr val="tx1"/>
                </a:solidFill>
                <a:latin typeface="+mn-lt"/>
              </a:rPr>
              <a:t>manipulating data </a:t>
            </a:r>
            <a:br>
              <a:rPr lang="en-US" sz="2400" dirty="0">
                <a:solidFill>
                  <a:schemeClr val="tx1"/>
                </a:solidFill>
                <a:latin typeface="+mn-lt"/>
              </a:rPr>
            </a:br>
            <a:r>
              <a:rPr lang="en-US" sz="2400" dirty="0">
                <a:solidFill>
                  <a:schemeClr val="tx1"/>
                </a:solidFill>
                <a:latin typeface="+mn-lt"/>
              </a:rPr>
              <a:t>from one tool to the other</a:t>
            </a:r>
          </a:p>
          <a:p>
            <a:pPr marL="342900" indent="-342900">
              <a:spcBef>
                <a:spcPts val="1200"/>
              </a:spcBef>
              <a:buFont typeface="Arial" panose="020B0604020202020204" pitchFamily="34" charset="0"/>
              <a:buChar char="•"/>
            </a:pPr>
            <a:r>
              <a:rPr lang="en-US" sz="2400" dirty="0">
                <a:solidFill>
                  <a:schemeClr val="tx1"/>
                </a:solidFill>
                <a:latin typeface="+mn-lt"/>
              </a:rPr>
              <a:t>reconcile data</a:t>
            </a:r>
            <a:endParaRPr lang="en-US" sz="2400" kern="0" baseline="30000" dirty="0">
              <a:latin typeface="+mn-lt"/>
            </a:endParaRPr>
          </a:p>
        </p:txBody>
      </p:sp>
      <p:sp>
        <p:nvSpPr>
          <p:cNvPr id="53" name="Text Placeholder 1">
            <a:extLst>
              <a:ext uri="{FF2B5EF4-FFF2-40B4-BE49-F238E27FC236}">
                <a16:creationId xmlns:a16="http://schemas.microsoft.com/office/drawing/2014/main" id="{32E5E499-2E3E-EAE1-F7AA-F7AD7894F56C}"/>
              </a:ext>
            </a:extLst>
          </p:cNvPr>
          <p:cNvSpPr txBox="1">
            <a:spLocks/>
          </p:cNvSpPr>
          <p:nvPr/>
        </p:nvSpPr>
        <p:spPr>
          <a:xfrm>
            <a:off x="15063693" y="4743340"/>
            <a:ext cx="4873752" cy="395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Employees are not experts </a:t>
            </a:r>
            <a:br>
              <a:rPr lang="en-US" sz="2400" i="1" kern="0" dirty="0">
                <a:latin typeface="+mn-lt"/>
              </a:rPr>
            </a:br>
            <a:r>
              <a:rPr lang="en-US" sz="2400" i="1" kern="0" dirty="0">
                <a:latin typeface="+mn-lt"/>
              </a:rPr>
              <a:t>in the process…</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handling exceptions</a:t>
            </a:r>
          </a:p>
          <a:p>
            <a:pPr marL="342900" indent="-342900">
              <a:spcBef>
                <a:spcPts val="1200"/>
              </a:spcBef>
              <a:buFont typeface="Arial" panose="020B0604020202020204" pitchFamily="34" charset="0"/>
              <a:buChar char="•"/>
            </a:pPr>
            <a:r>
              <a:rPr lang="en-US" sz="2400" dirty="0">
                <a:solidFill>
                  <a:schemeClr val="tx1"/>
                </a:solidFill>
                <a:latin typeface="+mn-lt"/>
              </a:rPr>
              <a:t>chasing down approvals</a:t>
            </a:r>
            <a:endParaRPr lang="en-US" sz="2400" kern="0" baseline="30000" dirty="0">
              <a:latin typeface="+mn-lt"/>
            </a:endParaRPr>
          </a:p>
        </p:txBody>
      </p:sp>
      <p:sp>
        <p:nvSpPr>
          <p:cNvPr id="54" name="Text Placeholder 1">
            <a:extLst>
              <a:ext uri="{FF2B5EF4-FFF2-40B4-BE49-F238E27FC236}">
                <a16:creationId xmlns:a16="http://schemas.microsoft.com/office/drawing/2014/main" id="{F20CAD20-23EB-BB96-3D54-D5D2305BC161}"/>
              </a:ext>
            </a:extLst>
          </p:cNvPr>
          <p:cNvSpPr txBox="1">
            <a:spLocks/>
          </p:cNvSpPr>
          <p:nvPr/>
        </p:nvSpPr>
        <p:spPr>
          <a:xfrm>
            <a:off x="19942048" y="9706273"/>
            <a:ext cx="4873752" cy="395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latin typeface="+mn-lt"/>
              </a:rPr>
              <a:t>Non-job related tasks await…</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solidFill>
                  <a:schemeClr val="tx1"/>
                </a:solidFill>
                <a:latin typeface="+mn-lt"/>
              </a:rPr>
              <a:t>don’t know what tool to use</a:t>
            </a:r>
          </a:p>
          <a:p>
            <a:pPr marL="342900" indent="-342900">
              <a:spcBef>
                <a:spcPts val="1200"/>
              </a:spcBef>
              <a:buFont typeface="Arial" panose="020B0604020202020204" pitchFamily="34" charset="0"/>
              <a:buChar char="•"/>
            </a:pPr>
            <a:r>
              <a:rPr lang="en-US" sz="2400" dirty="0">
                <a:solidFill>
                  <a:schemeClr val="tx1"/>
                </a:solidFill>
                <a:latin typeface="+mn-lt"/>
              </a:rPr>
              <a:t>don’t know the process</a:t>
            </a:r>
          </a:p>
          <a:p>
            <a:pPr marL="342900" indent="-342900">
              <a:spcBef>
                <a:spcPts val="1200"/>
              </a:spcBef>
              <a:buFont typeface="Arial" panose="020B0604020202020204" pitchFamily="34" charset="0"/>
              <a:buChar char="•"/>
            </a:pPr>
            <a:r>
              <a:rPr lang="en-US" sz="2400" dirty="0">
                <a:solidFill>
                  <a:schemeClr val="tx1"/>
                </a:solidFill>
                <a:latin typeface="+mn-lt"/>
              </a:rPr>
              <a:t>get stuck and spend </a:t>
            </a:r>
            <a:br>
              <a:rPr lang="en-US" sz="2400" dirty="0">
                <a:solidFill>
                  <a:schemeClr val="tx1"/>
                </a:solidFill>
                <a:latin typeface="+mn-lt"/>
              </a:rPr>
            </a:br>
            <a:r>
              <a:rPr lang="en-US" sz="2400" dirty="0">
                <a:solidFill>
                  <a:schemeClr val="tx1"/>
                </a:solidFill>
                <a:latin typeface="+mn-lt"/>
              </a:rPr>
              <a:t>a lot of time on it</a:t>
            </a:r>
          </a:p>
        </p:txBody>
      </p:sp>
      <p:sp>
        <p:nvSpPr>
          <p:cNvPr id="55" name="Text Placeholder 1">
            <a:extLst>
              <a:ext uri="{FF2B5EF4-FFF2-40B4-BE49-F238E27FC236}">
                <a16:creationId xmlns:a16="http://schemas.microsoft.com/office/drawing/2014/main" id="{685C214D-9094-AF00-C9F2-4C48769FA44A}"/>
              </a:ext>
            </a:extLst>
          </p:cNvPr>
          <p:cNvSpPr txBox="1">
            <a:spLocks/>
          </p:cNvSpPr>
          <p:nvPr/>
        </p:nvSpPr>
        <p:spPr>
          <a:xfrm>
            <a:off x="10185337" y="9706273"/>
            <a:ext cx="4873752" cy="395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sz="2400" i="1" kern="0" dirty="0">
                <a:solidFill>
                  <a:schemeClr val="tx1"/>
                </a:solidFill>
                <a:latin typeface="+mn-lt"/>
              </a:rPr>
              <a:t>Logistical delays…</a:t>
            </a:r>
            <a:endParaRPr lang="en-US" sz="2400" i="1" dirty="0">
              <a:solidFill>
                <a:schemeClr val="tx1"/>
              </a:solidFill>
              <a:latin typeface="+mn-lt"/>
            </a:endParaRPr>
          </a:p>
          <a:p>
            <a:pPr marL="342900" indent="-342900">
              <a:spcBef>
                <a:spcPts val="1200"/>
              </a:spcBef>
              <a:buFont typeface="Arial" panose="020B0604020202020204" pitchFamily="34" charset="0"/>
              <a:buChar char="•"/>
            </a:pPr>
            <a:r>
              <a:rPr lang="en-US" sz="2400" dirty="0">
                <a:latin typeface="+mn-lt"/>
              </a:rPr>
              <a:t>s</a:t>
            </a:r>
            <a:r>
              <a:rPr lang="en-US" sz="2400" dirty="0">
                <a:solidFill>
                  <a:schemeClr val="tx1"/>
                </a:solidFill>
                <a:latin typeface="+mn-lt"/>
              </a:rPr>
              <a:t>truggle to learn the tool</a:t>
            </a:r>
          </a:p>
          <a:p>
            <a:pPr marL="342900" indent="-342900">
              <a:spcBef>
                <a:spcPts val="1200"/>
              </a:spcBef>
              <a:buFont typeface="Arial" panose="020B0604020202020204" pitchFamily="34" charset="0"/>
              <a:buChar char="•"/>
            </a:pPr>
            <a:r>
              <a:rPr lang="en-US" sz="2400" dirty="0">
                <a:solidFill>
                  <a:schemeClr val="tx1"/>
                </a:solidFill>
                <a:latin typeface="+mn-lt"/>
              </a:rPr>
              <a:t>hard to get tool to work </a:t>
            </a:r>
            <a:br>
              <a:rPr lang="en-US" sz="2400" dirty="0">
                <a:solidFill>
                  <a:schemeClr val="tx1"/>
                </a:solidFill>
                <a:latin typeface="+mn-lt"/>
              </a:rPr>
            </a:br>
            <a:r>
              <a:rPr lang="en-US" sz="2400" dirty="0">
                <a:solidFill>
                  <a:schemeClr val="tx1"/>
                </a:solidFill>
                <a:latin typeface="+mn-lt"/>
              </a:rPr>
              <a:t>as expected</a:t>
            </a:r>
          </a:p>
          <a:p>
            <a:pPr marL="342900" indent="-342900">
              <a:spcBef>
                <a:spcPts val="1200"/>
              </a:spcBef>
              <a:buFont typeface="Arial" panose="020B0604020202020204" pitchFamily="34" charset="0"/>
              <a:buChar char="•"/>
            </a:pPr>
            <a:r>
              <a:rPr lang="en-US" sz="2400" dirty="0">
                <a:solidFill>
                  <a:schemeClr val="tx1"/>
                </a:solidFill>
                <a:latin typeface="+mn-lt"/>
              </a:rPr>
              <a:t>runs into issues</a:t>
            </a:r>
          </a:p>
          <a:p>
            <a:pPr marL="342900" indent="-342900">
              <a:spcBef>
                <a:spcPts val="1200"/>
              </a:spcBef>
              <a:buFont typeface="Arial" panose="020B0604020202020204" pitchFamily="34" charset="0"/>
              <a:buChar char="•"/>
            </a:pPr>
            <a:r>
              <a:rPr lang="en-US" sz="2400" dirty="0">
                <a:solidFill>
                  <a:schemeClr val="tx1"/>
                </a:solidFill>
                <a:latin typeface="+mn-lt"/>
              </a:rPr>
              <a:t>chases experts</a:t>
            </a:r>
          </a:p>
        </p:txBody>
      </p:sp>
      <p:sp>
        <p:nvSpPr>
          <p:cNvPr id="21" name="Arc 20">
            <a:extLst>
              <a:ext uri="{FF2B5EF4-FFF2-40B4-BE49-F238E27FC236}">
                <a16:creationId xmlns:a16="http://schemas.microsoft.com/office/drawing/2014/main" id="{5546454A-0A79-9A8C-2188-57628980912E}"/>
              </a:ext>
            </a:extLst>
          </p:cNvPr>
          <p:cNvSpPr/>
          <p:nvPr/>
        </p:nvSpPr>
        <p:spPr bwMode="auto">
          <a:xfrm rot="18900000">
            <a:off x="8730098" y="7338215"/>
            <a:ext cx="6812678" cy="6812679"/>
          </a:xfrm>
          <a:prstGeom prst="arc">
            <a:avLst/>
          </a:prstGeom>
          <a:ln w="50800" cap="rnd">
            <a:solidFill>
              <a:srgbClr val="FFB3B8"/>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2A23F422-6CED-D8FF-EDE8-A31D66BBC6F1}"/>
              </a:ext>
            </a:extLst>
          </p:cNvPr>
          <p:cNvSpPr/>
          <p:nvPr/>
        </p:nvSpPr>
        <p:spPr bwMode="auto">
          <a:xfrm rot="8100000">
            <a:off x="3865467" y="2556842"/>
            <a:ext cx="6812678" cy="6812679"/>
          </a:xfrm>
          <a:prstGeom prst="arc">
            <a:avLst/>
          </a:prstGeom>
          <a:ln w="50800" cap="rnd">
            <a:solidFill>
              <a:srgbClr val="C6C6C6"/>
            </a:solidFill>
            <a:prstDash val="sysDot"/>
            <a:headEnd type="arrow"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 Placeholder 1">
            <a:extLst>
              <a:ext uri="{FF2B5EF4-FFF2-40B4-BE49-F238E27FC236}">
                <a16:creationId xmlns:a16="http://schemas.microsoft.com/office/drawing/2014/main" id="{DF60CC80-698D-CFD9-56C1-BAE6BA3CF8DC}"/>
              </a:ext>
            </a:extLst>
          </p:cNvPr>
          <p:cNvSpPr txBox="1">
            <a:spLocks/>
          </p:cNvSpPr>
          <p:nvPr/>
        </p:nvSpPr>
        <p:spPr>
          <a:xfrm>
            <a:off x="-10360" y="9791333"/>
            <a:ext cx="4873752" cy="1612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solidFill>
                  <a:schemeClr val="accent1"/>
                </a:solidFill>
                <a:latin typeface="+mn-lt"/>
              </a:rPr>
              <a:t>Employees’ journey</a:t>
            </a:r>
            <a:endParaRPr lang="en-US" sz="2400" i="1" dirty="0">
              <a:solidFill>
                <a:schemeClr val="accent1"/>
              </a:solidFill>
              <a:latin typeface="+mn-lt"/>
            </a:endParaRPr>
          </a:p>
        </p:txBody>
      </p:sp>
      <p:pic>
        <p:nvPicPr>
          <p:cNvPr id="87" name="Graphic 86">
            <a:extLst>
              <a:ext uri="{FF2B5EF4-FFF2-40B4-BE49-F238E27FC236}">
                <a16:creationId xmlns:a16="http://schemas.microsoft.com/office/drawing/2014/main" id="{4055CCEA-D1FB-790F-BBE1-91A8A0CDC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9237" y="3175423"/>
            <a:ext cx="914400" cy="914400"/>
          </a:xfrm>
          <a:prstGeom prst="rect">
            <a:avLst/>
          </a:prstGeom>
        </p:spPr>
      </p:pic>
      <p:pic>
        <p:nvPicPr>
          <p:cNvPr id="89" name="Graphic 88">
            <a:extLst>
              <a:ext uri="{FF2B5EF4-FFF2-40B4-BE49-F238E27FC236}">
                <a16:creationId xmlns:a16="http://schemas.microsoft.com/office/drawing/2014/main" id="{89C5CD80-9751-7B6F-BA9C-932406C03E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4606" y="3175423"/>
            <a:ext cx="914400" cy="914400"/>
          </a:xfrm>
          <a:prstGeom prst="rect">
            <a:avLst/>
          </a:prstGeom>
        </p:spPr>
      </p:pic>
      <p:pic>
        <p:nvPicPr>
          <p:cNvPr id="91" name="Graphic 90">
            <a:extLst>
              <a:ext uri="{FF2B5EF4-FFF2-40B4-BE49-F238E27FC236}">
                <a16:creationId xmlns:a16="http://schemas.microsoft.com/office/drawing/2014/main" id="{D9FC5ED4-8E5E-82BD-8140-33E55C38A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1976" y="3175423"/>
            <a:ext cx="914400" cy="914400"/>
          </a:xfrm>
          <a:prstGeom prst="rect">
            <a:avLst/>
          </a:prstGeom>
        </p:spPr>
      </p:pic>
      <p:pic>
        <p:nvPicPr>
          <p:cNvPr id="93" name="Graphic 92">
            <a:extLst>
              <a:ext uri="{FF2B5EF4-FFF2-40B4-BE49-F238E27FC236}">
                <a16:creationId xmlns:a16="http://schemas.microsoft.com/office/drawing/2014/main" id="{F5453F72-E9DE-A0D2-49AD-49EA717A15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24527" y="3175423"/>
            <a:ext cx="914400" cy="914400"/>
          </a:xfrm>
          <a:prstGeom prst="rect">
            <a:avLst/>
          </a:prstGeom>
        </p:spPr>
      </p:pic>
      <p:sp>
        <p:nvSpPr>
          <p:cNvPr id="96" name="Text Placeholder 1">
            <a:extLst>
              <a:ext uri="{FF2B5EF4-FFF2-40B4-BE49-F238E27FC236}">
                <a16:creationId xmlns:a16="http://schemas.microsoft.com/office/drawing/2014/main" id="{0A8CD3F5-1808-9FCC-CFB4-9705B355C263}"/>
              </a:ext>
            </a:extLst>
          </p:cNvPr>
          <p:cNvSpPr txBox="1">
            <a:spLocks/>
          </p:cNvSpPr>
          <p:nvPr/>
        </p:nvSpPr>
        <p:spPr>
          <a:xfrm>
            <a:off x="21004698" y="2958463"/>
            <a:ext cx="1683320" cy="1683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7800" kern="0" dirty="0">
                <a:latin typeface="+mn-lt"/>
              </a:rPr>
              <a:t>😭</a:t>
            </a:r>
            <a:endParaRPr lang="en-US" sz="7800" dirty="0">
              <a:solidFill>
                <a:schemeClr val="tx1"/>
              </a:solidFill>
              <a:latin typeface="+mn-lt"/>
            </a:endParaRPr>
          </a:p>
        </p:txBody>
      </p:sp>
      <p:grpSp>
        <p:nvGrpSpPr>
          <p:cNvPr id="108" name="Group 107">
            <a:extLst>
              <a:ext uri="{FF2B5EF4-FFF2-40B4-BE49-F238E27FC236}">
                <a16:creationId xmlns:a16="http://schemas.microsoft.com/office/drawing/2014/main" id="{A9CA86EB-0372-E0F7-19A8-FABCB27C12EC}"/>
              </a:ext>
            </a:extLst>
          </p:cNvPr>
          <p:cNvGrpSpPr/>
          <p:nvPr/>
        </p:nvGrpSpPr>
        <p:grpSpPr>
          <a:xfrm>
            <a:off x="15799246" y="8037273"/>
            <a:ext cx="2364962" cy="2743200"/>
            <a:chOff x="15799246" y="7994743"/>
            <a:chExt cx="2364962" cy="2743200"/>
          </a:xfrm>
        </p:grpSpPr>
        <p:sp>
          <p:nvSpPr>
            <p:cNvPr id="107" name="Hexagon 106">
              <a:extLst>
                <a:ext uri="{FF2B5EF4-FFF2-40B4-BE49-F238E27FC236}">
                  <a16:creationId xmlns:a16="http://schemas.microsoft.com/office/drawing/2014/main" id="{0AB99657-4199-8FF2-39CC-CA5617421AA1}"/>
                </a:ext>
              </a:extLst>
            </p:cNvPr>
            <p:cNvSpPr>
              <a:spLocks noChangeAspect="1"/>
            </p:cNvSpPr>
            <p:nvPr/>
          </p:nvSpPr>
          <p:spPr bwMode="auto">
            <a:xfrm rot="16200000">
              <a:off x="15610127" y="818386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7" name="Hexagon 76">
              <a:extLst>
                <a:ext uri="{FF2B5EF4-FFF2-40B4-BE49-F238E27FC236}">
                  <a16:creationId xmlns:a16="http://schemas.microsoft.com/office/drawing/2014/main" id="{6D03F389-64F6-5E32-C96C-F5EF8B16FEC3}"/>
                </a:ext>
              </a:extLst>
            </p:cNvPr>
            <p:cNvSpPr>
              <a:spLocks noChangeAspect="1"/>
            </p:cNvSpPr>
            <p:nvPr/>
          </p:nvSpPr>
          <p:spPr bwMode="auto">
            <a:xfrm rot="16200000">
              <a:off x="15610127" y="8183862"/>
              <a:ext cx="2743200" cy="2364962"/>
            </a:xfrm>
            <a:prstGeom prst="hexagon">
              <a:avLst/>
            </a:prstGeom>
            <a:solidFill>
              <a:srgbClr val="FA4D56">
                <a:alpha val="5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pic>
          <p:nvPicPr>
            <p:cNvPr id="102" name="Graphic 101">
              <a:extLst>
                <a:ext uri="{FF2B5EF4-FFF2-40B4-BE49-F238E27FC236}">
                  <a16:creationId xmlns:a16="http://schemas.microsoft.com/office/drawing/2014/main" id="{45412B84-A79C-80AE-0F78-3D86A77AC5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82795" y="8767410"/>
              <a:ext cx="1197864" cy="1197864"/>
            </a:xfrm>
            <a:prstGeom prst="rect">
              <a:avLst/>
            </a:prstGeom>
          </p:spPr>
        </p:pic>
      </p:grpSp>
      <p:grpSp>
        <p:nvGrpSpPr>
          <p:cNvPr id="134" name="Group 133">
            <a:extLst>
              <a:ext uri="{FF2B5EF4-FFF2-40B4-BE49-F238E27FC236}">
                <a16:creationId xmlns:a16="http://schemas.microsoft.com/office/drawing/2014/main" id="{9152A900-BEB0-2BE7-B6D5-3E02E0BEA70F}"/>
              </a:ext>
            </a:extLst>
          </p:cNvPr>
          <p:cNvGrpSpPr/>
          <p:nvPr/>
        </p:nvGrpSpPr>
        <p:grpSpPr>
          <a:xfrm>
            <a:off x="20663877" y="5927263"/>
            <a:ext cx="2364962" cy="2743200"/>
            <a:chOff x="20663877" y="5587023"/>
            <a:chExt cx="2364962" cy="2743200"/>
          </a:xfrm>
        </p:grpSpPr>
        <p:grpSp>
          <p:nvGrpSpPr>
            <p:cNvPr id="109" name="Group 108">
              <a:extLst>
                <a:ext uri="{FF2B5EF4-FFF2-40B4-BE49-F238E27FC236}">
                  <a16:creationId xmlns:a16="http://schemas.microsoft.com/office/drawing/2014/main" id="{13038E01-2645-9A07-4E49-0F9326C77F6E}"/>
                </a:ext>
              </a:extLst>
            </p:cNvPr>
            <p:cNvGrpSpPr/>
            <p:nvPr/>
          </p:nvGrpSpPr>
          <p:grpSpPr>
            <a:xfrm>
              <a:off x="20663877" y="5587023"/>
              <a:ext cx="2364962" cy="2743200"/>
              <a:chOff x="10953956" y="5587023"/>
              <a:chExt cx="2364962" cy="2743200"/>
            </a:xfrm>
          </p:grpSpPr>
          <p:sp>
            <p:nvSpPr>
              <p:cNvPr id="110" name="Hexagon 109">
                <a:extLst>
                  <a:ext uri="{FF2B5EF4-FFF2-40B4-BE49-F238E27FC236}">
                    <a16:creationId xmlns:a16="http://schemas.microsoft.com/office/drawing/2014/main" id="{1E80BC6B-A6C0-8F19-99C0-026F84E68B3E}"/>
                  </a:ext>
                </a:extLst>
              </p:cNvPr>
              <p:cNvSpPr>
                <a:spLocks noChangeAspect="1"/>
              </p:cNvSpPr>
              <p:nvPr/>
            </p:nvSpPr>
            <p:spPr bwMode="auto">
              <a:xfrm rot="16200000">
                <a:off x="10764837" y="577614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11" name="Hexagon 110">
                <a:extLst>
                  <a:ext uri="{FF2B5EF4-FFF2-40B4-BE49-F238E27FC236}">
                    <a16:creationId xmlns:a16="http://schemas.microsoft.com/office/drawing/2014/main" id="{5C42E2D2-D471-21E1-89E8-70C65D2806A9}"/>
                  </a:ext>
                </a:extLst>
              </p:cNvPr>
              <p:cNvSpPr>
                <a:spLocks noChangeAspect="1"/>
              </p:cNvSpPr>
              <p:nvPr/>
            </p:nvSpPr>
            <p:spPr bwMode="auto">
              <a:xfrm rot="16200000">
                <a:off x="10764837" y="5776142"/>
                <a:ext cx="2743200" cy="2364962"/>
              </a:xfrm>
              <a:prstGeom prst="hexagon">
                <a:avLst/>
              </a:prstGeom>
              <a:solidFill>
                <a:srgbClr val="FA4D56">
                  <a:alpha val="7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grpSp>
        <p:pic>
          <p:nvPicPr>
            <p:cNvPr id="117" name="Graphic 116">
              <a:extLst>
                <a:ext uri="{FF2B5EF4-FFF2-40B4-BE49-F238E27FC236}">
                  <a16:creationId xmlns:a16="http://schemas.microsoft.com/office/drawing/2014/main" id="{EF9138FE-F884-B14E-4FD9-B50055D9CB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247426" y="6359691"/>
              <a:ext cx="1197864" cy="1197864"/>
            </a:xfrm>
            <a:prstGeom prst="rect">
              <a:avLst/>
            </a:prstGeom>
          </p:spPr>
        </p:pic>
      </p:grpSp>
      <p:grpSp>
        <p:nvGrpSpPr>
          <p:cNvPr id="136" name="Group 135">
            <a:extLst>
              <a:ext uri="{FF2B5EF4-FFF2-40B4-BE49-F238E27FC236}">
                <a16:creationId xmlns:a16="http://schemas.microsoft.com/office/drawing/2014/main" id="{3DF80965-8B23-8A47-2133-219256A4763B}"/>
              </a:ext>
            </a:extLst>
          </p:cNvPr>
          <p:cNvGrpSpPr/>
          <p:nvPr/>
        </p:nvGrpSpPr>
        <p:grpSpPr>
          <a:xfrm>
            <a:off x="6089325" y="8037273"/>
            <a:ext cx="2364962" cy="2743200"/>
            <a:chOff x="6089325" y="7994743"/>
            <a:chExt cx="2364962" cy="2743200"/>
          </a:xfrm>
        </p:grpSpPr>
        <p:sp>
          <p:nvSpPr>
            <p:cNvPr id="74" name="Hexagon 73">
              <a:extLst>
                <a:ext uri="{FF2B5EF4-FFF2-40B4-BE49-F238E27FC236}">
                  <a16:creationId xmlns:a16="http://schemas.microsoft.com/office/drawing/2014/main" id="{0CAFED8B-7F60-2FCF-FA57-874F295DB910}"/>
                </a:ext>
              </a:extLst>
            </p:cNvPr>
            <p:cNvSpPr>
              <a:spLocks noChangeAspect="1"/>
            </p:cNvSpPr>
            <p:nvPr/>
          </p:nvSpPr>
          <p:spPr bwMode="auto">
            <a:xfrm rot="16200000">
              <a:off x="5900206" y="8183862"/>
              <a:ext cx="2743200" cy="2364962"/>
            </a:xfrm>
            <a:prstGeom prst="hexagon">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pic>
          <p:nvPicPr>
            <p:cNvPr id="121" name="Graphic 120">
              <a:extLst>
                <a:ext uri="{FF2B5EF4-FFF2-40B4-BE49-F238E27FC236}">
                  <a16:creationId xmlns:a16="http://schemas.microsoft.com/office/drawing/2014/main" id="{2B42C418-926C-FEC8-34EC-64BCF8F4C0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72874" y="8767411"/>
              <a:ext cx="1197864" cy="1197864"/>
            </a:xfrm>
            <a:prstGeom prst="rect">
              <a:avLst/>
            </a:prstGeom>
          </p:spPr>
        </p:pic>
      </p:grpSp>
      <p:grpSp>
        <p:nvGrpSpPr>
          <p:cNvPr id="135" name="Group 134">
            <a:extLst>
              <a:ext uri="{FF2B5EF4-FFF2-40B4-BE49-F238E27FC236}">
                <a16:creationId xmlns:a16="http://schemas.microsoft.com/office/drawing/2014/main" id="{75D20C5D-60D6-FD93-A524-A2CF90525B78}"/>
              </a:ext>
            </a:extLst>
          </p:cNvPr>
          <p:cNvGrpSpPr/>
          <p:nvPr/>
        </p:nvGrpSpPr>
        <p:grpSpPr>
          <a:xfrm>
            <a:off x="10953956" y="5927263"/>
            <a:ext cx="2364962" cy="2743200"/>
            <a:chOff x="10953956" y="5587023"/>
            <a:chExt cx="2364962" cy="2743200"/>
          </a:xfrm>
        </p:grpSpPr>
        <p:grpSp>
          <p:nvGrpSpPr>
            <p:cNvPr id="106" name="Group 105">
              <a:extLst>
                <a:ext uri="{FF2B5EF4-FFF2-40B4-BE49-F238E27FC236}">
                  <a16:creationId xmlns:a16="http://schemas.microsoft.com/office/drawing/2014/main" id="{AD37B09E-7BC1-AEFE-55F1-1A1A02288BCA}"/>
                </a:ext>
              </a:extLst>
            </p:cNvPr>
            <p:cNvGrpSpPr/>
            <p:nvPr/>
          </p:nvGrpSpPr>
          <p:grpSpPr>
            <a:xfrm>
              <a:off x="10953956" y="5587023"/>
              <a:ext cx="2364962" cy="2743200"/>
              <a:chOff x="10953956" y="5587023"/>
              <a:chExt cx="2364962" cy="2743200"/>
            </a:xfrm>
          </p:grpSpPr>
          <p:sp>
            <p:nvSpPr>
              <p:cNvPr id="80" name="Hexagon 79">
                <a:extLst>
                  <a:ext uri="{FF2B5EF4-FFF2-40B4-BE49-F238E27FC236}">
                    <a16:creationId xmlns:a16="http://schemas.microsoft.com/office/drawing/2014/main" id="{4151D313-FD8E-D884-F1BB-62B2B40C33A8}"/>
                  </a:ext>
                </a:extLst>
              </p:cNvPr>
              <p:cNvSpPr>
                <a:spLocks noChangeAspect="1"/>
              </p:cNvSpPr>
              <p:nvPr/>
            </p:nvSpPr>
            <p:spPr bwMode="auto">
              <a:xfrm rot="16200000">
                <a:off x="10764837" y="577614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05" name="Hexagon 104">
                <a:extLst>
                  <a:ext uri="{FF2B5EF4-FFF2-40B4-BE49-F238E27FC236}">
                    <a16:creationId xmlns:a16="http://schemas.microsoft.com/office/drawing/2014/main" id="{9E033783-BAAA-106F-F4B0-FDE5642915E4}"/>
                  </a:ext>
                </a:extLst>
              </p:cNvPr>
              <p:cNvSpPr>
                <a:spLocks noChangeAspect="1"/>
              </p:cNvSpPr>
              <p:nvPr/>
            </p:nvSpPr>
            <p:spPr bwMode="auto">
              <a:xfrm rot="16200000">
                <a:off x="10764837" y="5776142"/>
                <a:ext cx="2743200" cy="2364962"/>
              </a:xfrm>
              <a:prstGeom prst="hexagon">
                <a:avLst/>
              </a:prstGeom>
              <a:solidFill>
                <a:srgbClr val="FA4D56">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grpSp>
        <p:pic>
          <p:nvPicPr>
            <p:cNvPr id="125" name="Graphic 124">
              <a:extLst>
                <a:ext uri="{FF2B5EF4-FFF2-40B4-BE49-F238E27FC236}">
                  <a16:creationId xmlns:a16="http://schemas.microsoft.com/office/drawing/2014/main" id="{4F42E50A-6840-B557-96ED-1555748D18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537505" y="6359691"/>
              <a:ext cx="1197864" cy="1197864"/>
            </a:xfrm>
            <a:prstGeom prst="rect">
              <a:avLst/>
            </a:prstGeom>
          </p:spPr>
        </p:pic>
      </p:grpSp>
      <p:sp>
        <p:nvSpPr>
          <p:cNvPr id="3" name="Title 2">
            <a:extLst>
              <a:ext uri="{FF2B5EF4-FFF2-40B4-BE49-F238E27FC236}">
                <a16:creationId xmlns:a16="http://schemas.microsoft.com/office/drawing/2014/main" id="{CEB130BF-6691-8205-1BE8-7B43FC516889}"/>
              </a:ext>
            </a:extLst>
          </p:cNvPr>
          <p:cNvSpPr>
            <a:spLocks noGrp="1"/>
          </p:cNvSpPr>
          <p:nvPr>
            <p:ph type="title"/>
          </p:nvPr>
        </p:nvSpPr>
        <p:spPr>
          <a:xfrm>
            <a:off x="576072" y="385200"/>
            <a:ext cx="23201248" cy="1527048"/>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Employee productivity </a:t>
            </a:r>
            <a:r>
              <a:rPr kumimoji="0" lang="en-US" i="1" u="none" strike="noStrike" kern="0" cap="none" spc="0" normalizeH="0" baseline="0" noProof="0" dirty="0">
                <a:ln>
                  <a:noFill/>
                </a:ln>
                <a:solidFill>
                  <a:schemeClr val="accent1"/>
                </a:solidFill>
                <a:effectLst/>
                <a:uLnTx/>
                <a:uFillTx/>
                <a:latin typeface="+mn-lt"/>
                <a:cs typeface="Arial"/>
                <a:sym typeface="Arial"/>
              </a:rPr>
              <a:t>is hindered </a:t>
            </a:r>
            <a:r>
              <a:rPr kumimoji="0" lang="en-US" u="none" strike="noStrike" kern="0" cap="none" spc="0" normalizeH="0" baseline="0" noProof="0" dirty="0">
                <a:ln>
                  <a:noFill/>
                </a:ln>
                <a:solidFill>
                  <a:srgbClr val="000000"/>
                </a:solidFill>
                <a:effectLst/>
                <a:uLnTx/>
                <a:uFillTx/>
                <a:latin typeface="+mn-lt"/>
                <a:ea typeface="+mn-ea"/>
                <a:cs typeface="Arial"/>
                <a:sym typeface="Arial"/>
              </a:rPr>
              <a:t>by having siloed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and disconnected tasks, systems, and processes</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1224283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26"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down)">
                                      <p:cBhvr>
                                        <p:cTn id="13" dur="290">
                                          <p:stCondLst>
                                            <p:cond delay="0"/>
                                          </p:stCondLst>
                                        </p:cTn>
                                        <p:tgtEl>
                                          <p:spTgt spid="91"/>
                                        </p:tgtEl>
                                      </p:cBhvr>
                                    </p:animEffect>
                                    <p:anim calcmode="lin" valueType="num">
                                      <p:cBhvr>
                                        <p:cTn id="14" dur="911"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91"/>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91"/>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91"/>
                                        </p:tgtEl>
                                        <p:attrNameLst>
                                          <p:attrName>ppt_y</p:attrName>
                                        </p:attrNameLst>
                                      </p:cBhvr>
                                      <p:tavLst>
                                        <p:tav tm="0" fmla="#ppt_y-sin(pi*$)/81">
                                          <p:val>
                                            <p:fltVal val="0"/>
                                          </p:val>
                                        </p:tav>
                                        <p:tav tm="100000">
                                          <p:val>
                                            <p:fltVal val="1"/>
                                          </p:val>
                                        </p:tav>
                                      </p:tavLst>
                                    </p:anim>
                                    <p:animScale>
                                      <p:cBhvr>
                                        <p:cTn id="19" dur="13">
                                          <p:stCondLst>
                                            <p:cond delay="325"/>
                                          </p:stCondLst>
                                        </p:cTn>
                                        <p:tgtEl>
                                          <p:spTgt spid="91"/>
                                        </p:tgtEl>
                                      </p:cBhvr>
                                      <p:to x="100000" y="60000"/>
                                    </p:animScale>
                                    <p:animScale>
                                      <p:cBhvr>
                                        <p:cTn id="20" dur="83" decel="50000">
                                          <p:stCondLst>
                                            <p:cond delay="338"/>
                                          </p:stCondLst>
                                        </p:cTn>
                                        <p:tgtEl>
                                          <p:spTgt spid="91"/>
                                        </p:tgtEl>
                                      </p:cBhvr>
                                      <p:to x="100000" y="100000"/>
                                    </p:animScale>
                                    <p:animScale>
                                      <p:cBhvr>
                                        <p:cTn id="21" dur="13">
                                          <p:stCondLst>
                                            <p:cond delay="656"/>
                                          </p:stCondLst>
                                        </p:cTn>
                                        <p:tgtEl>
                                          <p:spTgt spid="91"/>
                                        </p:tgtEl>
                                      </p:cBhvr>
                                      <p:to x="100000" y="80000"/>
                                    </p:animScale>
                                    <p:animScale>
                                      <p:cBhvr>
                                        <p:cTn id="22" dur="83" decel="50000">
                                          <p:stCondLst>
                                            <p:cond delay="669"/>
                                          </p:stCondLst>
                                        </p:cTn>
                                        <p:tgtEl>
                                          <p:spTgt spid="91"/>
                                        </p:tgtEl>
                                      </p:cBhvr>
                                      <p:to x="100000" y="100000"/>
                                    </p:animScale>
                                    <p:animScale>
                                      <p:cBhvr>
                                        <p:cTn id="23" dur="13">
                                          <p:stCondLst>
                                            <p:cond delay="821"/>
                                          </p:stCondLst>
                                        </p:cTn>
                                        <p:tgtEl>
                                          <p:spTgt spid="91"/>
                                        </p:tgtEl>
                                      </p:cBhvr>
                                      <p:to x="100000" y="90000"/>
                                    </p:animScale>
                                    <p:animScale>
                                      <p:cBhvr>
                                        <p:cTn id="24" dur="83" decel="50000">
                                          <p:stCondLst>
                                            <p:cond delay="834"/>
                                          </p:stCondLst>
                                        </p:cTn>
                                        <p:tgtEl>
                                          <p:spTgt spid="91"/>
                                        </p:tgtEl>
                                      </p:cBhvr>
                                      <p:to x="100000" y="100000"/>
                                    </p:animScale>
                                    <p:animScale>
                                      <p:cBhvr>
                                        <p:cTn id="25" dur="13">
                                          <p:stCondLst>
                                            <p:cond delay="904"/>
                                          </p:stCondLst>
                                        </p:cTn>
                                        <p:tgtEl>
                                          <p:spTgt spid="91"/>
                                        </p:tgtEl>
                                      </p:cBhvr>
                                      <p:to x="100000" y="95000"/>
                                    </p:animScale>
                                    <p:animScale>
                                      <p:cBhvr>
                                        <p:cTn id="26" dur="83" decel="50000">
                                          <p:stCondLst>
                                            <p:cond delay="917"/>
                                          </p:stCondLst>
                                        </p:cTn>
                                        <p:tgtEl>
                                          <p:spTgt spid="91"/>
                                        </p:tgtEl>
                                      </p:cBhvr>
                                      <p:to x="100000" y="100000"/>
                                    </p:animScale>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1000"/>
                                        <p:tgtEl>
                                          <p:spTgt spid="13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left)">
                                      <p:cBhvr>
                                        <p:cTn id="33" dur="1000"/>
                                        <p:tgtEl>
                                          <p:spTgt spid="7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45"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anim calcmode="lin" valueType="num">
                                      <p:cBhvr>
                                        <p:cTn id="40" dur="500" fill="hold"/>
                                        <p:tgtEl>
                                          <p:spTgt spid="89"/>
                                        </p:tgtEl>
                                        <p:attrNameLst>
                                          <p:attrName>ppt_w</p:attrName>
                                        </p:attrNameLst>
                                      </p:cBhvr>
                                      <p:tavLst>
                                        <p:tav tm="0" fmla="#ppt_w*sin(2.5*pi*$)">
                                          <p:val>
                                            <p:fltVal val="0"/>
                                          </p:val>
                                        </p:tav>
                                        <p:tav tm="100000">
                                          <p:val>
                                            <p:fltVal val="1"/>
                                          </p:val>
                                        </p:tav>
                                      </p:tavLst>
                                    </p:anim>
                                    <p:anim calcmode="lin" valueType="num">
                                      <p:cBhvr>
                                        <p:cTn id="41" dur="500" fill="hold"/>
                                        <p:tgtEl>
                                          <p:spTgt spid="89"/>
                                        </p:tgtEl>
                                        <p:attrNameLst>
                                          <p:attrName>ppt_h</p:attrName>
                                        </p:attrNameLst>
                                      </p:cBhvr>
                                      <p:tavLst>
                                        <p:tav tm="0">
                                          <p:val>
                                            <p:strVal val="#ppt_h"/>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45"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anim calcmode="lin" valueType="num">
                                      <p:cBhvr>
                                        <p:cTn id="55" dur="500" fill="hold"/>
                                        <p:tgtEl>
                                          <p:spTgt spid="87"/>
                                        </p:tgtEl>
                                        <p:attrNameLst>
                                          <p:attrName>ppt_w</p:attrName>
                                        </p:attrNameLst>
                                      </p:cBhvr>
                                      <p:tavLst>
                                        <p:tav tm="0" fmla="#ppt_w*sin(2.5*pi*$)">
                                          <p:val>
                                            <p:fltVal val="0"/>
                                          </p:val>
                                        </p:tav>
                                        <p:tav tm="100000">
                                          <p:val>
                                            <p:fltVal val="1"/>
                                          </p:val>
                                        </p:tav>
                                      </p:tavLst>
                                    </p:anim>
                                    <p:anim calcmode="lin" valueType="num">
                                      <p:cBhvr>
                                        <p:cTn id="56" dur="500" fill="hold"/>
                                        <p:tgtEl>
                                          <p:spTgt spid="87"/>
                                        </p:tgtEl>
                                        <p:attrNameLst>
                                          <p:attrName>ppt_h</p:attrName>
                                        </p:attrNameLst>
                                      </p:cBhvr>
                                      <p:tavLst>
                                        <p:tav tm="0">
                                          <p:val>
                                            <p:strVal val="#ppt_h"/>
                                          </p:val>
                                        </p:tav>
                                        <p:tav tm="100000">
                                          <p:val>
                                            <p:strVal val="#ppt_h"/>
                                          </p:val>
                                        </p:tav>
                                      </p:tavLst>
                                    </p:anim>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fade">
                                      <p:cBhvr>
                                        <p:cTn id="60" dur="1000"/>
                                        <p:tgtEl>
                                          <p:spTgt spid="10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left)">
                                      <p:cBhvr>
                                        <p:cTn id="63" dur="1000"/>
                                        <p:tgtEl>
                                          <p:spTgt spid="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45"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anim calcmode="lin" valueType="num">
                                      <p:cBhvr>
                                        <p:cTn id="70" dur="500" fill="hold"/>
                                        <p:tgtEl>
                                          <p:spTgt spid="93"/>
                                        </p:tgtEl>
                                        <p:attrNameLst>
                                          <p:attrName>ppt_w</p:attrName>
                                        </p:attrNameLst>
                                      </p:cBhvr>
                                      <p:tavLst>
                                        <p:tav tm="0" fmla="#ppt_w*sin(2.5*pi*$)">
                                          <p:val>
                                            <p:fltVal val="0"/>
                                          </p:val>
                                        </p:tav>
                                        <p:tav tm="100000">
                                          <p:val>
                                            <p:fltVal val="1"/>
                                          </p:val>
                                        </p:tav>
                                      </p:tavLst>
                                    </p:anim>
                                    <p:anim calcmode="lin" valueType="num">
                                      <p:cBhvr>
                                        <p:cTn id="71" dur="500" fill="hold"/>
                                        <p:tgtEl>
                                          <p:spTgt spid="93"/>
                                        </p:tgtEl>
                                        <p:attrNameLst>
                                          <p:attrName>ppt_h</p:attrName>
                                        </p:attrNameLst>
                                      </p:cBhvr>
                                      <p:tavLst>
                                        <p:tav tm="0">
                                          <p:val>
                                            <p:strVal val="#ppt_h"/>
                                          </p:val>
                                        </p:tav>
                                        <p:tav tm="100000">
                                          <p:val>
                                            <p:strVal val="#ppt_h"/>
                                          </p:val>
                                        </p:tav>
                                      </p:tavLst>
                                    </p:anim>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fade">
                                      <p:cBhvr>
                                        <p:cTn id="75" dur="1000"/>
                                        <p:tgtEl>
                                          <p:spTgt spid="13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left)">
                                      <p:cBhvr>
                                        <p:cTn id="78" dur="1000"/>
                                        <p:tgtEl>
                                          <p:spTgt spid="6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38" presetClass="entr" presetSubtype="0" accel="50000" fill="hold" grpId="0" nodeType="withEffect">
                                  <p:stCondLst>
                                    <p:cond delay="0"/>
                                  </p:stCondLst>
                                  <p:iterate type="lt">
                                    <p:tmPct val="50000"/>
                                  </p:iterate>
                                  <p:childTnLst>
                                    <p:set>
                                      <p:cBhvr>
                                        <p:cTn id="83" dur="1" fill="hold">
                                          <p:stCondLst>
                                            <p:cond delay="0"/>
                                          </p:stCondLst>
                                        </p:cTn>
                                        <p:tgtEl>
                                          <p:spTgt spid="96"/>
                                        </p:tgtEl>
                                        <p:attrNameLst>
                                          <p:attrName>style.visibility</p:attrName>
                                        </p:attrNameLst>
                                      </p:cBhvr>
                                      <p:to>
                                        <p:strVal val="visible"/>
                                      </p:to>
                                    </p:set>
                                    <p:set>
                                      <p:cBhvr>
                                        <p:cTn id="84" dur="455" fill="hold">
                                          <p:stCondLst>
                                            <p:cond delay="0"/>
                                          </p:stCondLst>
                                        </p:cTn>
                                        <p:tgtEl>
                                          <p:spTgt spid="96"/>
                                        </p:tgtEl>
                                        <p:attrNameLst>
                                          <p:attrName>style.rotation</p:attrName>
                                        </p:attrNameLst>
                                      </p:cBhvr>
                                      <p:to>
                                        <p:strVal val="-45.0"/>
                                      </p:to>
                                    </p:set>
                                    <p:anim calcmode="lin" valueType="num">
                                      <p:cBhvr>
                                        <p:cTn id="85" dur="455" fill="hold">
                                          <p:stCondLst>
                                            <p:cond delay="455"/>
                                          </p:stCondLst>
                                        </p:cTn>
                                        <p:tgtEl>
                                          <p:spTgt spid="96"/>
                                        </p:tgtEl>
                                        <p:attrNameLst>
                                          <p:attrName>style.rotation</p:attrName>
                                        </p:attrNameLst>
                                      </p:cBhvr>
                                      <p:tavLst>
                                        <p:tav tm="0">
                                          <p:val>
                                            <p:fltVal val="-45"/>
                                          </p:val>
                                        </p:tav>
                                        <p:tav tm="69900">
                                          <p:val>
                                            <p:fltVal val="45"/>
                                          </p:val>
                                        </p:tav>
                                        <p:tav tm="100000">
                                          <p:val>
                                            <p:fltVal val="0"/>
                                          </p:val>
                                        </p:tav>
                                      </p:tavLst>
                                    </p:anim>
                                    <p:anim calcmode="lin" valueType="num">
                                      <p:cBhvr>
                                        <p:cTn id="86" dur="455" fill="hold">
                                          <p:stCondLst>
                                            <p:cond delay="0"/>
                                          </p:stCondLst>
                                        </p:cTn>
                                        <p:tgtEl>
                                          <p:spTgt spid="96"/>
                                        </p:tgtEl>
                                        <p:attrNameLst>
                                          <p:attrName>ppt_y</p:attrName>
                                        </p:attrNameLst>
                                      </p:cBhvr>
                                      <p:tavLst>
                                        <p:tav tm="0">
                                          <p:val>
                                            <p:strVal val="#ppt_y-1"/>
                                          </p:val>
                                        </p:tav>
                                        <p:tav tm="100000">
                                          <p:val>
                                            <p:strVal val="#ppt_y-(0.354*#ppt_w-0.172*#ppt_h)"/>
                                          </p:val>
                                        </p:tav>
                                      </p:tavLst>
                                    </p:anim>
                                    <p:anim calcmode="lin" valueType="num">
                                      <p:cBhvr>
                                        <p:cTn id="87" dur="156" decel="50000" autoRev="1" fill="hold">
                                          <p:stCondLst>
                                            <p:cond delay="455"/>
                                          </p:stCondLst>
                                        </p:cTn>
                                        <p:tgtEl>
                                          <p:spTgt spid="96"/>
                                        </p:tgtEl>
                                        <p:attrNameLst>
                                          <p:attrName>ppt_y</p:attrName>
                                        </p:attrNameLst>
                                      </p:cBhvr>
                                      <p:tavLst>
                                        <p:tav tm="0">
                                          <p:val>
                                            <p:strVal val="#ppt_y-(0.354*#ppt_w-0.172*#ppt_h)"/>
                                          </p:val>
                                        </p:tav>
                                        <p:tav tm="100000">
                                          <p:val>
                                            <p:strVal val="#ppt_y-(0.354*#ppt_w-0.172*#ppt_h)-#ppt_h/2"/>
                                          </p:val>
                                        </p:tav>
                                      </p:tavLst>
                                    </p:anim>
                                    <p:anim calcmode="lin" valueType="num">
                                      <p:cBhvr>
                                        <p:cTn id="88" dur="136" fill="hold">
                                          <p:stCondLst>
                                            <p:cond delay="864"/>
                                          </p:stCondLst>
                                        </p:cTn>
                                        <p:tgtEl>
                                          <p:spTgt spid="9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3" grpId="0" animBg="1"/>
      <p:bldP spid="70" grpId="0" animBg="1"/>
      <p:bldP spid="34" grpId="0" animBg="1"/>
      <p:bldP spid="53" grpId="0" animBg="1"/>
      <p:bldP spid="54" grpId="0" animBg="1"/>
      <p:bldP spid="55" grpId="0" animBg="1"/>
      <p:bldP spid="21" grpId="0" animBg="1"/>
      <p:bldP spid="71" grpId="0" animBg="1"/>
      <p:bldP spid="8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DCB88-A845-450B-9099-767383164F5F}"/>
              </a:ext>
            </a:extLst>
          </p:cNvPr>
          <p:cNvPicPr>
            <a:picLocks noChangeAspect="1"/>
          </p:cNvPicPr>
          <p:nvPr/>
        </p:nvPicPr>
        <p:blipFill>
          <a:blip r:embed="rId3"/>
          <a:stretch>
            <a:fillRect/>
          </a:stretch>
        </p:blipFill>
        <p:spPr>
          <a:xfrm>
            <a:off x="14528005" y="9521439"/>
            <a:ext cx="6044184" cy="708174"/>
          </a:xfrm>
          <a:prstGeom prst="rect">
            <a:avLst/>
          </a:prstGeom>
        </p:spPr>
      </p:pic>
      <p:grpSp>
        <p:nvGrpSpPr>
          <p:cNvPr id="83" name="Group 82">
            <a:extLst>
              <a:ext uri="{FF2B5EF4-FFF2-40B4-BE49-F238E27FC236}">
                <a16:creationId xmlns:a16="http://schemas.microsoft.com/office/drawing/2014/main" id="{0E7BF1DE-EC68-915F-7582-A09ED1F2F64C}"/>
              </a:ext>
            </a:extLst>
          </p:cNvPr>
          <p:cNvGrpSpPr/>
          <p:nvPr/>
        </p:nvGrpSpPr>
        <p:grpSpPr>
          <a:xfrm>
            <a:off x="11011106" y="5927263"/>
            <a:ext cx="2364962" cy="2743200"/>
            <a:chOff x="1196696" y="5927263"/>
            <a:chExt cx="2364962" cy="2743200"/>
          </a:xfrm>
        </p:grpSpPr>
        <p:sp>
          <p:nvSpPr>
            <p:cNvPr id="84" name="Hexagon 83">
              <a:extLst>
                <a:ext uri="{FF2B5EF4-FFF2-40B4-BE49-F238E27FC236}">
                  <a16:creationId xmlns:a16="http://schemas.microsoft.com/office/drawing/2014/main" id="{F9EA4AAF-1AC3-BB20-0249-1CEA45E05231}"/>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85" name="Freeform 84">
              <a:extLst>
                <a:ext uri="{FF2B5EF4-FFF2-40B4-BE49-F238E27FC236}">
                  <a16:creationId xmlns:a16="http://schemas.microsoft.com/office/drawing/2014/main" id="{52EB23BE-89F5-113E-D3D1-AE0CB3F7E29A}"/>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pic>
        <p:nvPicPr>
          <p:cNvPr id="23" name="Picture 8" descr="Company Logos - Salesforce News">
            <a:extLst>
              <a:ext uri="{FF2B5EF4-FFF2-40B4-BE49-F238E27FC236}">
                <a16:creationId xmlns:a16="http://schemas.microsoft.com/office/drawing/2014/main" id="{ECE727A5-001B-48DD-F906-31CE4445D13B}"/>
              </a:ext>
            </a:extLst>
          </p:cNvPr>
          <p:cNvPicPr>
            <a:picLocks noChangeAspect="1" noChangeArrowheads="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2450" t="16833" r="24500" b="15178"/>
          <a:stretch/>
        </p:blipFill>
        <p:spPr bwMode="auto">
          <a:xfrm>
            <a:off x="10813081" y="11006658"/>
            <a:ext cx="2761011" cy="1981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E117CA-E6E4-6E25-86A2-E65B680A99E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732759" y="2728286"/>
            <a:ext cx="2921653" cy="113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reating a More Human Workplace | Workhuman |Workhuman">
            <a:extLst>
              <a:ext uri="{FF2B5EF4-FFF2-40B4-BE49-F238E27FC236}">
                <a16:creationId xmlns:a16="http://schemas.microsoft.com/office/drawing/2014/main" id="{749BC61B-BF0A-1A01-7799-5AC8029C3760}"/>
              </a:ext>
            </a:extLst>
          </p:cNvPr>
          <p:cNvPicPr>
            <a:picLocks noChangeAspect="1" noChangeArrowheads="1"/>
          </p:cNvPicPr>
          <p:nvPr/>
        </p:nvPicPr>
        <p:blipFill rotWithShape="1">
          <a:blip r:embed="rId6" cstate="screen">
            <a:duotone>
              <a:schemeClr val="bg2">
                <a:shade val="45000"/>
                <a:satMod val="135000"/>
              </a:schemeClr>
              <a:prstClr val="white"/>
            </a:duotone>
            <a:extLst>
              <a:ext uri="{28A0092B-C50C-407E-A947-70E740481C1C}">
                <a14:useLocalDpi xmlns:a14="http://schemas.microsoft.com/office/drawing/2010/main"/>
              </a:ext>
            </a:extLst>
          </a:blip>
          <a:srcRect t="4933" b="25000"/>
          <a:stretch/>
        </p:blipFill>
        <p:spPr bwMode="auto">
          <a:xfrm>
            <a:off x="5291796" y="6865403"/>
            <a:ext cx="3188731" cy="7258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Betterworks - Betterworks">
            <a:extLst>
              <a:ext uri="{FF2B5EF4-FFF2-40B4-BE49-F238E27FC236}">
                <a16:creationId xmlns:a16="http://schemas.microsoft.com/office/drawing/2014/main" id="{22AF546F-C198-37AE-E037-BE37074E9AA0}"/>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09467" y="5063755"/>
            <a:ext cx="4279456" cy="1126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Kronos Workforce Ready Review | PCMag">
            <a:extLst>
              <a:ext uri="{FF2B5EF4-FFF2-40B4-BE49-F238E27FC236}">
                <a16:creationId xmlns:a16="http://schemas.microsoft.com/office/drawing/2014/main" id="{A0ABDB39-5C17-75F1-E6B2-EE1D2065F679}"/>
              </a:ext>
            </a:extLst>
          </p:cNvPr>
          <p:cNvPicPr>
            <a:picLocks noChangeAspect="1" noChangeArrowheads="1"/>
          </p:cNvPicPr>
          <p:nvPr/>
        </p:nvPicPr>
        <p:blipFill rotWithShape="1">
          <a:blip r:embed="rId8" cstate="screen">
            <a:duotone>
              <a:schemeClr val="bg2">
                <a:shade val="45000"/>
                <a:satMod val="135000"/>
              </a:schemeClr>
              <a:prstClr val="white"/>
            </a:duotone>
            <a:extLst>
              <a:ext uri="{28A0092B-C50C-407E-A947-70E740481C1C}">
                <a14:useLocalDpi xmlns:a14="http://schemas.microsoft.com/office/drawing/2010/main"/>
              </a:ext>
            </a:extLst>
          </a:blip>
          <a:srcRect t="32574" b="28274"/>
          <a:stretch/>
        </p:blipFill>
        <p:spPr bwMode="auto">
          <a:xfrm>
            <a:off x="19427977" y="4848686"/>
            <a:ext cx="3220851" cy="7085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ervicenow Logo Vector (SVG, PDF, Ai, EPS, CDR) Free Download - Logowik.com">
            <a:extLst>
              <a:ext uri="{FF2B5EF4-FFF2-40B4-BE49-F238E27FC236}">
                <a16:creationId xmlns:a16="http://schemas.microsoft.com/office/drawing/2014/main" id="{6C0F7ED3-BDC3-72FF-1475-E4456FBA8B11}"/>
              </a:ext>
            </a:extLst>
          </p:cNvPr>
          <p:cNvPicPr>
            <a:picLocks noChangeAspect="1" noChangeArrowheads="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t="39056" b="37438"/>
          <a:stretch/>
        </p:blipFill>
        <p:spPr bwMode="auto">
          <a:xfrm>
            <a:off x="18937218" y="11198403"/>
            <a:ext cx="4538268" cy="7990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ltimate Software | Brand Guidelines">
            <a:extLst>
              <a:ext uri="{FF2B5EF4-FFF2-40B4-BE49-F238E27FC236}">
                <a16:creationId xmlns:a16="http://schemas.microsoft.com/office/drawing/2014/main" id="{1AABF081-8AA2-A3FA-C9B5-6582F6C417D6}"/>
              </a:ext>
            </a:extLst>
          </p:cNvPr>
          <p:cNvPicPr>
            <a:picLocks noChangeAspect="1" noChangeArrowheads="1"/>
          </p:cNvPicPr>
          <p:nvPr/>
        </p:nvPicPr>
        <p:blipFill rotWithShape="1">
          <a:blip r:embed="rId10" cstate="hqprint">
            <a:duotone>
              <a:schemeClr val="bg2">
                <a:shade val="45000"/>
                <a:satMod val="135000"/>
              </a:schemeClr>
              <a:prstClr val="white"/>
            </a:duotone>
            <a:extLst>
              <a:ext uri="{28A0092B-C50C-407E-A947-70E740481C1C}">
                <a14:useLocalDpi xmlns:a14="http://schemas.microsoft.com/office/drawing/2010/main"/>
              </a:ext>
            </a:extLst>
          </a:blip>
          <a:srcRect b="22082"/>
          <a:stretch/>
        </p:blipFill>
        <p:spPr bwMode="auto">
          <a:xfrm>
            <a:off x="16389322" y="6913070"/>
            <a:ext cx="2510744" cy="7302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FEF5261E-B7CD-BE74-A5B9-E6B5B1D8FFCD}"/>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12755" y="9775854"/>
            <a:ext cx="3843517" cy="21324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8C7DEA3-53A8-981A-C032-67A56439651F}"/>
              </a:ext>
            </a:extLst>
          </p:cNvPr>
          <p:cNvSpPr txBox="1"/>
          <p:nvPr/>
        </p:nvSpPr>
        <p:spPr>
          <a:xfrm>
            <a:off x="6087785" y="9646484"/>
            <a:ext cx="4342184" cy="819752"/>
          </a:xfrm>
          <a:prstGeom prst="rect">
            <a:avLst/>
          </a:prstGeom>
        </p:spPr>
        <p:txBody>
          <a:bodyPr wrap="square" lIns="0" tIns="0" rIns="0" bIns="0" rtlCol="0" anchor="ctr" anchorCtr="0">
            <a:noAutofit/>
          </a:bodyPr>
          <a:lstStyle/>
          <a:p>
            <a:pPr marL="0" marR="0" lvl="0" indent="0" algn="ctr" defTabSz="1829311" rtl="0" eaLnBrk="1" fontAlgn="auto" latinLnBrk="0" hangingPunct="1">
              <a:lnSpc>
                <a:spcPct val="105000"/>
              </a:lnSpc>
              <a:spcBef>
                <a:spcPts val="2667"/>
              </a:spcBef>
              <a:spcAft>
                <a:spcPts val="0"/>
              </a:spcAft>
              <a:buClrTx/>
              <a:buSzTx/>
              <a:buFontTx/>
              <a:buNone/>
              <a:tabLst/>
              <a:defRPr/>
            </a:pPr>
            <a:r>
              <a:rPr kumimoji="0" lang="en-US" b="0" i="0" u="none" strike="noStrike" kern="1200" cap="none" spc="0" normalizeH="0" baseline="0" noProof="0" dirty="0">
                <a:ln>
                  <a:noFill/>
                </a:ln>
                <a:solidFill>
                  <a:srgbClr val="FFFFFF">
                    <a:lumMod val="65000"/>
                  </a:srgbClr>
                </a:solidFill>
                <a:effectLst/>
                <a:uLnTx/>
                <a:uFillTx/>
                <a:ea typeface="IBM Plex Sans" charset="0"/>
                <a:cs typeface="IBM Plex Sans" charset="0"/>
              </a:rPr>
              <a:t>company intranet</a:t>
            </a:r>
          </a:p>
        </p:txBody>
      </p:sp>
      <p:pic>
        <p:nvPicPr>
          <p:cNvPr id="24" name="Picture 10" descr="Google Analytics Developer Branding Guidelines &amp; Policies">
            <a:extLst>
              <a:ext uri="{FF2B5EF4-FFF2-40B4-BE49-F238E27FC236}">
                <a16:creationId xmlns:a16="http://schemas.microsoft.com/office/drawing/2014/main" id="{869B830D-57D8-D9CC-A6DA-B1077D7654F3}"/>
              </a:ext>
            </a:extLst>
          </p:cNvPr>
          <p:cNvPicPr>
            <a:picLocks noChangeAspect="1" noChangeArrowheads="1"/>
          </p:cNvPicPr>
          <p:nvPr/>
        </p:nvPicPr>
        <p:blipFill rotWithShape="1">
          <a:blip r:embed="rId12" cstate="screen">
            <a:duotone>
              <a:schemeClr val="bg2">
                <a:shade val="45000"/>
                <a:satMod val="135000"/>
              </a:schemeClr>
              <a:prstClr val="white"/>
            </a:duotone>
            <a:extLst>
              <a:ext uri="{28A0092B-C50C-407E-A947-70E740481C1C}">
                <a14:useLocalDpi xmlns:a14="http://schemas.microsoft.com/office/drawing/2010/main"/>
              </a:ext>
            </a:extLst>
          </a:blip>
          <a:srcRect l="4419" t="25875" r="8081" b="22655"/>
          <a:stretch/>
        </p:blipFill>
        <p:spPr bwMode="auto">
          <a:xfrm>
            <a:off x="4545381" y="12053129"/>
            <a:ext cx="5108029" cy="9636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8893BCCA-EAA8-05A5-53B7-7FB00DC02017}"/>
              </a:ext>
            </a:extLst>
          </p:cNvPr>
          <p:cNvPicPr>
            <a:picLocks noChangeAspect="1" noChangeArrowheads="1"/>
          </p:cNvPicPr>
          <p:nvPr/>
        </p:nvPicPr>
        <p:blipFill rotWithShape="1">
          <a:blip r:embed="rId13" cstate="screen">
            <a:duotone>
              <a:schemeClr val="bg2">
                <a:shade val="45000"/>
                <a:satMod val="135000"/>
              </a:schemeClr>
              <a:prstClr val="white"/>
            </a:duotone>
            <a:extLst>
              <a:ext uri="{28A0092B-C50C-407E-A947-70E740481C1C}">
                <a14:useLocalDpi xmlns:a14="http://schemas.microsoft.com/office/drawing/2010/main"/>
              </a:ext>
            </a:extLst>
          </a:blip>
          <a:srcRect t="25244" b="26856"/>
          <a:stretch/>
        </p:blipFill>
        <p:spPr bwMode="auto">
          <a:xfrm>
            <a:off x="15131866" y="12263324"/>
            <a:ext cx="2834949" cy="75342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Brand Identity — Zendesk Brandland">
            <a:extLst>
              <a:ext uri="{FF2B5EF4-FFF2-40B4-BE49-F238E27FC236}">
                <a16:creationId xmlns:a16="http://schemas.microsoft.com/office/drawing/2014/main" id="{FCDE3660-2664-5FD9-6D9E-81033D3C1A57}"/>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279360" y="3926495"/>
            <a:ext cx="4098897" cy="7631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2FD8EE-3842-5E6D-EC88-97415C3D0AA0}"/>
              </a:ext>
            </a:extLst>
          </p:cNvPr>
          <p:cNvSpPr txBox="1"/>
          <p:nvPr/>
        </p:nvSpPr>
        <p:spPr>
          <a:xfrm>
            <a:off x="19954949" y="7239608"/>
            <a:ext cx="3544414" cy="1202605"/>
          </a:xfrm>
          <a:prstGeom prst="rect">
            <a:avLst/>
          </a:prstGeom>
        </p:spPr>
        <p:txBody>
          <a:bodyPr wrap="square" lIns="0" tIns="0" rIns="0" bIns="0" rtlCol="0" anchor="ctr" anchorCtr="0">
            <a:noAutofit/>
          </a:bodyPr>
          <a:lstStyle/>
          <a:p>
            <a:pPr marL="0" marR="0" lvl="0" indent="0" algn="ctr" defTabSz="1829311" rtl="0" eaLnBrk="1" fontAlgn="auto" latinLnBrk="0" hangingPunct="1">
              <a:lnSpc>
                <a:spcPct val="105000"/>
              </a:lnSpc>
              <a:spcBef>
                <a:spcPts val="2667"/>
              </a:spcBef>
              <a:spcAft>
                <a:spcPts val="0"/>
              </a:spcAft>
              <a:buClrTx/>
              <a:buSzTx/>
              <a:buFontTx/>
              <a:buNone/>
              <a:tabLst/>
              <a:defRPr/>
            </a:pPr>
            <a:r>
              <a:rPr kumimoji="0" lang="en-US" b="0" i="0" u="none" strike="noStrike" kern="1200" cap="none" spc="0" normalizeH="0" baseline="0" noProof="0" dirty="0">
                <a:ln>
                  <a:noFill/>
                </a:ln>
                <a:solidFill>
                  <a:srgbClr val="FFFFFF">
                    <a:lumMod val="65000"/>
                  </a:srgbClr>
                </a:solidFill>
                <a:effectLst/>
                <a:uLnTx/>
                <a:uFillTx/>
                <a:ea typeface="IBM Plex Sans" charset="0"/>
                <a:cs typeface="IBM Plex Sans" charset="0"/>
              </a:rPr>
              <a:t>Company apps</a:t>
            </a:r>
          </a:p>
        </p:txBody>
      </p:sp>
      <p:pic>
        <p:nvPicPr>
          <p:cNvPr id="29" name="Picture 18" descr="ClearCompany – TazWorks">
            <a:extLst>
              <a:ext uri="{FF2B5EF4-FFF2-40B4-BE49-F238E27FC236}">
                <a16:creationId xmlns:a16="http://schemas.microsoft.com/office/drawing/2014/main" id="{EE00763C-F50E-58F5-3EDE-80E11089C187}"/>
              </a:ext>
            </a:extLst>
          </p:cNvPr>
          <p:cNvPicPr>
            <a:picLocks noChangeAspect="1" noChangeArrowheads="1"/>
          </p:cNvPicPr>
          <p:nvPr/>
        </p:nvPicPr>
        <p:blipFill rotWithShape="1">
          <a:blip r:embed="rId15" cstate="screen">
            <a:duotone>
              <a:schemeClr val="bg2">
                <a:shade val="45000"/>
                <a:satMod val="135000"/>
              </a:schemeClr>
              <a:prstClr val="white"/>
            </a:duotone>
            <a:extLst>
              <a:ext uri="{28A0092B-C50C-407E-A947-70E740481C1C}">
                <a14:useLocalDpi xmlns:a14="http://schemas.microsoft.com/office/drawing/2010/main"/>
              </a:ext>
            </a:extLst>
          </a:blip>
          <a:srcRect t="22075" b="23854"/>
          <a:stretch/>
        </p:blipFill>
        <p:spPr bwMode="auto">
          <a:xfrm>
            <a:off x="1366157" y="8063640"/>
            <a:ext cx="4144883" cy="11206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59DA00F9-754F-FB2D-D28D-9EC0D882F7DA}"/>
              </a:ext>
            </a:extLst>
          </p:cNvPr>
          <p:cNvGrpSpPr/>
          <p:nvPr/>
        </p:nvGrpSpPr>
        <p:grpSpPr>
          <a:xfrm>
            <a:off x="14945420" y="4094031"/>
            <a:ext cx="2726098" cy="1031002"/>
            <a:chOff x="16583057" y="4514431"/>
            <a:chExt cx="2726098" cy="1031002"/>
          </a:xfrm>
        </p:grpSpPr>
        <p:pic>
          <p:nvPicPr>
            <p:cNvPr id="38" name="Picture 16" descr="GEP | Supply and Demand Chain Executive">
              <a:extLst>
                <a:ext uri="{FF2B5EF4-FFF2-40B4-BE49-F238E27FC236}">
                  <a16:creationId xmlns:a16="http://schemas.microsoft.com/office/drawing/2014/main" id="{74946F59-BCFD-AC36-FA03-03227A8174FA}"/>
                </a:ext>
              </a:extLst>
            </p:cNvPr>
            <p:cNvPicPr>
              <a:picLocks noChangeAspect="1" noChangeArrowheads="1"/>
            </p:cNvPicPr>
            <p:nvPr/>
          </p:nvPicPr>
          <p:blipFill>
            <a:blip r:embed="rId16">
              <a:lum bright="70000" contrast="-7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6704478" y="4732375"/>
              <a:ext cx="2483257" cy="59511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5FE7B69-A0BC-9ED6-60C4-ECABD79BEC22}"/>
                </a:ext>
              </a:extLst>
            </p:cNvPr>
            <p:cNvSpPr/>
            <p:nvPr/>
          </p:nvSpPr>
          <p:spPr>
            <a:xfrm>
              <a:off x="16583057" y="4514431"/>
              <a:ext cx="2726098" cy="1031002"/>
            </a:xfrm>
            <a:prstGeom prst="rect">
              <a:avLst/>
            </a:prstGeom>
            <a:solidFill>
              <a:schemeClr val="bg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t" anchorCtr="0" forceAA="0" compatLnSpc="1">
              <a:prstTxWarp prst="textNoShape">
                <a:avLst/>
              </a:prstTxWarp>
              <a:noAutofit/>
            </a:bodyPr>
            <a:lstStyle/>
            <a:p>
              <a:pPr marL="0" marR="0" lvl="0" indent="0" algn="l" defTabSz="1829311" rtl="0" eaLnBrk="1" fontAlgn="auto" latinLnBrk="0" hangingPunct="1">
                <a:lnSpc>
                  <a:spcPct val="100000"/>
                </a:lnSpc>
                <a:spcBef>
                  <a:spcPts val="0"/>
                </a:spcBef>
                <a:spcAft>
                  <a:spcPts val="0"/>
                </a:spcAft>
                <a:buClrTx/>
                <a:buSzTx/>
                <a:buFontTx/>
                <a:buNone/>
                <a:tabLst/>
                <a:defRPr/>
              </a:pPr>
              <a:endParaRPr kumimoji="0" lang="en-US" sz="5333" b="0" i="0" u="none" strike="noStrike" kern="1200" cap="none" spc="0" normalizeH="0" baseline="0" noProof="0" dirty="0">
                <a:ln>
                  <a:noFill/>
                </a:ln>
                <a:solidFill>
                  <a:srgbClr val="051243"/>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146496EF-FEC8-3474-EB50-025ADE975A6C}"/>
              </a:ext>
            </a:extLst>
          </p:cNvPr>
          <p:cNvCxnSpPr>
            <a:cxnSpLocks/>
          </p:cNvCxnSpPr>
          <p:nvPr/>
        </p:nvCxnSpPr>
        <p:spPr bwMode="auto">
          <a:xfrm flipV="1">
            <a:off x="12200745" y="5557675"/>
            <a:ext cx="2676923" cy="1738414"/>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F820CAA-F987-D0BC-A5B9-26E0619F592E}"/>
              </a:ext>
            </a:extLst>
          </p:cNvPr>
          <p:cNvCxnSpPr>
            <a:cxnSpLocks/>
          </p:cNvCxnSpPr>
          <p:nvPr/>
        </p:nvCxnSpPr>
        <p:spPr bwMode="auto">
          <a:xfrm>
            <a:off x="12193587" y="7305387"/>
            <a:ext cx="0" cy="3160849"/>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E7B585B-D9AC-4660-07DE-DB335B13BEF9}"/>
              </a:ext>
            </a:extLst>
          </p:cNvPr>
          <p:cNvCxnSpPr>
            <a:cxnSpLocks/>
          </p:cNvCxnSpPr>
          <p:nvPr/>
        </p:nvCxnSpPr>
        <p:spPr bwMode="auto">
          <a:xfrm flipH="1" flipV="1">
            <a:off x="12243003" y="7332829"/>
            <a:ext cx="2634665" cy="1710972"/>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87EC7D9-8F7D-D75F-2669-0DB1437ED616}"/>
              </a:ext>
            </a:extLst>
          </p:cNvPr>
          <p:cNvCxnSpPr>
            <a:cxnSpLocks/>
          </p:cNvCxnSpPr>
          <p:nvPr/>
        </p:nvCxnSpPr>
        <p:spPr bwMode="auto">
          <a:xfrm flipV="1">
            <a:off x="9502347" y="7296089"/>
            <a:ext cx="2691240" cy="1747712"/>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772CCD1-68E9-728B-9D9B-9002D0AD674A}"/>
              </a:ext>
            </a:extLst>
          </p:cNvPr>
          <p:cNvCxnSpPr>
            <a:cxnSpLocks/>
          </p:cNvCxnSpPr>
          <p:nvPr/>
        </p:nvCxnSpPr>
        <p:spPr bwMode="auto">
          <a:xfrm>
            <a:off x="12193587" y="4065436"/>
            <a:ext cx="0" cy="3239951"/>
          </a:xfrm>
          <a:prstGeom prst="straightConnector1">
            <a:avLst/>
          </a:prstGeom>
          <a:ln w="50800" cap="rnd">
            <a:solidFill>
              <a:schemeClr val="accent1"/>
            </a:solidFill>
            <a:prstDash val="sysDot"/>
            <a:headEnd type="arrow" w="med" len="med"/>
            <a:tailEnd type="none"/>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7095458-708F-1676-D046-B5012AA28441}"/>
              </a:ext>
            </a:extLst>
          </p:cNvPr>
          <p:cNvCxnSpPr>
            <a:cxnSpLocks/>
          </p:cNvCxnSpPr>
          <p:nvPr/>
        </p:nvCxnSpPr>
        <p:spPr bwMode="auto">
          <a:xfrm flipH="1" flipV="1">
            <a:off x="9502347" y="5557675"/>
            <a:ext cx="2691240" cy="1747712"/>
          </a:xfrm>
          <a:prstGeom prst="straightConnector1">
            <a:avLst/>
          </a:prstGeom>
          <a:ln w="50800" cap="rnd">
            <a:solidFill>
              <a:schemeClr val="accent1"/>
            </a:solidFill>
            <a:prstDash val="sysDot"/>
            <a:headEnd type="none" w="med" len="med"/>
            <a:tailEnd type="arrow"/>
          </a:ln>
          <a:effectLst/>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D157D8DF-24C6-5AAF-E50B-9B0DB4777B0D}"/>
              </a:ext>
            </a:extLst>
          </p:cNvPr>
          <p:cNvGrpSpPr/>
          <p:nvPr/>
        </p:nvGrpSpPr>
        <p:grpSpPr>
          <a:xfrm>
            <a:off x="10273347" y="5087840"/>
            <a:ext cx="3840480" cy="4454703"/>
            <a:chOff x="10273348" y="2693563"/>
            <a:chExt cx="3840480" cy="4454703"/>
          </a:xfrm>
        </p:grpSpPr>
        <p:sp>
          <p:nvSpPr>
            <p:cNvPr id="20" name="Hexagon 19">
              <a:extLst>
                <a:ext uri="{FF2B5EF4-FFF2-40B4-BE49-F238E27FC236}">
                  <a16:creationId xmlns:a16="http://schemas.microsoft.com/office/drawing/2014/main" id="{7E5798F5-F578-7EB0-60ED-E54E66F7B0ED}"/>
                </a:ext>
              </a:extLst>
            </p:cNvPr>
            <p:cNvSpPr>
              <a:spLocks noChangeAspect="1"/>
            </p:cNvSpPr>
            <p:nvPr/>
          </p:nvSpPr>
          <p:spPr bwMode="auto">
            <a:xfrm rot="16200000">
              <a:off x="9966236" y="3000675"/>
              <a:ext cx="4454703" cy="3840480"/>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lang="en-US" sz="2800"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800" u="none" strike="noStrike" cap="none" normalizeH="0" baseline="0" dirty="0">
                  <a:ln>
                    <a:noFill/>
                  </a:ln>
                  <a:solidFill>
                    <a:schemeClr val="tx1"/>
                  </a:solidFill>
                  <a:effectLst/>
                </a:rPr>
                <a:t>Employees</a:t>
              </a:r>
            </a:p>
          </p:txBody>
        </p:sp>
        <p:sp>
          <p:nvSpPr>
            <p:cNvPr id="31" name="Freeform 30">
              <a:extLst>
                <a:ext uri="{FF2B5EF4-FFF2-40B4-BE49-F238E27FC236}">
                  <a16:creationId xmlns:a16="http://schemas.microsoft.com/office/drawing/2014/main" id="{A9379014-ACC2-990E-3A12-3653326052F8}"/>
                </a:ext>
              </a:extLst>
            </p:cNvPr>
            <p:cNvSpPr/>
            <p:nvPr/>
          </p:nvSpPr>
          <p:spPr>
            <a:xfrm>
              <a:off x="11270328" y="3565886"/>
              <a:ext cx="1846580" cy="1951893"/>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sp>
        <p:nvSpPr>
          <p:cNvPr id="5" name="Title 4">
            <a:extLst>
              <a:ext uri="{FF2B5EF4-FFF2-40B4-BE49-F238E27FC236}">
                <a16:creationId xmlns:a16="http://schemas.microsoft.com/office/drawing/2014/main" id="{46C5904F-9484-CC70-E5D2-840CFDA4CC3E}"/>
              </a:ext>
            </a:extLst>
          </p:cNvPr>
          <p:cNvSpPr>
            <a:spLocks noGrp="1"/>
          </p:cNvSpPr>
          <p:nvPr>
            <p:ph type="title"/>
          </p:nvPr>
        </p:nvSpPr>
        <p:spPr>
          <a:xfrm>
            <a:off x="576072" y="385200"/>
            <a:ext cx="23282811" cy="2706074"/>
          </a:xfrm>
        </p:spPr>
        <p:txBody>
          <a:bodyPr/>
          <a:lstStyle/>
          <a:p>
            <a:r>
              <a:rPr kumimoji="0" lang="en-US" u="none" strike="noStrike" kern="0" cap="none" spc="0" normalizeH="0" baseline="0" noProof="0" dirty="0">
                <a:ln>
                  <a:noFill/>
                </a:ln>
                <a:solidFill>
                  <a:srgbClr val="000000"/>
                </a:solidFill>
                <a:effectLst/>
                <a:uLnTx/>
                <a:uFillTx/>
                <a:latin typeface="+mn-lt"/>
                <a:ea typeface="+mn-ea"/>
                <a:cs typeface="Arial"/>
                <a:sym typeface="Arial"/>
              </a:rPr>
              <a:t>IT teams have developed task-specific productivity tools,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u="none" strike="noStrike" kern="0" cap="none" spc="0" normalizeH="0" baseline="0" noProof="0" dirty="0">
                <a:ln>
                  <a:noFill/>
                </a:ln>
                <a:solidFill>
                  <a:srgbClr val="000000"/>
                </a:solidFill>
                <a:effectLst/>
                <a:uLnTx/>
                <a:uFillTx/>
                <a:latin typeface="+mn-lt"/>
                <a:ea typeface="+mn-ea"/>
                <a:cs typeface="Arial"/>
                <a:sym typeface="Arial"/>
              </a:rPr>
              <a:t>but democratized automation for end-to-end process </a:t>
            </a:r>
            <a:br>
              <a:rPr kumimoji="0" lang="en-US" u="none" strike="noStrike" kern="0" cap="none" spc="0" normalizeH="0" baseline="0" noProof="0" dirty="0">
                <a:ln>
                  <a:noFill/>
                </a:ln>
                <a:solidFill>
                  <a:srgbClr val="000000"/>
                </a:solidFill>
                <a:effectLst/>
                <a:uLnTx/>
                <a:uFillTx/>
                <a:latin typeface="+mn-lt"/>
                <a:ea typeface="+mn-ea"/>
                <a:cs typeface="Arial"/>
                <a:sym typeface="Arial"/>
              </a:rPr>
            </a:br>
            <a:r>
              <a:rPr kumimoji="0" lang="en-US" i="1" u="none" strike="noStrike" kern="0" cap="none" spc="0" normalizeH="0" baseline="0" noProof="0" dirty="0">
                <a:ln>
                  <a:noFill/>
                </a:ln>
                <a:solidFill>
                  <a:schemeClr val="accent1"/>
                </a:solidFill>
                <a:effectLst/>
                <a:uLnTx/>
                <a:uFillTx/>
                <a:latin typeface="+mn-lt"/>
                <a:cs typeface="Arial"/>
                <a:sym typeface="Arial"/>
              </a:rPr>
              <a:t>remains a gap</a:t>
            </a:r>
            <a:br>
              <a:rPr kumimoji="0" lang="en-US" i="1" u="none" strike="noStrike" kern="0" cap="none" spc="0" normalizeH="0" baseline="0" noProof="0" dirty="0">
                <a:ln>
                  <a:noFill/>
                </a:ln>
                <a:solidFill>
                  <a:schemeClr val="accent1"/>
                </a:solidFill>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36461107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1000"/>
                                        <p:tgtEl>
                                          <p:spTgt spid="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1000"/>
                                        <p:tgtEl>
                                          <p:spTgt spid="52"/>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22" presetClass="entr" presetSubtype="1"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1000"/>
                                        <p:tgtEl>
                                          <p:spTgt spid="58"/>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22" presetClass="entr" presetSubtype="1"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1000"/>
                                        <p:tgtEl>
                                          <p:spTgt spid="44"/>
                                        </p:tgtEl>
                                      </p:cBhvr>
                                    </p:animEffect>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par>
                          <p:cTn id="53" fill="hold">
                            <p:stCondLst>
                              <p:cond delay="7000"/>
                            </p:stCondLst>
                            <p:childTnLst>
                              <p:par>
                                <p:cTn id="54" presetID="10"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22" presetClass="entr" presetSubtype="1"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wipe(up)">
                                      <p:cBhvr>
                                        <p:cTn id="59" dur="1000"/>
                                        <p:tgtEl>
                                          <p:spTgt spid="60"/>
                                        </p:tgtEl>
                                      </p:cBhvr>
                                    </p:animEffect>
                                  </p:childTnLst>
                                </p:cTn>
                              </p:par>
                            </p:childTnLst>
                          </p:cTn>
                        </p:par>
                        <p:par>
                          <p:cTn id="60" fill="hold">
                            <p:stCondLst>
                              <p:cond delay="8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par>
                          <p:cTn id="64" fill="hold">
                            <p:stCondLst>
                              <p:cond delay="85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9000"/>
                            </p:stCondLst>
                            <p:childTnLst>
                              <p:par>
                                <p:cTn id="69" presetID="10" presetClass="entr" presetSubtype="0"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par>
                          <p:cTn id="72" fill="hold">
                            <p:stCondLst>
                              <p:cond delay="9500"/>
                            </p:stCondLst>
                            <p:childTnLst>
                              <p:par>
                                <p:cTn id="73" presetID="10" presetClass="entr" presetSubtype="0"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22" presetClass="entr" presetSubtype="4"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1000"/>
                                        <p:tgtEl>
                                          <p:spTgt spid="62"/>
                                        </p:tgtEl>
                                      </p:cBhvr>
                                    </p:animEffect>
                                  </p:childTnLst>
                                </p:cTn>
                              </p:par>
                            </p:childTnLst>
                          </p:cTn>
                        </p:par>
                        <p:par>
                          <p:cTn id="79" fill="hold">
                            <p:stCondLst>
                              <p:cond delay="10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1000"/>
                            </p:stCondLst>
                            <p:childTnLst>
                              <p:par>
                                <p:cTn id="84" presetID="10" presetClass="entr" presetSubtype="0"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par>
                          <p:cTn id="87" fill="hold">
                            <p:stCondLst>
                              <p:cond delay="11500"/>
                            </p:stCondLst>
                            <p:childTnLst>
                              <p:par>
                                <p:cTn id="88" presetID="1" presetClass="entr" presetSubtype="0" fill="hold" nodeType="afterEffect">
                                  <p:stCondLst>
                                    <p:cond delay="0"/>
                                  </p:stCondLst>
                                  <p:childTnLst>
                                    <p:set>
                                      <p:cBhvr>
                                        <p:cTn id="89" dur="1" fill="hold">
                                          <p:stCondLst>
                                            <p:cond delay="0"/>
                                          </p:stCondLst>
                                        </p:cTn>
                                        <p:tgtEl>
                                          <p:spTgt spid="83"/>
                                        </p:tgtEl>
                                        <p:attrNameLst>
                                          <p:attrName>style.visibility</p:attrName>
                                        </p:attrNameLst>
                                      </p:cBhvr>
                                      <p:to>
                                        <p:strVal val="visible"/>
                                      </p:to>
                                    </p:set>
                                  </p:childTnLst>
                                </p:cTn>
                              </p:par>
                              <p:par>
                                <p:cTn id="90" presetID="32" presetClass="emph" presetSubtype="0" repeatCount="indefinite" fill="hold" nodeType="withEffect">
                                  <p:stCondLst>
                                    <p:cond delay="0"/>
                                  </p:stCondLst>
                                  <p:endCondLst>
                                    <p:cond evt="onNext" delay="0">
                                      <p:tgtEl>
                                        <p:sldTgt/>
                                      </p:tgtEl>
                                    </p:cond>
                                  </p:endCondLst>
                                  <p:childTnLst>
                                    <p:animRot by="120000">
                                      <p:cBhvr>
                                        <p:cTn id="91" dur="50" fill="hold">
                                          <p:stCondLst>
                                            <p:cond delay="0"/>
                                          </p:stCondLst>
                                        </p:cTn>
                                        <p:tgtEl>
                                          <p:spTgt spid="33"/>
                                        </p:tgtEl>
                                        <p:attrNameLst>
                                          <p:attrName>r</p:attrName>
                                        </p:attrNameLst>
                                      </p:cBhvr>
                                    </p:animRot>
                                    <p:animRot by="-240000">
                                      <p:cBhvr>
                                        <p:cTn id="92" dur="100" fill="hold">
                                          <p:stCondLst>
                                            <p:cond delay="100"/>
                                          </p:stCondLst>
                                        </p:cTn>
                                        <p:tgtEl>
                                          <p:spTgt spid="33"/>
                                        </p:tgtEl>
                                        <p:attrNameLst>
                                          <p:attrName>r</p:attrName>
                                        </p:attrNameLst>
                                      </p:cBhvr>
                                    </p:animRot>
                                    <p:animRot by="240000">
                                      <p:cBhvr>
                                        <p:cTn id="93" dur="100" fill="hold">
                                          <p:stCondLst>
                                            <p:cond delay="200"/>
                                          </p:stCondLst>
                                        </p:cTn>
                                        <p:tgtEl>
                                          <p:spTgt spid="33"/>
                                        </p:tgtEl>
                                        <p:attrNameLst>
                                          <p:attrName>r</p:attrName>
                                        </p:attrNameLst>
                                      </p:cBhvr>
                                    </p:animRot>
                                    <p:animRot by="-240000">
                                      <p:cBhvr>
                                        <p:cTn id="94" dur="100" fill="hold">
                                          <p:stCondLst>
                                            <p:cond delay="300"/>
                                          </p:stCondLst>
                                        </p:cTn>
                                        <p:tgtEl>
                                          <p:spTgt spid="33"/>
                                        </p:tgtEl>
                                        <p:attrNameLst>
                                          <p:attrName>r</p:attrName>
                                        </p:attrNameLst>
                                      </p:cBhvr>
                                    </p:animRot>
                                    <p:animRot by="120000">
                                      <p:cBhvr>
                                        <p:cTn id="95" dur="100" fill="hold">
                                          <p:stCondLst>
                                            <p:cond delay="4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CED5F6D7-DB7D-47AE-1239-A3D27D44EEC7}"/>
              </a:ext>
            </a:extLst>
          </p:cNvPr>
          <p:cNvGrpSpPr/>
          <p:nvPr/>
        </p:nvGrpSpPr>
        <p:grpSpPr>
          <a:xfrm>
            <a:off x="15213888" y="3424427"/>
            <a:ext cx="7744404" cy="7744968"/>
            <a:chOff x="15213888" y="3424427"/>
            <a:chExt cx="7744404" cy="7744968"/>
          </a:xfrm>
        </p:grpSpPr>
        <p:sp>
          <p:nvSpPr>
            <p:cNvPr id="18" name="Oval 17">
              <a:extLst>
                <a:ext uri="{FF2B5EF4-FFF2-40B4-BE49-F238E27FC236}">
                  <a16:creationId xmlns:a16="http://schemas.microsoft.com/office/drawing/2014/main" id="{60DB8E86-DE51-7AD4-7A99-A2391895114D}"/>
                </a:ext>
              </a:extLst>
            </p:cNvPr>
            <p:cNvSpPr/>
            <p:nvPr/>
          </p:nvSpPr>
          <p:spPr bwMode="auto">
            <a:xfrm>
              <a:off x="15213888" y="3424427"/>
              <a:ext cx="7744404" cy="7744968"/>
            </a:xfrm>
            <a:prstGeom prst="ellipse">
              <a:avLst/>
            </a:prstGeom>
            <a:solidFill>
              <a:srgbClr val="FFF1F1"/>
            </a:solidFill>
            <a:ln w="2540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9" name="Text Placeholder 1">
              <a:extLst>
                <a:ext uri="{FF2B5EF4-FFF2-40B4-BE49-F238E27FC236}">
                  <a16:creationId xmlns:a16="http://schemas.microsoft.com/office/drawing/2014/main" id="{B82B1E08-29BE-ACC9-A79C-150AB559A12F}"/>
                </a:ext>
              </a:extLst>
            </p:cNvPr>
            <p:cNvSpPr txBox="1">
              <a:spLocks/>
            </p:cNvSpPr>
            <p:nvPr/>
          </p:nvSpPr>
          <p:spPr>
            <a:xfrm>
              <a:off x="16649214" y="4653229"/>
              <a:ext cx="4873752" cy="1264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i="1" kern="0" dirty="0">
                  <a:latin typeface="+mn-lt"/>
                </a:rPr>
                <a:t>Employees stepping </a:t>
              </a:r>
              <a:br>
                <a:rPr lang="en-US" sz="2800" i="1" kern="0" dirty="0">
                  <a:latin typeface="+mn-lt"/>
                </a:rPr>
              </a:br>
              <a:r>
                <a:rPr lang="en-US" sz="2800" i="1" kern="0" dirty="0">
                  <a:latin typeface="+mn-lt"/>
                </a:rPr>
                <a:t>through tasks they </a:t>
              </a:r>
              <a:br>
                <a:rPr lang="en-US" sz="2800" i="1" kern="0" dirty="0">
                  <a:latin typeface="+mn-lt"/>
                </a:rPr>
              </a:br>
              <a:r>
                <a:rPr lang="en-US" sz="2800" i="1" kern="0" dirty="0">
                  <a:latin typeface="+mn-lt"/>
                </a:rPr>
                <a:t>are not experts in</a:t>
              </a:r>
              <a:endParaRPr lang="en-US" sz="2800" kern="0" baseline="30000" dirty="0">
                <a:latin typeface="+mn-lt"/>
              </a:endParaRPr>
            </a:p>
          </p:txBody>
        </p:sp>
        <p:sp>
          <p:nvSpPr>
            <p:cNvPr id="14" name="Text Placeholder 1">
              <a:extLst>
                <a:ext uri="{FF2B5EF4-FFF2-40B4-BE49-F238E27FC236}">
                  <a16:creationId xmlns:a16="http://schemas.microsoft.com/office/drawing/2014/main" id="{22159353-53BF-84A9-D65A-A5102A5CDDD6}"/>
                </a:ext>
              </a:extLst>
            </p:cNvPr>
            <p:cNvSpPr txBox="1">
              <a:spLocks/>
            </p:cNvSpPr>
            <p:nvPr/>
          </p:nvSpPr>
          <p:spPr>
            <a:xfrm>
              <a:off x="16649213" y="6245895"/>
              <a:ext cx="5841517"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Spend hours figuring </a:t>
              </a:r>
              <a:br>
                <a:rPr lang="en-US" sz="2800" dirty="0">
                  <a:latin typeface="+mn-lt"/>
                </a:rPr>
              </a:br>
              <a:r>
                <a:rPr lang="en-US" sz="2800" dirty="0">
                  <a:latin typeface="+mn-lt"/>
                </a:rPr>
                <a:t>out how to get something done</a:t>
              </a:r>
              <a:endParaRPr lang="en-US" sz="2800" kern="0" baseline="30000" dirty="0">
                <a:latin typeface="+mn-lt"/>
              </a:endParaRPr>
            </a:p>
          </p:txBody>
        </p:sp>
        <p:sp>
          <p:nvSpPr>
            <p:cNvPr id="15" name="Text Placeholder 1">
              <a:extLst>
                <a:ext uri="{FF2B5EF4-FFF2-40B4-BE49-F238E27FC236}">
                  <a16:creationId xmlns:a16="http://schemas.microsoft.com/office/drawing/2014/main" id="{36B54E68-EC4E-E713-071D-58D131EE123F}"/>
                </a:ext>
              </a:extLst>
            </p:cNvPr>
            <p:cNvSpPr txBox="1">
              <a:spLocks/>
            </p:cNvSpPr>
            <p:nvPr/>
          </p:nvSpPr>
          <p:spPr>
            <a:xfrm>
              <a:off x="16649214" y="7586688"/>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No idea where to get help </a:t>
              </a:r>
              <a:br>
                <a:rPr lang="en-US" sz="2800" dirty="0">
                  <a:latin typeface="+mn-lt"/>
                </a:rPr>
              </a:br>
              <a:r>
                <a:rPr lang="en-US" sz="2800" dirty="0">
                  <a:latin typeface="+mn-lt"/>
                </a:rPr>
                <a:t>with over 1000 applications</a:t>
              </a:r>
              <a:endParaRPr lang="en-US" sz="2800" kern="0" baseline="30000" dirty="0">
                <a:latin typeface="+mn-lt"/>
              </a:endParaRPr>
            </a:p>
          </p:txBody>
        </p:sp>
        <p:sp>
          <p:nvSpPr>
            <p:cNvPr id="16" name="Text Placeholder 1">
              <a:extLst>
                <a:ext uri="{FF2B5EF4-FFF2-40B4-BE49-F238E27FC236}">
                  <a16:creationId xmlns:a16="http://schemas.microsoft.com/office/drawing/2014/main" id="{A896C92E-0651-AAE0-54D0-FE16FD5EA343}"/>
                </a:ext>
              </a:extLst>
            </p:cNvPr>
            <p:cNvSpPr txBox="1">
              <a:spLocks/>
            </p:cNvSpPr>
            <p:nvPr/>
          </p:nvSpPr>
          <p:spPr>
            <a:xfrm>
              <a:off x="16649214" y="8927482"/>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Don’t know what kind </a:t>
              </a:r>
              <a:br>
                <a:rPr lang="en-US" sz="2800" dirty="0">
                  <a:latin typeface="+mn-lt"/>
                </a:rPr>
              </a:br>
              <a:r>
                <a:rPr lang="en-US" sz="2800" dirty="0">
                  <a:latin typeface="+mn-lt"/>
                </a:rPr>
                <a:t>of information they need</a:t>
              </a:r>
              <a:endParaRPr lang="en-US" sz="2800" kern="0" baseline="30000" dirty="0">
                <a:latin typeface="+mn-lt"/>
              </a:endParaRPr>
            </a:p>
          </p:txBody>
        </p:sp>
      </p:grpSp>
      <p:grpSp>
        <p:nvGrpSpPr>
          <p:cNvPr id="40" name="Group 39">
            <a:extLst>
              <a:ext uri="{FF2B5EF4-FFF2-40B4-BE49-F238E27FC236}">
                <a16:creationId xmlns:a16="http://schemas.microsoft.com/office/drawing/2014/main" id="{2F5E2EA9-5FC2-32B2-6B9C-926CB543A987}"/>
              </a:ext>
            </a:extLst>
          </p:cNvPr>
          <p:cNvGrpSpPr/>
          <p:nvPr/>
        </p:nvGrpSpPr>
        <p:grpSpPr>
          <a:xfrm>
            <a:off x="1435504" y="3424427"/>
            <a:ext cx="7744404" cy="7744968"/>
            <a:chOff x="1435504" y="3424427"/>
            <a:chExt cx="7744404" cy="7744968"/>
          </a:xfrm>
        </p:grpSpPr>
        <p:sp>
          <p:nvSpPr>
            <p:cNvPr id="19" name="Oval 18">
              <a:extLst>
                <a:ext uri="{FF2B5EF4-FFF2-40B4-BE49-F238E27FC236}">
                  <a16:creationId xmlns:a16="http://schemas.microsoft.com/office/drawing/2014/main" id="{2FFE6A03-6031-A5BA-2DC2-543D92A65C84}"/>
                </a:ext>
              </a:extLst>
            </p:cNvPr>
            <p:cNvSpPr/>
            <p:nvPr/>
          </p:nvSpPr>
          <p:spPr bwMode="auto">
            <a:xfrm>
              <a:off x="1435504" y="3424427"/>
              <a:ext cx="7744404" cy="7744968"/>
            </a:xfrm>
            <a:prstGeom prst="ellipse">
              <a:avLst/>
            </a:prstGeom>
            <a:solidFill>
              <a:srgbClr val="E5F6FF"/>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34" name="Text Placeholder 1">
              <a:extLst>
                <a:ext uri="{FF2B5EF4-FFF2-40B4-BE49-F238E27FC236}">
                  <a16:creationId xmlns:a16="http://schemas.microsoft.com/office/drawing/2014/main" id="{22E63849-2D25-6D6C-CF2E-C1B0C412A7F1}"/>
                </a:ext>
              </a:extLst>
            </p:cNvPr>
            <p:cNvSpPr txBox="1">
              <a:spLocks/>
            </p:cNvSpPr>
            <p:nvPr/>
          </p:nvSpPr>
          <p:spPr>
            <a:xfrm>
              <a:off x="2870830" y="6245895"/>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Spend hours performing manual cumbersome tasks</a:t>
              </a:r>
              <a:endParaRPr lang="en-US" sz="2800" kern="0" baseline="30000" dirty="0">
                <a:latin typeface="+mn-lt"/>
              </a:endParaRPr>
            </a:p>
          </p:txBody>
        </p:sp>
        <p:sp>
          <p:nvSpPr>
            <p:cNvPr id="12" name="Text Placeholder 1">
              <a:extLst>
                <a:ext uri="{FF2B5EF4-FFF2-40B4-BE49-F238E27FC236}">
                  <a16:creationId xmlns:a16="http://schemas.microsoft.com/office/drawing/2014/main" id="{90D352F6-D249-84EC-399E-1122C3F6CBC1}"/>
                </a:ext>
              </a:extLst>
            </p:cNvPr>
            <p:cNvSpPr txBox="1">
              <a:spLocks/>
            </p:cNvSpPr>
            <p:nvPr/>
          </p:nvSpPr>
          <p:spPr>
            <a:xfrm>
              <a:off x="2870830" y="7586688"/>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Have to use 13+ applications </a:t>
              </a:r>
              <a:br>
                <a:rPr lang="en-US" sz="2800" dirty="0">
                  <a:latin typeface="+mn-lt"/>
                </a:rPr>
              </a:br>
              <a:r>
                <a:rPr lang="en-US" sz="2800" dirty="0">
                  <a:latin typeface="+mn-lt"/>
                </a:rPr>
                <a:t>and systems</a:t>
              </a:r>
              <a:endParaRPr lang="en-US" sz="2800" kern="0" baseline="30000" dirty="0">
                <a:latin typeface="+mn-lt"/>
              </a:endParaRPr>
            </a:p>
          </p:txBody>
        </p:sp>
        <p:sp>
          <p:nvSpPr>
            <p:cNvPr id="13" name="Text Placeholder 1">
              <a:extLst>
                <a:ext uri="{FF2B5EF4-FFF2-40B4-BE49-F238E27FC236}">
                  <a16:creationId xmlns:a16="http://schemas.microsoft.com/office/drawing/2014/main" id="{23599C8B-569A-EC13-38B5-6121705D3272}"/>
                </a:ext>
              </a:extLst>
            </p:cNvPr>
            <p:cNvSpPr txBox="1">
              <a:spLocks/>
            </p:cNvSpPr>
            <p:nvPr/>
          </p:nvSpPr>
          <p:spPr>
            <a:xfrm>
              <a:off x="2870830" y="8927482"/>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dirty="0">
                  <a:latin typeface="+mn-lt"/>
                </a:rPr>
                <a:t>Struggle to stay up-to-date </a:t>
              </a:r>
              <a:br>
                <a:rPr lang="en-US" sz="2800" dirty="0">
                  <a:latin typeface="+mn-lt"/>
                </a:rPr>
              </a:br>
              <a:r>
                <a:rPr lang="en-US" sz="2800" dirty="0">
                  <a:latin typeface="+mn-lt"/>
                </a:rPr>
                <a:t>on relevant information </a:t>
              </a:r>
              <a:endParaRPr lang="en-US" sz="2800" kern="0" baseline="30000" dirty="0">
                <a:latin typeface="+mn-lt"/>
              </a:endParaRPr>
            </a:p>
          </p:txBody>
        </p:sp>
        <p:sp>
          <p:nvSpPr>
            <p:cNvPr id="20" name="Text Placeholder 1">
              <a:extLst>
                <a:ext uri="{FF2B5EF4-FFF2-40B4-BE49-F238E27FC236}">
                  <a16:creationId xmlns:a16="http://schemas.microsoft.com/office/drawing/2014/main" id="{F65A1304-DD5F-D2C0-D2A9-9820FA87ED68}"/>
                </a:ext>
              </a:extLst>
            </p:cNvPr>
            <p:cNvSpPr txBox="1">
              <a:spLocks/>
            </p:cNvSpPr>
            <p:nvPr/>
          </p:nvSpPr>
          <p:spPr>
            <a:xfrm>
              <a:off x="2870830" y="4653229"/>
              <a:ext cx="4873752" cy="1264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800" i="1" kern="0" dirty="0">
                  <a:latin typeface="+mn-lt"/>
                </a:rPr>
                <a:t>Employees stepping </a:t>
              </a:r>
              <a:br>
                <a:rPr lang="en-US" sz="2800" i="1" kern="0" dirty="0">
                  <a:latin typeface="+mn-lt"/>
                </a:rPr>
              </a:br>
              <a:r>
                <a:rPr lang="en-US" sz="2800" i="1" kern="0" dirty="0">
                  <a:latin typeface="+mn-lt"/>
                </a:rPr>
                <a:t>through expert level tasks</a:t>
              </a:r>
              <a:endParaRPr lang="en-US" sz="2800" kern="0" baseline="30000" dirty="0">
                <a:latin typeface="+mn-lt"/>
              </a:endParaRPr>
            </a:p>
          </p:txBody>
        </p:sp>
      </p:grpSp>
      <p:sp>
        <p:nvSpPr>
          <p:cNvPr id="7" name="Oval 6">
            <a:extLst>
              <a:ext uri="{FF2B5EF4-FFF2-40B4-BE49-F238E27FC236}">
                <a16:creationId xmlns:a16="http://schemas.microsoft.com/office/drawing/2014/main" id="{04500E3C-242A-1563-E0F7-C26FCF9C8B79}"/>
              </a:ext>
            </a:extLst>
          </p:cNvPr>
          <p:cNvSpPr/>
          <p:nvPr/>
        </p:nvSpPr>
        <p:spPr bwMode="auto">
          <a:xfrm>
            <a:off x="8321385" y="3424427"/>
            <a:ext cx="7744404" cy="7744968"/>
          </a:xfrm>
          <a:prstGeom prst="ellipse">
            <a:avLst/>
          </a:prstGeom>
          <a:solidFill>
            <a:schemeClr val="bg1"/>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137" name="Group 136">
            <a:extLst>
              <a:ext uri="{FF2B5EF4-FFF2-40B4-BE49-F238E27FC236}">
                <a16:creationId xmlns:a16="http://schemas.microsoft.com/office/drawing/2014/main" id="{7B8582CE-62F1-142E-459F-DF891C87F734}"/>
              </a:ext>
            </a:extLst>
          </p:cNvPr>
          <p:cNvGrpSpPr/>
          <p:nvPr/>
        </p:nvGrpSpPr>
        <p:grpSpPr>
          <a:xfrm>
            <a:off x="11006815" y="5925311"/>
            <a:ext cx="2364962" cy="2743200"/>
            <a:chOff x="1196696" y="5927263"/>
            <a:chExt cx="2364962" cy="2743200"/>
          </a:xfrm>
        </p:grpSpPr>
        <p:sp>
          <p:nvSpPr>
            <p:cNvPr id="46" name="Hexagon 45">
              <a:extLst>
                <a:ext uri="{FF2B5EF4-FFF2-40B4-BE49-F238E27FC236}">
                  <a16:creationId xmlns:a16="http://schemas.microsoft.com/office/drawing/2014/main" id="{C8B7C3E7-1A57-57FA-B0F5-3A0E31BBFE02}"/>
                </a:ext>
              </a:extLst>
            </p:cNvPr>
            <p:cNvSpPr>
              <a:spLocks noChangeAspect="1"/>
            </p:cNvSpPr>
            <p:nvPr/>
          </p:nvSpPr>
          <p:spPr bwMode="auto">
            <a:xfrm rot="16200000">
              <a:off x="1007577" y="6116382"/>
              <a:ext cx="2743200" cy="2364962"/>
            </a:xfrm>
            <a:prstGeom prst="hexagon">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47" name="Freeform 46">
              <a:extLst>
                <a:ext uri="{FF2B5EF4-FFF2-40B4-BE49-F238E27FC236}">
                  <a16:creationId xmlns:a16="http://schemas.microsoft.com/office/drawing/2014/main" id="{ABBD719F-D91F-D8AB-AFC2-8E5E24D688B1}"/>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A9372001-BED4-20C9-104E-311E7BF5D5F3}"/>
              </a:ext>
            </a:extLst>
          </p:cNvPr>
          <p:cNvGrpSpPr/>
          <p:nvPr/>
        </p:nvGrpSpPr>
        <p:grpSpPr>
          <a:xfrm>
            <a:off x="8321385" y="3424427"/>
            <a:ext cx="7744404" cy="7744968"/>
            <a:chOff x="8321385" y="3424427"/>
            <a:chExt cx="7744404" cy="7744968"/>
          </a:xfrm>
        </p:grpSpPr>
        <p:sp>
          <p:nvSpPr>
            <p:cNvPr id="5" name="Oval 4">
              <a:extLst>
                <a:ext uri="{FF2B5EF4-FFF2-40B4-BE49-F238E27FC236}">
                  <a16:creationId xmlns:a16="http://schemas.microsoft.com/office/drawing/2014/main" id="{20EB7755-A308-7525-B4DE-B0626FD6D47D}"/>
                </a:ext>
              </a:extLst>
            </p:cNvPr>
            <p:cNvSpPr/>
            <p:nvPr/>
          </p:nvSpPr>
          <p:spPr bwMode="auto">
            <a:xfrm>
              <a:off x="8321385" y="3424427"/>
              <a:ext cx="7744404" cy="7744968"/>
            </a:xfrm>
            <a:prstGeom prst="ellipse">
              <a:avLst/>
            </a:prstGeom>
            <a:solidFill>
              <a:srgbClr val="A56EFF">
                <a:alpha val="10000"/>
              </a:srgbClr>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6" name="Group 5">
              <a:extLst>
                <a:ext uri="{FF2B5EF4-FFF2-40B4-BE49-F238E27FC236}">
                  <a16:creationId xmlns:a16="http://schemas.microsoft.com/office/drawing/2014/main" id="{CB2F1B53-D65A-C8F3-A823-325DE22E5045}"/>
                </a:ext>
              </a:extLst>
            </p:cNvPr>
            <p:cNvGrpSpPr/>
            <p:nvPr/>
          </p:nvGrpSpPr>
          <p:grpSpPr>
            <a:xfrm>
              <a:off x="11011106" y="5927263"/>
              <a:ext cx="2364962" cy="2743200"/>
              <a:chOff x="1196696" y="5927263"/>
              <a:chExt cx="2364962" cy="2743200"/>
            </a:xfrm>
          </p:grpSpPr>
          <p:sp>
            <p:nvSpPr>
              <p:cNvPr id="10" name="Hexagon 9">
                <a:extLst>
                  <a:ext uri="{FF2B5EF4-FFF2-40B4-BE49-F238E27FC236}">
                    <a16:creationId xmlns:a16="http://schemas.microsoft.com/office/drawing/2014/main" id="{D419A488-94DA-F7CD-5B43-C4C22603C283}"/>
                  </a:ext>
                </a:extLst>
              </p:cNvPr>
              <p:cNvSpPr>
                <a:spLocks noChangeAspect="1"/>
              </p:cNvSpPr>
              <p:nvPr/>
            </p:nvSpPr>
            <p:spPr bwMode="auto">
              <a:xfrm rot="16200000">
                <a:off x="1007577" y="611638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11" name="Freeform 10">
                <a:extLst>
                  <a:ext uri="{FF2B5EF4-FFF2-40B4-BE49-F238E27FC236}">
                    <a16:creationId xmlns:a16="http://schemas.microsoft.com/office/drawing/2014/main" id="{80F7861B-779A-D153-FDF2-072B7A773A14}"/>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sp>
        <p:nvSpPr>
          <p:cNvPr id="17" name="Title 16">
            <a:extLst>
              <a:ext uri="{FF2B5EF4-FFF2-40B4-BE49-F238E27FC236}">
                <a16:creationId xmlns:a16="http://schemas.microsoft.com/office/drawing/2014/main" id="{B0DA0180-102F-38B6-9D5A-C664B6AC63E4}"/>
              </a:ext>
            </a:extLst>
          </p:cNvPr>
          <p:cNvSpPr>
            <a:spLocks noGrp="1"/>
          </p:cNvSpPr>
          <p:nvPr>
            <p:ph type="title"/>
          </p:nvPr>
        </p:nvSpPr>
        <p:spPr>
          <a:xfrm>
            <a:off x="576072" y="385200"/>
            <a:ext cx="22922771" cy="1527048"/>
          </a:xfrm>
        </p:spPr>
        <p:txBody>
          <a:bodyPr/>
          <a:lstStyle/>
          <a:p>
            <a:r>
              <a:rPr lang="en-US" i="1" kern="0" dirty="0">
                <a:solidFill>
                  <a:schemeClr val="accent1"/>
                </a:solidFill>
                <a:latin typeface="+mn-lt"/>
                <a:cs typeface="Arial"/>
                <a:sym typeface="Arial"/>
              </a:rPr>
              <a:t>Friction points </a:t>
            </a:r>
            <a:r>
              <a:rPr lang="en-US" kern="0" dirty="0">
                <a:solidFill>
                  <a:srgbClr val="000000"/>
                </a:solidFill>
                <a:latin typeface="+mn-lt"/>
                <a:cs typeface="Arial"/>
                <a:sym typeface="Arial"/>
              </a:rPr>
              <a:t>behind employee productivity</a:t>
            </a:r>
            <a:br>
              <a:rPr kumimoji="0" lang="en-US" u="none" strike="noStrike" kern="0" cap="none" spc="0" normalizeH="0" baseline="0" noProof="0" dirty="0">
                <a:ln>
                  <a:noFill/>
                </a:ln>
                <a:solidFill>
                  <a:schemeClr val="accent1"/>
                </a:solidFill>
                <a:effectLst/>
                <a:uLnTx/>
                <a:uFillTx/>
                <a:latin typeface="+mn-lt"/>
                <a:ea typeface="+mn-ea"/>
                <a:cs typeface="Arial"/>
                <a:sym typeface="Arial"/>
              </a:rPr>
            </a:br>
            <a:endParaRPr lang="en-US" dirty="0">
              <a:latin typeface="+mn-lt"/>
            </a:endParaRPr>
          </a:p>
        </p:txBody>
      </p:sp>
    </p:spTree>
    <p:extLst>
      <p:ext uri="{BB962C8B-B14F-4D97-AF65-F5344CB8AC3E}">
        <p14:creationId xmlns:p14="http://schemas.microsoft.com/office/powerpoint/2010/main" val="339603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000"/>
                            </p:stCondLst>
                            <p:childTnLst>
                              <p:par>
                                <p:cTn id="15" presetID="10" presetClass="exit" presetSubtype="0" fill="hold" grpId="0" nodeType="after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descr="Vertical half slide background in blue 10">
            <a:extLst>
              <a:ext uri="{FF2B5EF4-FFF2-40B4-BE49-F238E27FC236}">
                <a16:creationId xmlns:a16="http://schemas.microsoft.com/office/drawing/2014/main" id="{7D4B3C9E-044D-58F7-D87C-7DADF40011E7}"/>
              </a:ext>
            </a:extLst>
          </p:cNvPr>
          <p:cNvSpPr/>
          <p:nvPr/>
        </p:nvSpPr>
        <p:spPr bwMode="auto">
          <a:xfrm>
            <a:off x="12195175" y="0"/>
            <a:ext cx="12192000" cy="13716000"/>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endParaRPr>
          </a:p>
        </p:txBody>
      </p:sp>
      <p:grpSp>
        <p:nvGrpSpPr>
          <p:cNvPr id="15" name="Group 14">
            <a:extLst>
              <a:ext uri="{FF2B5EF4-FFF2-40B4-BE49-F238E27FC236}">
                <a16:creationId xmlns:a16="http://schemas.microsoft.com/office/drawing/2014/main" id="{BFB5439A-935C-CD64-F8E4-0A505A91C075}"/>
              </a:ext>
            </a:extLst>
          </p:cNvPr>
          <p:cNvGrpSpPr/>
          <p:nvPr/>
        </p:nvGrpSpPr>
        <p:grpSpPr>
          <a:xfrm>
            <a:off x="2226846" y="3424427"/>
            <a:ext cx="7744404" cy="7744968"/>
            <a:chOff x="1435504" y="3424427"/>
            <a:chExt cx="7744404" cy="7744968"/>
          </a:xfrm>
        </p:grpSpPr>
        <p:sp>
          <p:nvSpPr>
            <p:cNvPr id="16" name="Oval 15">
              <a:extLst>
                <a:ext uri="{FF2B5EF4-FFF2-40B4-BE49-F238E27FC236}">
                  <a16:creationId xmlns:a16="http://schemas.microsoft.com/office/drawing/2014/main" id="{194F0A43-1B67-D3AD-DAF9-4A18DE1C82D8}"/>
                </a:ext>
              </a:extLst>
            </p:cNvPr>
            <p:cNvSpPr/>
            <p:nvPr/>
          </p:nvSpPr>
          <p:spPr bwMode="auto">
            <a:xfrm>
              <a:off x="1435504" y="3424427"/>
              <a:ext cx="7744404" cy="7744968"/>
            </a:xfrm>
            <a:prstGeom prst="ellipse">
              <a:avLst/>
            </a:prstGeom>
            <a:solidFill>
              <a:srgbClr val="E5F6FF"/>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17" name="Text Placeholder 1">
              <a:extLst>
                <a:ext uri="{FF2B5EF4-FFF2-40B4-BE49-F238E27FC236}">
                  <a16:creationId xmlns:a16="http://schemas.microsoft.com/office/drawing/2014/main" id="{EC8F8ABC-6EA8-66A2-8A6D-27E1E7C382F4}"/>
                </a:ext>
              </a:extLst>
            </p:cNvPr>
            <p:cNvSpPr txBox="1">
              <a:spLocks/>
            </p:cNvSpPr>
            <p:nvPr/>
          </p:nvSpPr>
          <p:spPr>
            <a:xfrm>
              <a:off x="2870830" y="6245895"/>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Spend hours performing manual cumbersome tasks</a:t>
              </a:r>
              <a:endParaRPr lang="en-US" sz="2400" kern="0" baseline="30000" dirty="0">
                <a:latin typeface="+mn-lt"/>
              </a:endParaRPr>
            </a:p>
          </p:txBody>
        </p:sp>
        <p:sp>
          <p:nvSpPr>
            <p:cNvPr id="18" name="Text Placeholder 1">
              <a:extLst>
                <a:ext uri="{FF2B5EF4-FFF2-40B4-BE49-F238E27FC236}">
                  <a16:creationId xmlns:a16="http://schemas.microsoft.com/office/drawing/2014/main" id="{2E9A6E36-6CF7-6745-5C4E-46E0A8EE93E8}"/>
                </a:ext>
              </a:extLst>
            </p:cNvPr>
            <p:cNvSpPr txBox="1">
              <a:spLocks/>
            </p:cNvSpPr>
            <p:nvPr/>
          </p:nvSpPr>
          <p:spPr>
            <a:xfrm>
              <a:off x="2870830" y="7586688"/>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Have to use 13+ applications </a:t>
              </a:r>
              <a:br>
                <a:rPr lang="en-US" sz="2400" dirty="0">
                  <a:latin typeface="+mn-lt"/>
                </a:rPr>
              </a:br>
              <a:r>
                <a:rPr lang="en-US" sz="2400" dirty="0">
                  <a:latin typeface="+mn-lt"/>
                </a:rPr>
                <a:t>&amp; systems</a:t>
              </a:r>
              <a:endParaRPr lang="en-US" sz="2400" kern="0" baseline="30000" dirty="0">
                <a:latin typeface="+mn-lt"/>
              </a:endParaRPr>
            </a:p>
          </p:txBody>
        </p:sp>
        <p:sp>
          <p:nvSpPr>
            <p:cNvPr id="19" name="Text Placeholder 1">
              <a:extLst>
                <a:ext uri="{FF2B5EF4-FFF2-40B4-BE49-F238E27FC236}">
                  <a16:creationId xmlns:a16="http://schemas.microsoft.com/office/drawing/2014/main" id="{42749E85-BEF3-5040-F4E2-F45FE6DB684F}"/>
                </a:ext>
              </a:extLst>
            </p:cNvPr>
            <p:cNvSpPr txBox="1">
              <a:spLocks/>
            </p:cNvSpPr>
            <p:nvPr/>
          </p:nvSpPr>
          <p:spPr>
            <a:xfrm>
              <a:off x="2870830" y="8927482"/>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Struggle to stay up-to-date </a:t>
              </a:r>
              <a:br>
                <a:rPr lang="en-US" sz="2400" dirty="0">
                  <a:latin typeface="+mn-lt"/>
                </a:rPr>
              </a:br>
              <a:r>
                <a:rPr lang="en-US" sz="2400" dirty="0">
                  <a:latin typeface="+mn-lt"/>
                </a:rPr>
                <a:t>on relevant information </a:t>
              </a:r>
              <a:endParaRPr lang="en-US" sz="2400" kern="0" baseline="30000" dirty="0">
                <a:latin typeface="+mn-lt"/>
              </a:endParaRPr>
            </a:p>
          </p:txBody>
        </p:sp>
        <p:sp>
          <p:nvSpPr>
            <p:cNvPr id="20" name="Text Placeholder 1">
              <a:extLst>
                <a:ext uri="{FF2B5EF4-FFF2-40B4-BE49-F238E27FC236}">
                  <a16:creationId xmlns:a16="http://schemas.microsoft.com/office/drawing/2014/main" id="{82B70D52-5324-8FDF-28E9-DA2AA0D3B8F4}"/>
                </a:ext>
              </a:extLst>
            </p:cNvPr>
            <p:cNvSpPr txBox="1">
              <a:spLocks/>
            </p:cNvSpPr>
            <p:nvPr/>
          </p:nvSpPr>
          <p:spPr>
            <a:xfrm>
              <a:off x="2870830" y="4653229"/>
              <a:ext cx="4873752" cy="1264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latin typeface="+mn-lt"/>
                </a:rPr>
                <a:t>Employees stepping through </a:t>
              </a:r>
              <a:br>
                <a:rPr lang="en-US" sz="2400" i="1" kern="0" dirty="0">
                  <a:latin typeface="+mn-lt"/>
                </a:rPr>
              </a:br>
              <a:r>
                <a:rPr lang="en-US" sz="2400" i="1" kern="0" dirty="0">
                  <a:latin typeface="+mn-lt"/>
                </a:rPr>
                <a:t>expert level tasks</a:t>
              </a:r>
              <a:endParaRPr lang="en-US" sz="2400" kern="0" baseline="30000" dirty="0">
                <a:latin typeface="+mn-lt"/>
              </a:endParaRPr>
            </a:p>
          </p:txBody>
        </p:sp>
      </p:grpSp>
      <p:grpSp>
        <p:nvGrpSpPr>
          <p:cNvPr id="9" name="Group 8">
            <a:extLst>
              <a:ext uri="{FF2B5EF4-FFF2-40B4-BE49-F238E27FC236}">
                <a16:creationId xmlns:a16="http://schemas.microsoft.com/office/drawing/2014/main" id="{4AD9174F-98F0-BA14-5196-4E8602B55A2C}"/>
              </a:ext>
            </a:extLst>
          </p:cNvPr>
          <p:cNvGrpSpPr/>
          <p:nvPr/>
        </p:nvGrpSpPr>
        <p:grpSpPr>
          <a:xfrm>
            <a:off x="2226846" y="3424427"/>
            <a:ext cx="7744404" cy="7744968"/>
            <a:chOff x="15213888" y="3424427"/>
            <a:chExt cx="7744404" cy="7744968"/>
          </a:xfrm>
        </p:grpSpPr>
        <p:sp>
          <p:nvSpPr>
            <p:cNvPr id="10" name="Oval 9">
              <a:extLst>
                <a:ext uri="{FF2B5EF4-FFF2-40B4-BE49-F238E27FC236}">
                  <a16:creationId xmlns:a16="http://schemas.microsoft.com/office/drawing/2014/main" id="{CA765EE1-DCAE-6B2B-A074-4D1E3076F02F}"/>
                </a:ext>
              </a:extLst>
            </p:cNvPr>
            <p:cNvSpPr/>
            <p:nvPr/>
          </p:nvSpPr>
          <p:spPr bwMode="auto">
            <a:xfrm>
              <a:off x="15213888" y="3424427"/>
              <a:ext cx="7744404" cy="7744968"/>
            </a:xfrm>
            <a:prstGeom prst="ellipse">
              <a:avLst/>
            </a:prstGeom>
            <a:solidFill>
              <a:srgbClr val="FFF1F1"/>
            </a:solidFill>
            <a:ln w="2540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sp>
          <p:nvSpPr>
            <p:cNvPr id="11" name="Text Placeholder 1">
              <a:extLst>
                <a:ext uri="{FF2B5EF4-FFF2-40B4-BE49-F238E27FC236}">
                  <a16:creationId xmlns:a16="http://schemas.microsoft.com/office/drawing/2014/main" id="{C896293A-850E-1E75-C5ED-BE04B309FC35}"/>
                </a:ext>
              </a:extLst>
            </p:cNvPr>
            <p:cNvSpPr txBox="1">
              <a:spLocks/>
            </p:cNvSpPr>
            <p:nvPr/>
          </p:nvSpPr>
          <p:spPr>
            <a:xfrm>
              <a:off x="16649214" y="4653229"/>
              <a:ext cx="4873752" cy="1264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i="1" kern="0" dirty="0">
                  <a:latin typeface="+mn-lt"/>
                </a:rPr>
                <a:t>Employees stepping through </a:t>
              </a:r>
              <a:br>
                <a:rPr lang="en-US" sz="2400" i="1" kern="0" dirty="0">
                  <a:latin typeface="+mn-lt"/>
                </a:rPr>
              </a:br>
              <a:r>
                <a:rPr lang="en-US" sz="2400" i="1" kern="0" dirty="0">
                  <a:latin typeface="+mn-lt"/>
                </a:rPr>
                <a:t>tasks they are not experts in</a:t>
              </a:r>
              <a:endParaRPr lang="en-US" sz="2400" kern="0" baseline="30000" dirty="0">
                <a:latin typeface="+mn-lt"/>
              </a:endParaRPr>
            </a:p>
          </p:txBody>
        </p:sp>
        <p:sp>
          <p:nvSpPr>
            <p:cNvPr id="13" name="Text Placeholder 1">
              <a:extLst>
                <a:ext uri="{FF2B5EF4-FFF2-40B4-BE49-F238E27FC236}">
                  <a16:creationId xmlns:a16="http://schemas.microsoft.com/office/drawing/2014/main" id="{B3FBF75E-741D-B1AB-7315-9BF648D775D1}"/>
                </a:ext>
              </a:extLst>
            </p:cNvPr>
            <p:cNvSpPr txBox="1">
              <a:spLocks/>
            </p:cNvSpPr>
            <p:nvPr/>
          </p:nvSpPr>
          <p:spPr>
            <a:xfrm>
              <a:off x="16649214" y="7586688"/>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No idea where to get help with </a:t>
              </a:r>
              <a:br>
                <a:rPr lang="en-US" sz="2400" dirty="0">
                  <a:latin typeface="+mn-lt"/>
                </a:rPr>
              </a:br>
              <a:r>
                <a:rPr lang="en-US" sz="2400" dirty="0">
                  <a:latin typeface="+mn-lt"/>
                </a:rPr>
                <a:t>over 1000 applications</a:t>
              </a:r>
              <a:endParaRPr lang="en-US" sz="2400" kern="0" baseline="30000" dirty="0">
                <a:latin typeface="+mn-lt"/>
              </a:endParaRPr>
            </a:p>
          </p:txBody>
        </p:sp>
        <p:sp>
          <p:nvSpPr>
            <p:cNvPr id="14" name="Text Placeholder 1">
              <a:extLst>
                <a:ext uri="{FF2B5EF4-FFF2-40B4-BE49-F238E27FC236}">
                  <a16:creationId xmlns:a16="http://schemas.microsoft.com/office/drawing/2014/main" id="{A6C1763E-38E2-4B34-F0F6-E09BB67C8536}"/>
                </a:ext>
              </a:extLst>
            </p:cNvPr>
            <p:cNvSpPr txBox="1">
              <a:spLocks/>
            </p:cNvSpPr>
            <p:nvPr/>
          </p:nvSpPr>
          <p:spPr>
            <a:xfrm>
              <a:off x="16649214" y="8927482"/>
              <a:ext cx="4873752" cy="101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1200"/>
                </a:spcBef>
              </a:pPr>
              <a:r>
                <a:rPr lang="en-US" sz="2400" dirty="0">
                  <a:latin typeface="+mn-lt"/>
                </a:rPr>
                <a:t>Don’t know what kind of </a:t>
              </a:r>
              <a:br>
                <a:rPr lang="en-US" sz="2400" dirty="0">
                  <a:latin typeface="+mn-lt"/>
                </a:rPr>
              </a:br>
              <a:r>
                <a:rPr lang="en-US" sz="2400" dirty="0">
                  <a:latin typeface="+mn-lt"/>
                </a:rPr>
                <a:t>information they need</a:t>
              </a:r>
              <a:endParaRPr lang="en-US" sz="2400" kern="0" baseline="30000" dirty="0">
                <a:latin typeface="+mn-lt"/>
              </a:endParaRPr>
            </a:p>
          </p:txBody>
        </p:sp>
      </p:grpSp>
      <p:sp>
        <p:nvSpPr>
          <p:cNvPr id="23" name="Oval 22">
            <a:extLst>
              <a:ext uri="{FF2B5EF4-FFF2-40B4-BE49-F238E27FC236}">
                <a16:creationId xmlns:a16="http://schemas.microsoft.com/office/drawing/2014/main" id="{3A481BCD-C4B9-D547-027A-3AC87CBB9418}"/>
              </a:ext>
            </a:extLst>
          </p:cNvPr>
          <p:cNvSpPr/>
          <p:nvPr/>
        </p:nvSpPr>
        <p:spPr bwMode="auto">
          <a:xfrm>
            <a:off x="2226846" y="3424427"/>
            <a:ext cx="7744404" cy="7744968"/>
          </a:xfrm>
          <a:prstGeom prst="ellipse">
            <a:avLst/>
          </a:prstGeom>
          <a:solidFill>
            <a:schemeClr val="bg1"/>
          </a:solidFill>
          <a:ln w="254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45" name="Group 44">
            <a:extLst>
              <a:ext uri="{FF2B5EF4-FFF2-40B4-BE49-F238E27FC236}">
                <a16:creationId xmlns:a16="http://schemas.microsoft.com/office/drawing/2014/main" id="{AA4B3961-59EC-5D30-5D99-3D35CDE44AD7}"/>
              </a:ext>
            </a:extLst>
          </p:cNvPr>
          <p:cNvGrpSpPr/>
          <p:nvPr/>
        </p:nvGrpSpPr>
        <p:grpSpPr>
          <a:xfrm>
            <a:off x="2226846" y="3424427"/>
            <a:ext cx="7744404" cy="7744968"/>
            <a:chOff x="8321385" y="3424427"/>
            <a:chExt cx="7744404" cy="7744968"/>
          </a:xfrm>
        </p:grpSpPr>
        <p:sp>
          <p:nvSpPr>
            <p:cNvPr id="33" name="Oval 32">
              <a:extLst>
                <a:ext uri="{FF2B5EF4-FFF2-40B4-BE49-F238E27FC236}">
                  <a16:creationId xmlns:a16="http://schemas.microsoft.com/office/drawing/2014/main" id="{8915770E-3B6F-9DB7-3F13-FDE42C995E01}"/>
                </a:ext>
              </a:extLst>
            </p:cNvPr>
            <p:cNvSpPr/>
            <p:nvPr/>
          </p:nvSpPr>
          <p:spPr bwMode="auto">
            <a:xfrm>
              <a:off x="8321385" y="3424427"/>
              <a:ext cx="7744404" cy="7744968"/>
            </a:xfrm>
            <a:prstGeom prst="ellipse">
              <a:avLst/>
            </a:prstGeom>
            <a:solidFill>
              <a:srgbClr val="A56EFF">
                <a:alpha val="10000"/>
              </a:srgbClr>
            </a:solidFill>
            <a:ln w="2540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a:endParaRPr lang="en-US" sz="4400" kern="0" dirty="0">
                <a:solidFill>
                  <a:schemeClr val="tx1"/>
                </a:solidFill>
              </a:endParaRPr>
            </a:p>
          </p:txBody>
        </p:sp>
        <p:grpSp>
          <p:nvGrpSpPr>
            <p:cNvPr id="35" name="Group 34">
              <a:extLst>
                <a:ext uri="{FF2B5EF4-FFF2-40B4-BE49-F238E27FC236}">
                  <a16:creationId xmlns:a16="http://schemas.microsoft.com/office/drawing/2014/main" id="{ECCB6C31-F61B-09B4-F200-9102904F4C70}"/>
                </a:ext>
              </a:extLst>
            </p:cNvPr>
            <p:cNvGrpSpPr/>
            <p:nvPr/>
          </p:nvGrpSpPr>
          <p:grpSpPr>
            <a:xfrm>
              <a:off x="11011106" y="5927263"/>
              <a:ext cx="2364962" cy="2743200"/>
              <a:chOff x="1196696" y="5927263"/>
              <a:chExt cx="2364962" cy="2743200"/>
            </a:xfrm>
          </p:grpSpPr>
          <p:sp>
            <p:nvSpPr>
              <p:cNvPr id="38" name="Hexagon 37">
                <a:extLst>
                  <a:ext uri="{FF2B5EF4-FFF2-40B4-BE49-F238E27FC236}">
                    <a16:creationId xmlns:a16="http://schemas.microsoft.com/office/drawing/2014/main" id="{61FB2A28-ECAB-7C56-912B-E37B5EDF387C}"/>
                  </a:ext>
                </a:extLst>
              </p:cNvPr>
              <p:cNvSpPr>
                <a:spLocks noChangeAspect="1"/>
              </p:cNvSpPr>
              <p:nvPr/>
            </p:nvSpPr>
            <p:spPr bwMode="auto">
              <a:xfrm rot="16200000">
                <a:off x="1007577" y="611638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39" name="Freeform 38">
                <a:extLst>
                  <a:ext uri="{FF2B5EF4-FFF2-40B4-BE49-F238E27FC236}">
                    <a16:creationId xmlns:a16="http://schemas.microsoft.com/office/drawing/2014/main" id="{ECAA0D00-CF2F-186F-FD4C-5BDC8320D63E}"/>
                  </a:ext>
                </a:extLst>
              </p:cNvPr>
              <p:cNvSpPr/>
              <p:nvPr/>
            </p:nvSpPr>
            <p:spPr>
              <a:xfrm>
                <a:off x="1810616" y="6697876"/>
                <a:ext cx="1137121" cy="1201974"/>
              </a:xfrm>
              <a:custGeom>
                <a:avLst/>
                <a:gdLst>
                  <a:gd name="connsiteX0" fmla="*/ 1460754 w 1846580"/>
                  <a:gd name="connsiteY0" fmla="*/ 1951894 h 1951893"/>
                  <a:gd name="connsiteX1" fmla="*/ 1414463 w 1846580"/>
                  <a:gd name="connsiteY1" fmla="*/ 1951894 h 1951893"/>
                  <a:gd name="connsiteX2" fmla="*/ 1414463 w 1846580"/>
                  <a:gd name="connsiteY2" fmla="*/ 1469691 h 1951893"/>
                  <a:gd name="connsiteX3" fmla="*/ 1036930 w 1846580"/>
                  <a:gd name="connsiteY3" fmla="*/ 992374 h 1951893"/>
                  <a:gd name="connsiteX4" fmla="*/ 1019249 w 1846580"/>
                  <a:gd name="connsiteY4" fmla="*/ 972057 h 1951893"/>
                  <a:gd name="connsiteX5" fmla="*/ 1032879 w 1846580"/>
                  <a:gd name="connsiteY5" fmla="*/ 948719 h 1951893"/>
                  <a:gd name="connsiteX6" fmla="*/ 1193356 w 1846580"/>
                  <a:gd name="connsiteY6" fmla="*/ 702088 h 1951893"/>
                  <a:gd name="connsiteX7" fmla="*/ 923323 w 1846580"/>
                  <a:gd name="connsiteY7" fmla="*/ 431990 h 1951893"/>
                  <a:gd name="connsiteX8" fmla="*/ 653225 w 1846580"/>
                  <a:gd name="connsiteY8" fmla="*/ 702088 h 1951893"/>
                  <a:gd name="connsiteX9" fmla="*/ 813702 w 1846580"/>
                  <a:gd name="connsiteY9" fmla="*/ 948719 h 1951893"/>
                  <a:gd name="connsiteX10" fmla="*/ 827332 w 1846580"/>
                  <a:gd name="connsiteY10" fmla="*/ 972057 h 1951893"/>
                  <a:gd name="connsiteX11" fmla="*/ 809651 w 1846580"/>
                  <a:gd name="connsiteY11" fmla="*/ 992374 h 1951893"/>
                  <a:gd name="connsiteX12" fmla="*/ 432118 w 1846580"/>
                  <a:gd name="connsiteY12" fmla="*/ 1469691 h 1951893"/>
                  <a:gd name="connsiteX13" fmla="*/ 432118 w 1846580"/>
                  <a:gd name="connsiteY13" fmla="*/ 1951894 h 1951893"/>
                  <a:gd name="connsiteX14" fmla="*/ 385763 w 1846580"/>
                  <a:gd name="connsiteY14" fmla="*/ 1951894 h 1951893"/>
                  <a:gd name="connsiteX15" fmla="*/ 385763 w 1846580"/>
                  <a:gd name="connsiteY15" fmla="*/ 1469691 h 1951893"/>
                  <a:gd name="connsiteX16" fmla="*/ 744843 w 1846580"/>
                  <a:gd name="connsiteY16" fmla="*/ 963120 h 1951893"/>
                  <a:gd name="connsiteX17" fmla="*/ 606869 w 1846580"/>
                  <a:gd name="connsiteY17" fmla="*/ 702024 h 1951893"/>
                  <a:gd name="connsiteX18" fmla="*/ 788563 w 1846580"/>
                  <a:gd name="connsiteY18" fmla="*/ 415788 h 1951893"/>
                  <a:gd name="connsiteX19" fmla="*/ 807530 w 1846580"/>
                  <a:gd name="connsiteY19" fmla="*/ 316325 h 1951893"/>
                  <a:gd name="connsiteX20" fmla="*/ 537496 w 1846580"/>
                  <a:gd name="connsiteY20" fmla="*/ 46227 h 1951893"/>
                  <a:gd name="connsiteX21" fmla="*/ 267398 w 1846580"/>
                  <a:gd name="connsiteY21" fmla="*/ 316325 h 1951893"/>
                  <a:gd name="connsiteX22" fmla="*/ 427875 w 1846580"/>
                  <a:gd name="connsiteY22" fmla="*/ 562956 h 1951893"/>
                  <a:gd name="connsiteX23" fmla="*/ 441505 w 1846580"/>
                  <a:gd name="connsiteY23" fmla="*/ 586295 h 1951893"/>
                  <a:gd name="connsiteX24" fmla="*/ 423824 w 1846580"/>
                  <a:gd name="connsiteY24" fmla="*/ 606612 h 1951893"/>
                  <a:gd name="connsiteX25" fmla="*/ 46291 w 1846580"/>
                  <a:gd name="connsiteY25" fmla="*/ 1083928 h 1951893"/>
                  <a:gd name="connsiteX26" fmla="*/ 46291 w 1846580"/>
                  <a:gd name="connsiteY26" fmla="*/ 1566132 h 1951893"/>
                  <a:gd name="connsiteX27" fmla="*/ 0 w 1846580"/>
                  <a:gd name="connsiteY27" fmla="*/ 1566132 h 1951893"/>
                  <a:gd name="connsiteX28" fmla="*/ 0 w 1846580"/>
                  <a:gd name="connsiteY28" fmla="*/ 1083928 h 1951893"/>
                  <a:gd name="connsiteX29" fmla="*/ 359081 w 1846580"/>
                  <a:gd name="connsiteY29" fmla="*/ 577358 h 1951893"/>
                  <a:gd name="connsiteX30" fmla="*/ 221171 w 1846580"/>
                  <a:gd name="connsiteY30" fmla="*/ 316325 h 1951893"/>
                  <a:gd name="connsiteX31" fmla="*/ 537496 w 1846580"/>
                  <a:gd name="connsiteY31" fmla="*/ 0 h 1951893"/>
                  <a:gd name="connsiteX32" fmla="*/ 853821 w 1846580"/>
                  <a:gd name="connsiteY32" fmla="*/ 316325 h 1951893"/>
                  <a:gd name="connsiteX33" fmla="*/ 843727 w 1846580"/>
                  <a:gd name="connsiteY33" fmla="*/ 395857 h 1951893"/>
                  <a:gd name="connsiteX34" fmla="*/ 1002725 w 1846580"/>
                  <a:gd name="connsiteY34" fmla="*/ 395857 h 1951893"/>
                  <a:gd name="connsiteX35" fmla="*/ 992631 w 1846580"/>
                  <a:gd name="connsiteY35" fmla="*/ 316325 h 1951893"/>
                  <a:gd name="connsiteX36" fmla="*/ 1309021 w 1846580"/>
                  <a:gd name="connsiteY36" fmla="*/ 0 h 1951893"/>
                  <a:gd name="connsiteX37" fmla="*/ 1625410 w 1846580"/>
                  <a:gd name="connsiteY37" fmla="*/ 316325 h 1951893"/>
                  <a:gd name="connsiteX38" fmla="*/ 1487436 w 1846580"/>
                  <a:gd name="connsiteY38" fmla="*/ 577422 h 1951893"/>
                  <a:gd name="connsiteX39" fmla="*/ 1846581 w 1846580"/>
                  <a:gd name="connsiteY39" fmla="*/ 1083993 h 1951893"/>
                  <a:gd name="connsiteX40" fmla="*/ 1846581 w 1846580"/>
                  <a:gd name="connsiteY40" fmla="*/ 1566132 h 1951893"/>
                  <a:gd name="connsiteX41" fmla="*/ 1800225 w 1846580"/>
                  <a:gd name="connsiteY41" fmla="*/ 1566132 h 1951893"/>
                  <a:gd name="connsiteX42" fmla="*/ 1800225 w 1846580"/>
                  <a:gd name="connsiteY42" fmla="*/ 1083928 h 1951893"/>
                  <a:gd name="connsiteX43" fmla="*/ 1422692 w 1846580"/>
                  <a:gd name="connsiteY43" fmla="*/ 606612 h 1951893"/>
                  <a:gd name="connsiteX44" fmla="*/ 1405011 w 1846580"/>
                  <a:gd name="connsiteY44" fmla="*/ 586295 h 1951893"/>
                  <a:gd name="connsiteX45" fmla="*/ 1418642 w 1846580"/>
                  <a:gd name="connsiteY45" fmla="*/ 562956 h 1951893"/>
                  <a:gd name="connsiteX46" fmla="*/ 1579055 w 1846580"/>
                  <a:gd name="connsiteY46" fmla="*/ 316325 h 1951893"/>
                  <a:gd name="connsiteX47" fmla="*/ 1309021 w 1846580"/>
                  <a:gd name="connsiteY47" fmla="*/ 46227 h 1951893"/>
                  <a:gd name="connsiteX48" fmla="*/ 1038987 w 1846580"/>
                  <a:gd name="connsiteY48" fmla="*/ 316325 h 1951893"/>
                  <a:gd name="connsiteX49" fmla="*/ 1057954 w 1846580"/>
                  <a:gd name="connsiteY49" fmla="*/ 415852 h 1951893"/>
                  <a:gd name="connsiteX50" fmla="*/ 1239648 w 1846580"/>
                  <a:gd name="connsiteY50" fmla="*/ 702088 h 1951893"/>
                  <a:gd name="connsiteX51" fmla="*/ 1101673 w 1846580"/>
                  <a:gd name="connsiteY51" fmla="*/ 963185 h 1951893"/>
                  <a:gd name="connsiteX52" fmla="*/ 1460818 w 1846580"/>
                  <a:gd name="connsiteY52" fmla="*/ 1469755 h 1951893"/>
                  <a:gd name="connsiteX53" fmla="*/ 1460754 w 1846580"/>
                  <a:gd name="connsiteY53" fmla="*/ 1951894 h 1951893"/>
                  <a:gd name="connsiteX54" fmla="*/ 1460754 w 1846580"/>
                  <a:gd name="connsiteY54" fmla="*/ 1951894 h 19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580" h="1951893">
                    <a:moveTo>
                      <a:pt x="1460754" y="1951894"/>
                    </a:moveTo>
                    <a:lnTo>
                      <a:pt x="1414463" y="1951894"/>
                    </a:lnTo>
                    <a:lnTo>
                      <a:pt x="1414463" y="1469691"/>
                    </a:lnTo>
                    <a:cubicBezTo>
                      <a:pt x="1414463" y="1241319"/>
                      <a:pt x="1259257" y="1045095"/>
                      <a:pt x="1036930" y="992374"/>
                    </a:cubicBezTo>
                    <a:cubicBezTo>
                      <a:pt x="1027286" y="990060"/>
                      <a:pt x="1020149" y="981894"/>
                      <a:pt x="1019249" y="972057"/>
                    </a:cubicBezTo>
                    <a:cubicBezTo>
                      <a:pt x="1018284" y="962156"/>
                      <a:pt x="1023814" y="952769"/>
                      <a:pt x="1032879" y="948719"/>
                    </a:cubicBezTo>
                    <a:cubicBezTo>
                      <a:pt x="1130413" y="905320"/>
                      <a:pt x="1193356" y="808494"/>
                      <a:pt x="1193356" y="702088"/>
                    </a:cubicBezTo>
                    <a:cubicBezTo>
                      <a:pt x="1193356" y="553183"/>
                      <a:pt x="1072227" y="431990"/>
                      <a:pt x="923323" y="431990"/>
                    </a:cubicBezTo>
                    <a:cubicBezTo>
                      <a:pt x="774418" y="431990"/>
                      <a:pt x="653225" y="553119"/>
                      <a:pt x="653225" y="702088"/>
                    </a:cubicBezTo>
                    <a:cubicBezTo>
                      <a:pt x="653225" y="808494"/>
                      <a:pt x="716232" y="905385"/>
                      <a:pt x="813702" y="948719"/>
                    </a:cubicBezTo>
                    <a:cubicBezTo>
                      <a:pt x="822767" y="952769"/>
                      <a:pt x="828296" y="962156"/>
                      <a:pt x="827332" y="972057"/>
                    </a:cubicBezTo>
                    <a:cubicBezTo>
                      <a:pt x="826432" y="981894"/>
                      <a:pt x="819295" y="990124"/>
                      <a:pt x="809651" y="992374"/>
                    </a:cubicBezTo>
                    <a:cubicBezTo>
                      <a:pt x="587323" y="1045095"/>
                      <a:pt x="432118" y="1241319"/>
                      <a:pt x="432118" y="1469691"/>
                    </a:cubicBezTo>
                    <a:lnTo>
                      <a:pt x="432118" y="1951894"/>
                    </a:lnTo>
                    <a:lnTo>
                      <a:pt x="385763" y="1951894"/>
                    </a:lnTo>
                    <a:lnTo>
                      <a:pt x="385763" y="1469691"/>
                    </a:lnTo>
                    <a:cubicBezTo>
                      <a:pt x="385763" y="1238748"/>
                      <a:pt x="530874" y="1037765"/>
                      <a:pt x="744843" y="963120"/>
                    </a:cubicBezTo>
                    <a:cubicBezTo>
                      <a:pt x="659590" y="904806"/>
                      <a:pt x="606869" y="807465"/>
                      <a:pt x="606869" y="702024"/>
                    </a:cubicBezTo>
                    <a:cubicBezTo>
                      <a:pt x="606869" y="575751"/>
                      <a:pt x="681257" y="466451"/>
                      <a:pt x="788563" y="415788"/>
                    </a:cubicBezTo>
                    <a:cubicBezTo>
                      <a:pt x="801164" y="384219"/>
                      <a:pt x="807530" y="350787"/>
                      <a:pt x="807530" y="316325"/>
                    </a:cubicBezTo>
                    <a:cubicBezTo>
                      <a:pt x="807530" y="167421"/>
                      <a:pt x="686400" y="46227"/>
                      <a:pt x="537496" y="46227"/>
                    </a:cubicBezTo>
                    <a:cubicBezTo>
                      <a:pt x="388591" y="46227"/>
                      <a:pt x="267398" y="167357"/>
                      <a:pt x="267398" y="316325"/>
                    </a:cubicBezTo>
                    <a:cubicBezTo>
                      <a:pt x="267398" y="422796"/>
                      <a:pt x="330406" y="519622"/>
                      <a:pt x="427875" y="562956"/>
                    </a:cubicBezTo>
                    <a:cubicBezTo>
                      <a:pt x="437005" y="567007"/>
                      <a:pt x="442405" y="576393"/>
                      <a:pt x="441505" y="586295"/>
                    </a:cubicBezTo>
                    <a:cubicBezTo>
                      <a:pt x="440605" y="596132"/>
                      <a:pt x="433468" y="604361"/>
                      <a:pt x="423824" y="606612"/>
                    </a:cubicBezTo>
                    <a:cubicBezTo>
                      <a:pt x="201497" y="659332"/>
                      <a:pt x="46291" y="855557"/>
                      <a:pt x="46291" y="1083928"/>
                    </a:cubicBezTo>
                    <a:lnTo>
                      <a:pt x="46291" y="1566132"/>
                    </a:lnTo>
                    <a:lnTo>
                      <a:pt x="0" y="1566132"/>
                    </a:lnTo>
                    <a:lnTo>
                      <a:pt x="0" y="1083928"/>
                    </a:lnTo>
                    <a:cubicBezTo>
                      <a:pt x="0" y="852985"/>
                      <a:pt x="145111" y="652003"/>
                      <a:pt x="359081" y="577358"/>
                    </a:cubicBezTo>
                    <a:cubicBezTo>
                      <a:pt x="273827" y="519043"/>
                      <a:pt x="221171" y="421703"/>
                      <a:pt x="221171" y="316325"/>
                    </a:cubicBezTo>
                    <a:cubicBezTo>
                      <a:pt x="221171" y="141896"/>
                      <a:pt x="363067" y="0"/>
                      <a:pt x="537496" y="0"/>
                    </a:cubicBezTo>
                    <a:cubicBezTo>
                      <a:pt x="711925" y="0"/>
                      <a:pt x="853821" y="141896"/>
                      <a:pt x="853821" y="316325"/>
                    </a:cubicBezTo>
                    <a:cubicBezTo>
                      <a:pt x="853821" y="343457"/>
                      <a:pt x="850478" y="370075"/>
                      <a:pt x="843727" y="395857"/>
                    </a:cubicBezTo>
                    <a:cubicBezTo>
                      <a:pt x="894583" y="382676"/>
                      <a:pt x="951933" y="382676"/>
                      <a:pt x="1002725" y="395857"/>
                    </a:cubicBezTo>
                    <a:cubicBezTo>
                      <a:pt x="996039" y="370075"/>
                      <a:pt x="992631" y="343457"/>
                      <a:pt x="992631" y="316325"/>
                    </a:cubicBezTo>
                    <a:cubicBezTo>
                      <a:pt x="992631" y="141896"/>
                      <a:pt x="1134592" y="0"/>
                      <a:pt x="1309021" y="0"/>
                    </a:cubicBezTo>
                    <a:cubicBezTo>
                      <a:pt x="1483450" y="0"/>
                      <a:pt x="1625410" y="141896"/>
                      <a:pt x="1625410" y="316325"/>
                    </a:cubicBezTo>
                    <a:cubicBezTo>
                      <a:pt x="1625410" y="421767"/>
                      <a:pt x="1572689" y="519108"/>
                      <a:pt x="1487436" y="577422"/>
                    </a:cubicBezTo>
                    <a:cubicBezTo>
                      <a:pt x="1701470" y="652067"/>
                      <a:pt x="1846581" y="853050"/>
                      <a:pt x="1846581" y="1083993"/>
                    </a:cubicBezTo>
                    <a:lnTo>
                      <a:pt x="1846581" y="1566132"/>
                    </a:lnTo>
                    <a:lnTo>
                      <a:pt x="1800225" y="1566132"/>
                    </a:lnTo>
                    <a:lnTo>
                      <a:pt x="1800225" y="1083928"/>
                    </a:lnTo>
                    <a:cubicBezTo>
                      <a:pt x="1800225" y="855557"/>
                      <a:pt x="1645020" y="659332"/>
                      <a:pt x="1422692" y="606612"/>
                    </a:cubicBezTo>
                    <a:cubicBezTo>
                      <a:pt x="1413048" y="604297"/>
                      <a:pt x="1405911" y="596132"/>
                      <a:pt x="1405011" y="586295"/>
                    </a:cubicBezTo>
                    <a:cubicBezTo>
                      <a:pt x="1404047" y="576393"/>
                      <a:pt x="1409576" y="567007"/>
                      <a:pt x="1418642" y="562956"/>
                    </a:cubicBezTo>
                    <a:cubicBezTo>
                      <a:pt x="1516111" y="519558"/>
                      <a:pt x="1579055" y="422731"/>
                      <a:pt x="1579055" y="316325"/>
                    </a:cubicBezTo>
                    <a:cubicBezTo>
                      <a:pt x="1579055" y="167421"/>
                      <a:pt x="1457925" y="46227"/>
                      <a:pt x="1309021" y="46227"/>
                    </a:cubicBezTo>
                    <a:cubicBezTo>
                      <a:pt x="1160116" y="46227"/>
                      <a:pt x="1038987" y="167357"/>
                      <a:pt x="1038987" y="316325"/>
                    </a:cubicBezTo>
                    <a:cubicBezTo>
                      <a:pt x="1038987" y="350787"/>
                      <a:pt x="1045352" y="384219"/>
                      <a:pt x="1057954" y="415852"/>
                    </a:cubicBezTo>
                    <a:cubicBezTo>
                      <a:pt x="1165260" y="466580"/>
                      <a:pt x="1239648" y="575815"/>
                      <a:pt x="1239648" y="702088"/>
                    </a:cubicBezTo>
                    <a:cubicBezTo>
                      <a:pt x="1239648" y="807530"/>
                      <a:pt x="1186927" y="904870"/>
                      <a:pt x="1101673" y="963185"/>
                    </a:cubicBezTo>
                    <a:cubicBezTo>
                      <a:pt x="1315707" y="1037830"/>
                      <a:pt x="1460818" y="1238812"/>
                      <a:pt x="1460818" y="1469755"/>
                    </a:cubicBezTo>
                    <a:lnTo>
                      <a:pt x="1460754" y="1951894"/>
                    </a:lnTo>
                    <a:lnTo>
                      <a:pt x="1460754" y="1951894"/>
                    </a:lnTo>
                    <a:close/>
                  </a:path>
                </a:pathLst>
              </a:custGeom>
              <a:solidFill>
                <a:srgbClr val="0F62FE"/>
              </a:solidFill>
              <a:ln w="64294" cap="flat">
                <a:noFill/>
                <a:prstDash val="solid"/>
                <a:miter/>
              </a:ln>
            </p:spPr>
            <p:txBody>
              <a:bodyPr rtlCol="0" anchor="ctr"/>
              <a:lstStyle/>
              <a:p>
                <a:endParaRPr lang="en-US"/>
              </a:p>
            </p:txBody>
          </p:sp>
        </p:grpSp>
      </p:grpSp>
      <p:sp>
        <p:nvSpPr>
          <p:cNvPr id="29" name="TextBox 28">
            <a:extLst>
              <a:ext uri="{FF2B5EF4-FFF2-40B4-BE49-F238E27FC236}">
                <a16:creationId xmlns:a16="http://schemas.microsoft.com/office/drawing/2014/main" id="{87D8AC03-D984-B6A2-DA5A-311EAD37F05D}"/>
              </a:ext>
            </a:extLst>
          </p:cNvPr>
          <p:cNvSpPr txBox="1"/>
          <p:nvPr/>
        </p:nvSpPr>
        <p:spPr>
          <a:xfrm>
            <a:off x="13040701" y="577708"/>
            <a:ext cx="10736619" cy="5909310"/>
          </a:xfrm>
          <a:prstGeom prst="rect">
            <a:avLst/>
          </a:prstGeom>
          <a:noFill/>
        </p:spPr>
        <p:txBody>
          <a:bodyPr wrap="square" lIns="0" tIns="0" rIns="0" bIns="0" anchor="t">
            <a:spAutoFit/>
          </a:bodyPr>
          <a:lstStyle/>
          <a:p>
            <a:r>
              <a:rPr lang="en-US" sz="6400" dirty="0"/>
              <a:t>Harness the power </a:t>
            </a:r>
            <a:br>
              <a:rPr lang="en-US" sz="6400" dirty="0"/>
            </a:br>
            <a:r>
              <a:rPr lang="en-US" sz="6400" dirty="0"/>
              <a:t>of generative AI </a:t>
            </a:r>
            <a:br>
              <a:rPr lang="en-US" sz="6400" dirty="0"/>
            </a:br>
            <a:r>
              <a:rPr lang="en-US" sz="6400" dirty="0"/>
              <a:t>and automation </a:t>
            </a:r>
            <a:br>
              <a:rPr lang="en-US" sz="6400" dirty="0"/>
            </a:br>
            <a:r>
              <a:rPr lang="en-US" sz="6400" dirty="0"/>
              <a:t>to </a:t>
            </a:r>
            <a:r>
              <a:rPr lang="en-US" sz="6400" i="1" dirty="0">
                <a:solidFill>
                  <a:schemeClr val="accent1"/>
                </a:solidFill>
              </a:rPr>
              <a:t>free up </a:t>
            </a:r>
            <a:r>
              <a:rPr lang="en-US" sz="6400" dirty="0"/>
              <a:t>individuals </a:t>
            </a:r>
            <a:br>
              <a:rPr lang="en-US" sz="6400" dirty="0"/>
            </a:br>
            <a:r>
              <a:rPr lang="en-US" sz="6400" dirty="0"/>
              <a:t>across the enterprise </a:t>
            </a:r>
            <a:br>
              <a:rPr lang="en-US" sz="6400" dirty="0"/>
            </a:br>
            <a:r>
              <a:rPr lang="en-US" sz="6400" dirty="0"/>
              <a:t>from tedious daily tasks</a:t>
            </a:r>
          </a:p>
        </p:txBody>
      </p:sp>
      <p:sp>
        <p:nvSpPr>
          <p:cNvPr id="30" name="TextBox 29">
            <a:extLst>
              <a:ext uri="{FF2B5EF4-FFF2-40B4-BE49-F238E27FC236}">
                <a16:creationId xmlns:a16="http://schemas.microsoft.com/office/drawing/2014/main" id="{AFFD5AA0-AC78-CB94-97F0-C861862CF203}"/>
              </a:ext>
            </a:extLst>
          </p:cNvPr>
          <p:cNvSpPr txBox="1"/>
          <p:nvPr/>
        </p:nvSpPr>
        <p:spPr>
          <a:xfrm>
            <a:off x="13040701" y="7435708"/>
            <a:ext cx="10736619" cy="1323439"/>
          </a:xfrm>
          <a:prstGeom prst="rect">
            <a:avLst/>
          </a:prstGeom>
          <a:noFill/>
        </p:spPr>
        <p:txBody>
          <a:bodyPr wrap="square" lIns="0" tIns="0" rIns="0" bIns="0" anchor="t">
            <a:spAutoFit/>
          </a:bodyPr>
          <a:lstStyle/>
          <a:p>
            <a:pPr lvl="0" defTabSz="2438398">
              <a:buClr>
                <a:srgbClr val="000000"/>
              </a:buClr>
              <a:defRPr/>
            </a:pPr>
            <a:r>
              <a:rPr lang="en-US" sz="8600" kern="0" dirty="0">
                <a:cs typeface="Arial"/>
                <a:sym typeface="Arial"/>
              </a:rPr>
              <a:t>Work, </a:t>
            </a:r>
            <a:r>
              <a:rPr lang="en-US" sz="8600" i="1" kern="0" dirty="0">
                <a:solidFill>
                  <a:schemeClr val="accent1"/>
                </a:solidFill>
                <a:cs typeface="Arial"/>
                <a:sym typeface="Arial"/>
              </a:rPr>
              <a:t>reimagined</a:t>
            </a:r>
            <a:r>
              <a:rPr lang="en-US" sz="8600" kern="0" dirty="0">
                <a:cs typeface="Arial"/>
                <a:sym typeface="Arial"/>
              </a:rPr>
              <a:t>.</a:t>
            </a:r>
            <a:endParaRPr kumimoji="0" lang="en-US" sz="8600" u="none" strike="noStrike" kern="0" cap="none" spc="0" normalizeH="0" baseline="0" noProof="0" dirty="0">
              <a:ln>
                <a:noFill/>
              </a:ln>
              <a:effectLst/>
              <a:uLnTx/>
              <a:uFillTx/>
              <a:cs typeface="Arial"/>
              <a:sym typeface="Arial"/>
            </a:endParaRPr>
          </a:p>
        </p:txBody>
      </p:sp>
      <p:grpSp>
        <p:nvGrpSpPr>
          <p:cNvPr id="88" name="Group 87">
            <a:extLst>
              <a:ext uri="{FF2B5EF4-FFF2-40B4-BE49-F238E27FC236}">
                <a16:creationId xmlns:a16="http://schemas.microsoft.com/office/drawing/2014/main" id="{81DE3884-B810-EC53-B47E-332969948D85}"/>
              </a:ext>
            </a:extLst>
          </p:cNvPr>
          <p:cNvGrpSpPr/>
          <p:nvPr/>
        </p:nvGrpSpPr>
        <p:grpSpPr>
          <a:xfrm>
            <a:off x="4916567" y="5925311"/>
            <a:ext cx="2364962" cy="2743200"/>
            <a:chOff x="13449822" y="9865973"/>
            <a:chExt cx="2364962" cy="2743200"/>
          </a:xfrm>
        </p:grpSpPr>
        <p:sp>
          <p:nvSpPr>
            <p:cNvPr id="53" name="Hexagon 52">
              <a:extLst>
                <a:ext uri="{FF2B5EF4-FFF2-40B4-BE49-F238E27FC236}">
                  <a16:creationId xmlns:a16="http://schemas.microsoft.com/office/drawing/2014/main" id="{18BD8422-5CFE-B1E9-B2E8-F8097F620B5D}"/>
                </a:ext>
              </a:extLst>
            </p:cNvPr>
            <p:cNvSpPr>
              <a:spLocks noChangeAspect="1"/>
            </p:cNvSpPr>
            <p:nvPr/>
          </p:nvSpPr>
          <p:spPr bwMode="auto">
            <a:xfrm rot="16200000">
              <a:off x="13260703"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82" name="Freeform 81">
              <a:extLst>
                <a:ext uri="{FF2B5EF4-FFF2-40B4-BE49-F238E27FC236}">
                  <a16:creationId xmlns:a16="http://schemas.microsoft.com/office/drawing/2014/main" id="{69558ECB-84E0-B11B-D5AD-D14AA13A33DA}"/>
                </a:ext>
              </a:extLst>
            </p:cNvPr>
            <p:cNvSpPr/>
            <p:nvPr/>
          </p:nvSpPr>
          <p:spPr>
            <a:xfrm>
              <a:off x="14057309" y="10662598"/>
              <a:ext cx="1149986" cy="1149949"/>
            </a:xfrm>
            <a:custGeom>
              <a:avLst/>
              <a:gdLst>
                <a:gd name="connsiteX0" fmla="*/ 574975 w 1149986"/>
                <a:gd name="connsiteY0" fmla="*/ 1149950 h 1149949"/>
                <a:gd name="connsiteX1" fmla="*/ 139252 w 1149986"/>
                <a:gd name="connsiteY1" fmla="*/ 950131 h 1149949"/>
                <a:gd name="connsiteX2" fmla="*/ 139252 w 1149986"/>
                <a:gd name="connsiteY2" fmla="*/ 1136474 h 1149949"/>
                <a:gd name="connsiteX3" fmla="*/ 112300 w 1149986"/>
                <a:gd name="connsiteY3" fmla="*/ 1136474 h 1149949"/>
                <a:gd name="connsiteX4" fmla="*/ 112300 w 1149986"/>
                <a:gd name="connsiteY4" fmla="*/ 898398 h 1149949"/>
                <a:gd name="connsiteX5" fmla="*/ 350375 w 1149986"/>
                <a:gd name="connsiteY5" fmla="*/ 898398 h 1149949"/>
                <a:gd name="connsiteX6" fmla="*/ 350375 w 1149986"/>
                <a:gd name="connsiteY6" fmla="*/ 925387 h 1149949"/>
                <a:gd name="connsiteX7" fmla="*/ 153589 w 1149986"/>
                <a:gd name="connsiteY7" fmla="*/ 925387 h 1149949"/>
                <a:gd name="connsiteX8" fmla="*/ 574975 w 1149986"/>
                <a:gd name="connsiteY8" fmla="*/ 1122998 h 1149949"/>
                <a:gd name="connsiteX9" fmla="*/ 1122998 w 1149986"/>
                <a:gd name="connsiteY9" fmla="*/ 574975 h 1149949"/>
                <a:gd name="connsiteX10" fmla="*/ 1149987 w 1149986"/>
                <a:gd name="connsiteY10" fmla="*/ 574975 h 1149949"/>
                <a:gd name="connsiteX11" fmla="*/ 574975 w 1149986"/>
                <a:gd name="connsiteY11" fmla="*/ 1149950 h 1149949"/>
                <a:gd name="connsiteX12" fmla="*/ 26952 w 1149986"/>
                <a:gd name="connsiteY12" fmla="*/ 574975 h 1149949"/>
                <a:gd name="connsiteX13" fmla="*/ 0 w 1149986"/>
                <a:gd name="connsiteY13" fmla="*/ 574975 h 1149949"/>
                <a:gd name="connsiteX14" fmla="*/ 574975 w 1149986"/>
                <a:gd name="connsiteY14" fmla="*/ 0 h 1149949"/>
                <a:gd name="connsiteX15" fmla="*/ 1010698 w 1149986"/>
                <a:gd name="connsiteY15" fmla="*/ 199781 h 1149949"/>
                <a:gd name="connsiteX16" fmla="*/ 1010698 w 1149986"/>
                <a:gd name="connsiteY16" fmla="*/ 13476 h 1149949"/>
                <a:gd name="connsiteX17" fmla="*/ 1037687 w 1149986"/>
                <a:gd name="connsiteY17" fmla="*/ 13476 h 1149949"/>
                <a:gd name="connsiteX18" fmla="*/ 1037687 w 1149986"/>
                <a:gd name="connsiteY18" fmla="*/ 251551 h 1149949"/>
                <a:gd name="connsiteX19" fmla="*/ 799574 w 1149986"/>
                <a:gd name="connsiteY19" fmla="*/ 251551 h 1149949"/>
                <a:gd name="connsiteX20" fmla="*/ 799574 w 1149986"/>
                <a:gd name="connsiteY20" fmla="*/ 224600 h 1149949"/>
                <a:gd name="connsiteX21" fmla="*/ 996361 w 1149986"/>
                <a:gd name="connsiteY21" fmla="*/ 224600 h 1149949"/>
                <a:gd name="connsiteX22" fmla="*/ 574975 w 1149986"/>
                <a:gd name="connsiteY22" fmla="*/ 26952 h 1149949"/>
                <a:gd name="connsiteX23" fmla="*/ 26952 w 1149986"/>
                <a:gd name="connsiteY23" fmla="*/ 574975 h 114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9986" h="1149949">
                  <a:moveTo>
                    <a:pt x="574975" y="1149950"/>
                  </a:moveTo>
                  <a:cubicBezTo>
                    <a:pt x="405402" y="1149950"/>
                    <a:pt x="248669" y="1077591"/>
                    <a:pt x="139252" y="950131"/>
                  </a:cubicBezTo>
                  <a:lnTo>
                    <a:pt x="139252" y="1136474"/>
                  </a:lnTo>
                  <a:lnTo>
                    <a:pt x="112300" y="1136474"/>
                  </a:lnTo>
                  <a:lnTo>
                    <a:pt x="112300" y="898398"/>
                  </a:lnTo>
                  <a:lnTo>
                    <a:pt x="350375" y="898398"/>
                  </a:lnTo>
                  <a:lnTo>
                    <a:pt x="350375" y="925387"/>
                  </a:lnTo>
                  <a:lnTo>
                    <a:pt x="153589" y="925387"/>
                  </a:lnTo>
                  <a:cubicBezTo>
                    <a:pt x="258102" y="1051313"/>
                    <a:pt x="410194" y="1122998"/>
                    <a:pt x="574975" y="1122998"/>
                  </a:cubicBezTo>
                  <a:cubicBezTo>
                    <a:pt x="877136" y="1122998"/>
                    <a:pt x="1122998" y="877173"/>
                    <a:pt x="1122998" y="574975"/>
                  </a:cubicBezTo>
                  <a:lnTo>
                    <a:pt x="1149987" y="574975"/>
                  </a:lnTo>
                  <a:cubicBezTo>
                    <a:pt x="1149950" y="892034"/>
                    <a:pt x="892034" y="1149950"/>
                    <a:pt x="574975" y="1149950"/>
                  </a:cubicBezTo>
                  <a:close/>
                  <a:moveTo>
                    <a:pt x="26952" y="574975"/>
                  </a:moveTo>
                  <a:lnTo>
                    <a:pt x="0" y="574975"/>
                  </a:lnTo>
                  <a:cubicBezTo>
                    <a:pt x="0" y="257915"/>
                    <a:pt x="257915" y="0"/>
                    <a:pt x="574975" y="0"/>
                  </a:cubicBezTo>
                  <a:cubicBezTo>
                    <a:pt x="744547" y="0"/>
                    <a:pt x="901280" y="72321"/>
                    <a:pt x="1010698" y="199781"/>
                  </a:cubicBezTo>
                  <a:lnTo>
                    <a:pt x="1010698" y="13476"/>
                  </a:lnTo>
                  <a:lnTo>
                    <a:pt x="1037687" y="13476"/>
                  </a:lnTo>
                  <a:lnTo>
                    <a:pt x="1037687" y="251551"/>
                  </a:lnTo>
                  <a:lnTo>
                    <a:pt x="799574" y="251551"/>
                  </a:lnTo>
                  <a:lnTo>
                    <a:pt x="799574" y="224600"/>
                  </a:lnTo>
                  <a:lnTo>
                    <a:pt x="996361" y="224600"/>
                  </a:lnTo>
                  <a:cubicBezTo>
                    <a:pt x="891847" y="98637"/>
                    <a:pt x="739756" y="26952"/>
                    <a:pt x="574975" y="26952"/>
                  </a:cubicBezTo>
                  <a:cubicBezTo>
                    <a:pt x="272776" y="26952"/>
                    <a:pt x="26952" y="272776"/>
                    <a:pt x="26952" y="574975"/>
                  </a:cubicBezTo>
                  <a:close/>
                </a:path>
              </a:pathLst>
            </a:custGeom>
            <a:solidFill>
              <a:schemeClr val="accent1"/>
            </a:solidFill>
            <a:ln w="37207"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23EDF29D-3201-3722-F634-8251F065A6B7}"/>
              </a:ext>
            </a:extLst>
          </p:cNvPr>
          <p:cNvGrpSpPr/>
          <p:nvPr/>
        </p:nvGrpSpPr>
        <p:grpSpPr>
          <a:xfrm>
            <a:off x="4916567" y="5925311"/>
            <a:ext cx="2364962" cy="2743200"/>
            <a:chOff x="16829126" y="9865973"/>
            <a:chExt cx="2364962" cy="2743200"/>
          </a:xfrm>
        </p:grpSpPr>
        <p:sp>
          <p:nvSpPr>
            <p:cNvPr id="84" name="Hexagon 83">
              <a:extLst>
                <a:ext uri="{FF2B5EF4-FFF2-40B4-BE49-F238E27FC236}">
                  <a16:creationId xmlns:a16="http://schemas.microsoft.com/office/drawing/2014/main" id="{AD9761E3-869A-3561-32EF-994C58B3B659}"/>
                </a:ext>
              </a:extLst>
            </p:cNvPr>
            <p:cNvSpPr>
              <a:spLocks noChangeAspect="1"/>
            </p:cNvSpPr>
            <p:nvPr/>
          </p:nvSpPr>
          <p:spPr bwMode="auto">
            <a:xfrm rot="16200000">
              <a:off x="16640007"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9" name="Freeform 78">
              <a:extLst>
                <a:ext uri="{FF2B5EF4-FFF2-40B4-BE49-F238E27FC236}">
                  <a16:creationId xmlns:a16="http://schemas.microsoft.com/office/drawing/2014/main" id="{429B7A02-CD20-212B-5009-988893725E18}"/>
                </a:ext>
              </a:extLst>
            </p:cNvPr>
            <p:cNvSpPr/>
            <p:nvPr/>
          </p:nvSpPr>
          <p:spPr>
            <a:xfrm>
              <a:off x="17436666" y="10778703"/>
              <a:ext cx="1149882" cy="917741"/>
            </a:xfrm>
            <a:custGeom>
              <a:avLst/>
              <a:gdLst>
                <a:gd name="connsiteX0" fmla="*/ 997957 w 1149882"/>
                <a:gd name="connsiteY0" fmla="*/ 917742 h 917741"/>
                <a:gd name="connsiteX1" fmla="*/ 925823 w 1149882"/>
                <a:gd name="connsiteY1" fmla="*/ 899624 h 917741"/>
                <a:gd name="connsiteX2" fmla="*/ 848748 w 1149882"/>
                <a:gd name="connsiteY2" fmla="*/ 741656 h 917741"/>
                <a:gd name="connsiteX3" fmla="*/ 904823 w 1149882"/>
                <a:gd name="connsiteY3" fmla="*/ 436725 h 917741"/>
                <a:gd name="connsiteX4" fmla="*/ 914930 w 1149882"/>
                <a:gd name="connsiteY4" fmla="*/ 426056 h 917741"/>
                <a:gd name="connsiteX5" fmla="*/ 928780 w 1149882"/>
                <a:gd name="connsiteY5" fmla="*/ 430885 h 917741"/>
                <a:gd name="connsiteX6" fmla="*/ 1119203 w 1149882"/>
                <a:gd name="connsiteY6" fmla="*/ 677233 h 917741"/>
                <a:gd name="connsiteX7" fmla="*/ 1131481 w 1149882"/>
                <a:gd name="connsiteY7" fmla="*/ 839469 h 917741"/>
                <a:gd name="connsiteX8" fmla="*/ 997957 w 1149882"/>
                <a:gd name="connsiteY8" fmla="*/ 917742 h 917741"/>
                <a:gd name="connsiteX9" fmla="*/ 925898 w 1149882"/>
                <a:gd name="connsiteY9" fmla="*/ 471238 h 917741"/>
                <a:gd name="connsiteX10" fmla="*/ 875925 w 1149882"/>
                <a:gd name="connsiteY10" fmla="*/ 743116 h 917741"/>
                <a:gd name="connsiteX11" fmla="*/ 875251 w 1149882"/>
                <a:gd name="connsiteY11" fmla="*/ 746485 h 917741"/>
                <a:gd name="connsiteX12" fmla="*/ 938513 w 1149882"/>
                <a:gd name="connsiteY12" fmla="*/ 875854 h 917741"/>
                <a:gd name="connsiteX13" fmla="*/ 938513 w 1149882"/>
                <a:gd name="connsiteY13" fmla="*/ 875854 h 917741"/>
                <a:gd name="connsiteX14" fmla="*/ 1107824 w 1149882"/>
                <a:gd name="connsiteY14" fmla="*/ 826480 h 917741"/>
                <a:gd name="connsiteX15" fmla="*/ 1097754 w 1149882"/>
                <a:gd name="connsiteY15" fmla="*/ 693666 h 917741"/>
                <a:gd name="connsiteX16" fmla="*/ 925898 w 1149882"/>
                <a:gd name="connsiteY16" fmla="*/ 471238 h 917741"/>
                <a:gd name="connsiteX17" fmla="*/ 523004 w 1149882"/>
                <a:gd name="connsiteY17" fmla="*/ 814688 h 917741"/>
                <a:gd name="connsiteX18" fmla="*/ 431218 w 1149882"/>
                <a:gd name="connsiteY18" fmla="*/ 791030 h 917741"/>
                <a:gd name="connsiteX19" fmla="*/ 334303 w 1149882"/>
                <a:gd name="connsiteY19" fmla="*/ 618912 h 917741"/>
                <a:gd name="connsiteX20" fmla="*/ 341191 w 1149882"/>
                <a:gd name="connsiteY20" fmla="*/ 607795 h 917741"/>
                <a:gd name="connsiteX21" fmla="*/ 354255 w 1149882"/>
                <a:gd name="connsiteY21" fmla="*/ 607757 h 917741"/>
                <a:gd name="connsiteX22" fmla="*/ 628977 w 1149882"/>
                <a:gd name="connsiteY22" fmla="*/ 758613 h 917741"/>
                <a:gd name="connsiteX23" fmla="*/ 635977 w 1149882"/>
                <a:gd name="connsiteY23" fmla="*/ 769806 h 917741"/>
                <a:gd name="connsiteX24" fmla="*/ 630100 w 1149882"/>
                <a:gd name="connsiteY24" fmla="*/ 781560 h 917741"/>
                <a:gd name="connsiteX25" fmla="*/ 523004 w 1149882"/>
                <a:gd name="connsiteY25" fmla="*/ 814688 h 917741"/>
                <a:gd name="connsiteX26" fmla="*/ 361704 w 1149882"/>
                <a:gd name="connsiteY26" fmla="*/ 642608 h 917741"/>
                <a:gd name="connsiteX27" fmla="*/ 444207 w 1149882"/>
                <a:gd name="connsiteY27" fmla="*/ 767410 h 917741"/>
                <a:gd name="connsiteX28" fmla="*/ 444207 w 1149882"/>
                <a:gd name="connsiteY28" fmla="*/ 767410 h 917741"/>
                <a:gd name="connsiteX29" fmla="*/ 595175 w 1149882"/>
                <a:gd name="connsiteY29" fmla="*/ 770816 h 917741"/>
                <a:gd name="connsiteX30" fmla="*/ 361704 w 1149882"/>
                <a:gd name="connsiteY30" fmla="*/ 642608 h 917741"/>
                <a:gd name="connsiteX31" fmla="*/ 680635 w 1149882"/>
                <a:gd name="connsiteY31" fmla="*/ 717661 h 917741"/>
                <a:gd name="connsiteX32" fmla="*/ 674159 w 1149882"/>
                <a:gd name="connsiteY32" fmla="*/ 715977 h 917741"/>
                <a:gd name="connsiteX33" fmla="*/ 367581 w 1149882"/>
                <a:gd name="connsiteY33" fmla="*/ 547677 h 917741"/>
                <a:gd name="connsiteX34" fmla="*/ 361105 w 1149882"/>
                <a:gd name="connsiteY34" fmla="*/ 539554 h 917741"/>
                <a:gd name="connsiteX35" fmla="*/ 362340 w 1149882"/>
                <a:gd name="connsiteY35" fmla="*/ 529260 h 917741"/>
                <a:gd name="connsiteX36" fmla="*/ 405164 w 1149882"/>
                <a:gd name="connsiteY36" fmla="*/ 453233 h 917741"/>
                <a:gd name="connsiteX37" fmla="*/ 423394 w 1149882"/>
                <a:gd name="connsiteY37" fmla="*/ 448029 h 917741"/>
                <a:gd name="connsiteX38" fmla="*/ 729935 w 1149882"/>
                <a:gd name="connsiteY38" fmla="*/ 616329 h 917741"/>
                <a:gd name="connsiteX39" fmla="*/ 736411 w 1149882"/>
                <a:gd name="connsiteY39" fmla="*/ 624452 h 917741"/>
                <a:gd name="connsiteX40" fmla="*/ 735213 w 1149882"/>
                <a:gd name="connsiteY40" fmla="*/ 634747 h 917741"/>
                <a:gd name="connsiteX41" fmla="*/ 692389 w 1149882"/>
                <a:gd name="connsiteY41" fmla="*/ 710773 h 917741"/>
                <a:gd name="connsiteX42" fmla="*/ 680635 w 1149882"/>
                <a:gd name="connsiteY42" fmla="*/ 717661 h 917741"/>
                <a:gd name="connsiteX43" fmla="*/ 392512 w 1149882"/>
                <a:gd name="connsiteY43" fmla="*/ 530607 h 917741"/>
                <a:gd name="connsiteX44" fmla="*/ 675470 w 1149882"/>
                <a:gd name="connsiteY44" fmla="*/ 685918 h 917741"/>
                <a:gd name="connsiteX45" fmla="*/ 705042 w 1149882"/>
                <a:gd name="connsiteY45" fmla="*/ 633399 h 917741"/>
                <a:gd name="connsiteX46" fmla="*/ 422084 w 1149882"/>
                <a:gd name="connsiteY46" fmla="*/ 478088 h 917741"/>
                <a:gd name="connsiteX47" fmla="*/ 392512 w 1149882"/>
                <a:gd name="connsiteY47" fmla="*/ 530607 h 917741"/>
                <a:gd name="connsiteX48" fmla="*/ 765684 w 1149882"/>
                <a:gd name="connsiteY48" fmla="*/ 566655 h 917741"/>
                <a:gd name="connsiteX49" fmla="*/ 759208 w 1149882"/>
                <a:gd name="connsiteY49" fmla="*/ 564971 h 917741"/>
                <a:gd name="connsiteX50" fmla="*/ 452629 w 1149882"/>
                <a:gd name="connsiteY50" fmla="*/ 396634 h 917741"/>
                <a:gd name="connsiteX51" fmla="*/ 446153 w 1149882"/>
                <a:gd name="connsiteY51" fmla="*/ 388511 h 917741"/>
                <a:gd name="connsiteX52" fmla="*/ 447389 w 1149882"/>
                <a:gd name="connsiteY52" fmla="*/ 378216 h 917741"/>
                <a:gd name="connsiteX53" fmla="*/ 490212 w 1149882"/>
                <a:gd name="connsiteY53" fmla="*/ 302190 h 917741"/>
                <a:gd name="connsiteX54" fmla="*/ 508442 w 1149882"/>
                <a:gd name="connsiteY54" fmla="*/ 296986 h 917741"/>
                <a:gd name="connsiteX55" fmla="*/ 814983 w 1149882"/>
                <a:gd name="connsiteY55" fmla="*/ 465286 h 917741"/>
                <a:gd name="connsiteX56" fmla="*/ 821459 w 1149882"/>
                <a:gd name="connsiteY56" fmla="*/ 473409 h 917741"/>
                <a:gd name="connsiteX57" fmla="*/ 820261 w 1149882"/>
                <a:gd name="connsiteY57" fmla="*/ 483703 h 917741"/>
                <a:gd name="connsiteX58" fmla="*/ 777438 w 1149882"/>
                <a:gd name="connsiteY58" fmla="*/ 559730 h 917741"/>
                <a:gd name="connsiteX59" fmla="*/ 765684 w 1149882"/>
                <a:gd name="connsiteY59" fmla="*/ 566655 h 917741"/>
                <a:gd name="connsiteX60" fmla="*/ 477523 w 1149882"/>
                <a:gd name="connsiteY60" fmla="*/ 379564 h 917741"/>
                <a:gd name="connsiteX61" fmla="*/ 760480 w 1149882"/>
                <a:gd name="connsiteY61" fmla="*/ 534912 h 917741"/>
                <a:gd name="connsiteX62" fmla="*/ 790053 w 1149882"/>
                <a:gd name="connsiteY62" fmla="*/ 482393 h 917741"/>
                <a:gd name="connsiteX63" fmla="*/ 507132 w 1149882"/>
                <a:gd name="connsiteY63" fmla="*/ 327045 h 917741"/>
                <a:gd name="connsiteX64" fmla="*/ 477523 w 1149882"/>
                <a:gd name="connsiteY64" fmla="*/ 379564 h 917741"/>
                <a:gd name="connsiteX65" fmla="*/ 151778 w 1149882"/>
                <a:gd name="connsiteY65" fmla="*/ 453083 h 917741"/>
                <a:gd name="connsiteX66" fmla="*/ 76837 w 1149882"/>
                <a:gd name="connsiteY66" fmla="*/ 433468 h 917741"/>
                <a:gd name="connsiteX67" fmla="*/ 5377 w 1149882"/>
                <a:gd name="connsiteY67" fmla="*/ 342393 h 917741"/>
                <a:gd name="connsiteX68" fmla="*/ 19938 w 1149882"/>
                <a:gd name="connsiteY68" fmla="*/ 228820 h 917741"/>
                <a:gd name="connsiteX69" fmla="*/ 165629 w 1149882"/>
                <a:gd name="connsiteY69" fmla="*/ 153692 h 917741"/>
                <a:gd name="connsiteX70" fmla="*/ 478047 w 1149882"/>
                <a:gd name="connsiteY70" fmla="*/ 183376 h 917741"/>
                <a:gd name="connsiteX71" fmla="*/ 489576 w 1149882"/>
                <a:gd name="connsiteY71" fmla="*/ 192585 h 917741"/>
                <a:gd name="connsiteX72" fmla="*/ 485758 w 1149882"/>
                <a:gd name="connsiteY72" fmla="*/ 206847 h 917741"/>
                <a:gd name="connsiteX73" fmla="*/ 255656 w 1149882"/>
                <a:gd name="connsiteY73" fmla="*/ 412468 h 917741"/>
                <a:gd name="connsiteX74" fmla="*/ 253073 w 1149882"/>
                <a:gd name="connsiteY74" fmla="*/ 414751 h 917741"/>
                <a:gd name="connsiteX75" fmla="*/ 151778 w 1149882"/>
                <a:gd name="connsiteY75" fmla="*/ 453083 h 917741"/>
                <a:gd name="connsiteX76" fmla="*/ 151891 w 1149882"/>
                <a:gd name="connsiteY76" fmla="*/ 180045 h 917741"/>
                <a:gd name="connsiteX77" fmla="*/ 43297 w 1149882"/>
                <a:gd name="connsiteY77" fmla="*/ 242296 h 917741"/>
                <a:gd name="connsiteX78" fmla="*/ 31356 w 1149882"/>
                <a:gd name="connsiteY78" fmla="*/ 335243 h 917741"/>
                <a:gd name="connsiteX79" fmla="*/ 90051 w 1149882"/>
                <a:gd name="connsiteY79" fmla="*/ 409960 h 917741"/>
                <a:gd name="connsiteX80" fmla="*/ 90051 w 1149882"/>
                <a:gd name="connsiteY80" fmla="*/ 409960 h 917741"/>
                <a:gd name="connsiteX81" fmla="*/ 235142 w 1149882"/>
                <a:gd name="connsiteY81" fmla="*/ 394612 h 917741"/>
                <a:gd name="connsiteX82" fmla="*/ 444806 w 1149882"/>
                <a:gd name="connsiteY82" fmla="*/ 207296 h 917741"/>
                <a:gd name="connsiteX83" fmla="*/ 163121 w 1149882"/>
                <a:gd name="connsiteY83" fmla="*/ 180531 h 917741"/>
                <a:gd name="connsiteX84" fmla="*/ 151891 w 1149882"/>
                <a:gd name="connsiteY84" fmla="*/ 180045 h 917741"/>
                <a:gd name="connsiteX85" fmla="*/ 834823 w 1149882"/>
                <a:gd name="connsiteY85" fmla="*/ 406853 h 917741"/>
                <a:gd name="connsiteX86" fmla="*/ 828347 w 1149882"/>
                <a:gd name="connsiteY86" fmla="*/ 405206 h 917741"/>
                <a:gd name="connsiteX87" fmla="*/ 553549 w 1149882"/>
                <a:gd name="connsiteY87" fmla="*/ 254350 h 917741"/>
                <a:gd name="connsiteX88" fmla="*/ 546587 w 1149882"/>
                <a:gd name="connsiteY88" fmla="*/ 243195 h 917741"/>
                <a:gd name="connsiteX89" fmla="*/ 552464 w 1149882"/>
                <a:gd name="connsiteY89" fmla="*/ 231403 h 917741"/>
                <a:gd name="connsiteX90" fmla="*/ 751309 w 1149882"/>
                <a:gd name="connsiteY90" fmla="*/ 221970 h 917741"/>
                <a:gd name="connsiteX91" fmla="*/ 751309 w 1149882"/>
                <a:gd name="connsiteY91" fmla="*/ 221970 h 917741"/>
                <a:gd name="connsiteX92" fmla="*/ 848261 w 1149882"/>
                <a:gd name="connsiteY92" fmla="*/ 394051 h 917741"/>
                <a:gd name="connsiteX93" fmla="*/ 841374 w 1149882"/>
                <a:gd name="connsiteY93" fmla="*/ 405168 h 917741"/>
                <a:gd name="connsiteX94" fmla="*/ 834823 w 1149882"/>
                <a:gd name="connsiteY94" fmla="*/ 406853 h 917741"/>
                <a:gd name="connsiteX95" fmla="*/ 587389 w 1149882"/>
                <a:gd name="connsiteY95" fmla="*/ 242147 h 917741"/>
                <a:gd name="connsiteX96" fmla="*/ 820860 w 1149882"/>
                <a:gd name="connsiteY96" fmla="*/ 370355 h 917741"/>
                <a:gd name="connsiteX97" fmla="*/ 738395 w 1149882"/>
                <a:gd name="connsiteY97" fmla="*/ 245553 h 917741"/>
                <a:gd name="connsiteX98" fmla="*/ 587389 w 1149882"/>
                <a:gd name="connsiteY98" fmla="*/ 242147 h 917741"/>
                <a:gd name="connsiteX99" fmla="*/ 905010 w 1149882"/>
                <a:gd name="connsiteY99" fmla="*/ 260414 h 917741"/>
                <a:gd name="connsiteX100" fmla="*/ 868700 w 1149882"/>
                <a:gd name="connsiteY100" fmla="*/ 251093 h 917741"/>
                <a:gd name="connsiteX101" fmla="*/ 832914 w 1149882"/>
                <a:gd name="connsiteY101" fmla="*/ 206398 h 917741"/>
                <a:gd name="connsiteX102" fmla="*/ 839614 w 1149882"/>
                <a:gd name="connsiteY102" fmla="*/ 150023 h 917741"/>
                <a:gd name="connsiteX103" fmla="*/ 941545 w 1149882"/>
                <a:gd name="connsiteY103" fmla="*/ 121275 h 917741"/>
                <a:gd name="connsiteX104" fmla="*/ 977331 w 1149882"/>
                <a:gd name="connsiteY104" fmla="*/ 166007 h 917741"/>
                <a:gd name="connsiteX105" fmla="*/ 970631 w 1149882"/>
                <a:gd name="connsiteY105" fmla="*/ 222307 h 917741"/>
                <a:gd name="connsiteX106" fmla="*/ 970631 w 1149882"/>
                <a:gd name="connsiteY106" fmla="*/ 222307 h 917741"/>
                <a:gd name="connsiteX107" fmla="*/ 905010 w 1149882"/>
                <a:gd name="connsiteY107" fmla="*/ 260414 h 917741"/>
                <a:gd name="connsiteX108" fmla="*/ 905197 w 1149882"/>
                <a:gd name="connsiteY108" fmla="*/ 138906 h 917741"/>
                <a:gd name="connsiteX109" fmla="*/ 863085 w 1149882"/>
                <a:gd name="connsiteY109" fmla="*/ 163275 h 917741"/>
                <a:gd name="connsiteX110" fmla="*/ 858855 w 1149882"/>
                <a:gd name="connsiteY110" fmla="*/ 199023 h 917741"/>
                <a:gd name="connsiteX111" fmla="*/ 881689 w 1149882"/>
                <a:gd name="connsiteY111" fmla="*/ 227473 h 917741"/>
                <a:gd name="connsiteX112" fmla="*/ 947160 w 1149882"/>
                <a:gd name="connsiteY112" fmla="*/ 209130 h 917741"/>
                <a:gd name="connsiteX113" fmla="*/ 947160 w 1149882"/>
                <a:gd name="connsiteY113" fmla="*/ 209130 h 917741"/>
                <a:gd name="connsiteX114" fmla="*/ 951390 w 1149882"/>
                <a:gd name="connsiteY114" fmla="*/ 173419 h 917741"/>
                <a:gd name="connsiteX115" fmla="*/ 928556 w 1149882"/>
                <a:gd name="connsiteY115" fmla="*/ 144932 h 917741"/>
                <a:gd name="connsiteX116" fmla="*/ 905197 w 1149882"/>
                <a:gd name="connsiteY116" fmla="*/ 138906 h 917741"/>
                <a:gd name="connsiteX117" fmla="*/ 701036 w 1149882"/>
                <a:gd name="connsiteY117" fmla="*/ 148451 h 917741"/>
                <a:gd name="connsiteX118" fmla="*/ 664801 w 1149882"/>
                <a:gd name="connsiteY118" fmla="*/ 139130 h 917741"/>
                <a:gd name="connsiteX119" fmla="*/ 628977 w 1149882"/>
                <a:gd name="connsiteY119" fmla="*/ 94435 h 917741"/>
                <a:gd name="connsiteX120" fmla="*/ 635678 w 1149882"/>
                <a:gd name="connsiteY120" fmla="*/ 38060 h 917741"/>
                <a:gd name="connsiteX121" fmla="*/ 737609 w 1149882"/>
                <a:gd name="connsiteY121" fmla="*/ 9312 h 917741"/>
                <a:gd name="connsiteX122" fmla="*/ 773432 w 1149882"/>
                <a:gd name="connsiteY122" fmla="*/ 54044 h 917741"/>
                <a:gd name="connsiteX123" fmla="*/ 766732 w 1149882"/>
                <a:gd name="connsiteY123" fmla="*/ 110344 h 917741"/>
                <a:gd name="connsiteX124" fmla="*/ 701036 w 1149882"/>
                <a:gd name="connsiteY124" fmla="*/ 148451 h 917741"/>
                <a:gd name="connsiteX125" fmla="*/ 701261 w 1149882"/>
                <a:gd name="connsiteY125" fmla="*/ 26943 h 917741"/>
                <a:gd name="connsiteX126" fmla="*/ 659149 w 1149882"/>
                <a:gd name="connsiteY126" fmla="*/ 51312 h 917741"/>
                <a:gd name="connsiteX127" fmla="*/ 654919 w 1149882"/>
                <a:gd name="connsiteY127" fmla="*/ 87061 h 917741"/>
                <a:gd name="connsiteX128" fmla="*/ 677753 w 1149882"/>
                <a:gd name="connsiteY128" fmla="*/ 115547 h 917741"/>
                <a:gd name="connsiteX129" fmla="*/ 743261 w 1149882"/>
                <a:gd name="connsiteY129" fmla="*/ 97168 h 917741"/>
                <a:gd name="connsiteX130" fmla="*/ 747491 w 1149882"/>
                <a:gd name="connsiteY130" fmla="*/ 61494 h 917741"/>
                <a:gd name="connsiteX131" fmla="*/ 724657 w 1149882"/>
                <a:gd name="connsiteY131" fmla="*/ 32970 h 917741"/>
                <a:gd name="connsiteX132" fmla="*/ 701261 w 1149882"/>
                <a:gd name="connsiteY132" fmla="*/ 26943 h 9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149882" h="917741">
                  <a:moveTo>
                    <a:pt x="997957" y="917742"/>
                  </a:moveTo>
                  <a:cubicBezTo>
                    <a:pt x="973513" y="917742"/>
                    <a:pt x="948770" y="911940"/>
                    <a:pt x="925823" y="899624"/>
                  </a:cubicBezTo>
                  <a:cubicBezTo>
                    <a:pt x="868363" y="868817"/>
                    <a:pt x="837406" y="805292"/>
                    <a:pt x="848748" y="741656"/>
                  </a:cubicBezTo>
                  <a:lnTo>
                    <a:pt x="904823" y="436725"/>
                  </a:lnTo>
                  <a:cubicBezTo>
                    <a:pt x="905796" y="431484"/>
                    <a:pt x="909764" y="427329"/>
                    <a:pt x="914930" y="426056"/>
                  </a:cubicBezTo>
                  <a:cubicBezTo>
                    <a:pt x="920133" y="424821"/>
                    <a:pt x="925524" y="426693"/>
                    <a:pt x="928780" y="430885"/>
                  </a:cubicBezTo>
                  <a:lnTo>
                    <a:pt x="1119203" y="677233"/>
                  </a:lnTo>
                  <a:cubicBezTo>
                    <a:pt x="1155102" y="724212"/>
                    <a:pt x="1159893" y="787849"/>
                    <a:pt x="1131481" y="839469"/>
                  </a:cubicBezTo>
                  <a:cubicBezTo>
                    <a:pt x="1104005" y="889405"/>
                    <a:pt x="1051786" y="917742"/>
                    <a:pt x="997957" y="917742"/>
                  </a:cubicBezTo>
                  <a:close/>
                  <a:moveTo>
                    <a:pt x="925898" y="471238"/>
                  </a:moveTo>
                  <a:lnTo>
                    <a:pt x="875925" y="743116"/>
                  </a:lnTo>
                  <a:cubicBezTo>
                    <a:pt x="875887" y="743191"/>
                    <a:pt x="875288" y="746410"/>
                    <a:pt x="875251" y="746485"/>
                  </a:cubicBezTo>
                  <a:cubicBezTo>
                    <a:pt x="865967" y="798554"/>
                    <a:pt x="891385" y="850549"/>
                    <a:pt x="938513" y="875854"/>
                  </a:cubicBezTo>
                  <a:lnTo>
                    <a:pt x="938513" y="875854"/>
                  </a:lnTo>
                  <a:cubicBezTo>
                    <a:pt x="999080" y="908346"/>
                    <a:pt x="1074995" y="886186"/>
                    <a:pt x="1107824" y="826480"/>
                  </a:cubicBezTo>
                  <a:cubicBezTo>
                    <a:pt x="1131107" y="784217"/>
                    <a:pt x="1127177" y="732110"/>
                    <a:pt x="1097754" y="693666"/>
                  </a:cubicBezTo>
                  <a:lnTo>
                    <a:pt x="925898" y="471238"/>
                  </a:lnTo>
                  <a:close/>
                  <a:moveTo>
                    <a:pt x="523004" y="814688"/>
                  </a:moveTo>
                  <a:cubicBezTo>
                    <a:pt x="491560" y="814688"/>
                    <a:pt x="460004" y="806865"/>
                    <a:pt x="431218" y="791030"/>
                  </a:cubicBezTo>
                  <a:cubicBezTo>
                    <a:pt x="368030" y="756367"/>
                    <a:pt x="330896" y="690410"/>
                    <a:pt x="334303" y="618912"/>
                  </a:cubicBezTo>
                  <a:cubicBezTo>
                    <a:pt x="334528" y="614270"/>
                    <a:pt x="337110" y="610078"/>
                    <a:pt x="341191" y="607795"/>
                  </a:cubicBezTo>
                  <a:cubicBezTo>
                    <a:pt x="345271" y="605586"/>
                    <a:pt x="350175" y="605549"/>
                    <a:pt x="354255" y="607757"/>
                  </a:cubicBezTo>
                  <a:lnTo>
                    <a:pt x="628977" y="758613"/>
                  </a:lnTo>
                  <a:cubicBezTo>
                    <a:pt x="633095" y="760897"/>
                    <a:pt x="635753" y="765089"/>
                    <a:pt x="635977" y="769806"/>
                  </a:cubicBezTo>
                  <a:cubicBezTo>
                    <a:pt x="636202" y="774485"/>
                    <a:pt x="633956" y="778939"/>
                    <a:pt x="630100" y="781560"/>
                  </a:cubicBezTo>
                  <a:cubicBezTo>
                    <a:pt x="597683" y="803608"/>
                    <a:pt x="560400" y="814688"/>
                    <a:pt x="523004" y="814688"/>
                  </a:cubicBezTo>
                  <a:close/>
                  <a:moveTo>
                    <a:pt x="361704" y="642608"/>
                  </a:moveTo>
                  <a:cubicBezTo>
                    <a:pt x="366496" y="694864"/>
                    <a:pt x="396779" y="741394"/>
                    <a:pt x="444207" y="767410"/>
                  </a:cubicBezTo>
                  <a:lnTo>
                    <a:pt x="444207" y="767410"/>
                  </a:lnTo>
                  <a:cubicBezTo>
                    <a:pt x="491635" y="793463"/>
                    <a:pt x="547710" y="794362"/>
                    <a:pt x="595175" y="770816"/>
                  </a:cubicBezTo>
                  <a:lnTo>
                    <a:pt x="361704" y="642608"/>
                  </a:lnTo>
                  <a:close/>
                  <a:moveTo>
                    <a:pt x="680635" y="717661"/>
                  </a:moveTo>
                  <a:cubicBezTo>
                    <a:pt x="678427" y="717661"/>
                    <a:pt x="676218" y="717100"/>
                    <a:pt x="674159" y="715977"/>
                  </a:cubicBezTo>
                  <a:lnTo>
                    <a:pt x="367581" y="547677"/>
                  </a:lnTo>
                  <a:cubicBezTo>
                    <a:pt x="364437" y="545955"/>
                    <a:pt x="362116" y="543035"/>
                    <a:pt x="361105" y="539554"/>
                  </a:cubicBezTo>
                  <a:cubicBezTo>
                    <a:pt x="360094" y="536072"/>
                    <a:pt x="360544" y="532404"/>
                    <a:pt x="362340" y="529260"/>
                  </a:cubicBezTo>
                  <a:lnTo>
                    <a:pt x="405164" y="453233"/>
                  </a:lnTo>
                  <a:cubicBezTo>
                    <a:pt x="408758" y="446832"/>
                    <a:pt x="416843" y="444511"/>
                    <a:pt x="423394" y="448029"/>
                  </a:cubicBezTo>
                  <a:lnTo>
                    <a:pt x="729935" y="616329"/>
                  </a:lnTo>
                  <a:cubicBezTo>
                    <a:pt x="733117" y="618051"/>
                    <a:pt x="735400" y="620971"/>
                    <a:pt x="736411" y="624452"/>
                  </a:cubicBezTo>
                  <a:cubicBezTo>
                    <a:pt x="737422" y="627896"/>
                    <a:pt x="737010" y="631602"/>
                    <a:pt x="735213" y="634747"/>
                  </a:cubicBezTo>
                  <a:lnTo>
                    <a:pt x="692389" y="710773"/>
                  </a:lnTo>
                  <a:cubicBezTo>
                    <a:pt x="689919" y="715191"/>
                    <a:pt x="685352" y="717661"/>
                    <a:pt x="680635" y="717661"/>
                  </a:cubicBezTo>
                  <a:close/>
                  <a:moveTo>
                    <a:pt x="392512" y="530607"/>
                  </a:moveTo>
                  <a:lnTo>
                    <a:pt x="675470" y="685918"/>
                  </a:lnTo>
                  <a:lnTo>
                    <a:pt x="705042" y="633399"/>
                  </a:lnTo>
                  <a:lnTo>
                    <a:pt x="422084" y="478088"/>
                  </a:lnTo>
                  <a:lnTo>
                    <a:pt x="392512" y="530607"/>
                  </a:lnTo>
                  <a:close/>
                  <a:moveTo>
                    <a:pt x="765684" y="566655"/>
                  </a:moveTo>
                  <a:cubicBezTo>
                    <a:pt x="763475" y="566655"/>
                    <a:pt x="761267" y="566094"/>
                    <a:pt x="759208" y="564971"/>
                  </a:cubicBezTo>
                  <a:lnTo>
                    <a:pt x="452629" y="396634"/>
                  </a:lnTo>
                  <a:cubicBezTo>
                    <a:pt x="449485" y="394912"/>
                    <a:pt x="447164" y="391992"/>
                    <a:pt x="446153" y="388511"/>
                  </a:cubicBezTo>
                  <a:cubicBezTo>
                    <a:pt x="445180" y="385067"/>
                    <a:pt x="445592" y="381361"/>
                    <a:pt x="447389" y="378216"/>
                  </a:cubicBezTo>
                  <a:lnTo>
                    <a:pt x="490212" y="302190"/>
                  </a:lnTo>
                  <a:cubicBezTo>
                    <a:pt x="493843" y="295788"/>
                    <a:pt x="501892" y="293393"/>
                    <a:pt x="508442" y="296986"/>
                  </a:cubicBezTo>
                  <a:lnTo>
                    <a:pt x="814983" y="465286"/>
                  </a:lnTo>
                  <a:cubicBezTo>
                    <a:pt x="818165" y="467008"/>
                    <a:pt x="820449" y="469928"/>
                    <a:pt x="821459" y="473409"/>
                  </a:cubicBezTo>
                  <a:cubicBezTo>
                    <a:pt x="822470" y="476853"/>
                    <a:pt x="822058" y="480559"/>
                    <a:pt x="820261" y="483703"/>
                  </a:cubicBezTo>
                  <a:lnTo>
                    <a:pt x="777438" y="559730"/>
                  </a:lnTo>
                  <a:cubicBezTo>
                    <a:pt x="774967" y="564147"/>
                    <a:pt x="770400" y="566655"/>
                    <a:pt x="765684" y="566655"/>
                  </a:cubicBezTo>
                  <a:close/>
                  <a:moveTo>
                    <a:pt x="477523" y="379564"/>
                  </a:moveTo>
                  <a:lnTo>
                    <a:pt x="760480" y="534912"/>
                  </a:lnTo>
                  <a:lnTo>
                    <a:pt x="790053" y="482393"/>
                  </a:lnTo>
                  <a:lnTo>
                    <a:pt x="507132" y="327045"/>
                  </a:lnTo>
                  <a:lnTo>
                    <a:pt x="477523" y="379564"/>
                  </a:lnTo>
                  <a:close/>
                  <a:moveTo>
                    <a:pt x="151778" y="453083"/>
                  </a:moveTo>
                  <a:cubicBezTo>
                    <a:pt x="126062" y="453083"/>
                    <a:pt x="100270" y="446644"/>
                    <a:pt x="76837" y="433468"/>
                  </a:cubicBezTo>
                  <a:cubicBezTo>
                    <a:pt x="41425" y="413591"/>
                    <a:pt x="16045" y="381249"/>
                    <a:pt x="5377" y="342393"/>
                  </a:cubicBezTo>
                  <a:cubicBezTo>
                    <a:pt x="-5217" y="303874"/>
                    <a:pt x="-51" y="263558"/>
                    <a:pt x="19938" y="228820"/>
                  </a:cubicBezTo>
                  <a:cubicBezTo>
                    <a:pt x="49249" y="177874"/>
                    <a:pt x="106559" y="148339"/>
                    <a:pt x="165629" y="153692"/>
                  </a:cubicBezTo>
                  <a:lnTo>
                    <a:pt x="478047" y="183376"/>
                  </a:lnTo>
                  <a:cubicBezTo>
                    <a:pt x="483362" y="183900"/>
                    <a:pt x="487892" y="187494"/>
                    <a:pt x="489576" y="192585"/>
                  </a:cubicBezTo>
                  <a:cubicBezTo>
                    <a:pt x="491260" y="197676"/>
                    <a:pt x="489763" y="203291"/>
                    <a:pt x="485758" y="206847"/>
                  </a:cubicBezTo>
                  <a:lnTo>
                    <a:pt x="255656" y="412468"/>
                  </a:lnTo>
                  <a:cubicBezTo>
                    <a:pt x="255618" y="412505"/>
                    <a:pt x="253148" y="414714"/>
                    <a:pt x="253073" y="414751"/>
                  </a:cubicBezTo>
                  <a:cubicBezTo>
                    <a:pt x="224474" y="440056"/>
                    <a:pt x="188276" y="453083"/>
                    <a:pt x="151778" y="453083"/>
                  </a:cubicBezTo>
                  <a:close/>
                  <a:moveTo>
                    <a:pt x="151891" y="180045"/>
                  </a:moveTo>
                  <a:cubicBezTo>
                    <a:pt x="107308" y="180045"/>
                    <a:pt x="65532" y="203665"/>
                    <a:pt x="43297" y="242296"/>
                  </a:cubicBezTo>
                  <a:cubicBezTo>
                    <a:pt x="26901" y="270708"/>
                    <a:pt x="22671" y="303724"/>
                    <a:pt x="31356" y="335243"/>
                  </a:cubicBezTo>
                  <a:cubicBezTo>
                    <a:pt x="40115" y="367099"/>
                    <a:pt x="60965" y="393639"/>
                    <a:pt x="90051" y="409960"/>
                  </a:cubicBezTo>
                  <a:lnTo>
                    <a:pt x="90051" y="409960"/>
                  </a:lnTo>
                  <a:cubicBezTo>
                    <a:pt x="136805" y="436275"/>
                    <a:pt x="195164" y="430099"/>
                    <a:pt x="235142" y="394612"/>
                  </a:cubicBezTo>
                  <a:lnTo>
                    <a:pt x="444806" y="207296"/>
                  </a:lnTo>
                  <a:lnTo>
                    <a:pt x="163121" y="180531"/>
                  </a:lnTo>
                  <a:cubicBezTo>
                    <a:pt x="159377" y="180195"/>
                    <a:pt x="155597" y="180045"/>
                    <a:pt x="151891" y="180045"/>
                  </a:cubicBezTo>
                  <a:close/>
                  <a:moveTo>
                    <a:pt x="834823" y="406853"/>
                  </a:moveTo>
                  <a:cubicBezTo>
                    <a:pt x="832577" y="406853"/>
                    <a:pt x="830368" y="406291"/>
                    <a:pt x="828347" y="405206"/>
                  </a:cubicBezTo>
                  <a:lnTo>
                    <a:pt x="553549" y="254350"/>
                  </a:lnTo>
                  <a:cubicBezTo>
                    <a:pt x="549432" y="252104"/>
                    <a:pt x="546811" y="247874"/>
                    <a:pt x="546587" y="243195"/>
                  </a:cubicBezTo>
                  <a:cubicBezTo>
                    <a:pt x="546362" y="238516"/>
                    <a:pt x="548571" y="234024"/>
                    <a:pt x="552464" y="231403"/>
                  </a:cubicBezTo>
                  <a:cubicBezTo>
                    <a:pt x="611945" y="190938"/>
                    <a:pt x="688159" y="187269"/>
                    <a:pt x="751309" y="221970"/>
                  </a:cubicBezTo>
                  <a:lnTo>
                    <a:pt x="751309" y="221970"/>
                  </a:lnTo>
                  <a:cubicBezTo>
                    <a:pt x="814497" y="256671"/>
                    <a:pt x="851668" y="322591"/>
                    <a:pt x="848261" y="394051"/>
                  </a:cubicBezTo>
                  <a:cubicBezTo>
                    <a:pt x="848037" y="398692"/>
                    <a:pt x="845454" y="402885"/>
                    <a:pt x="841374" y="405168"/>
                  </a:cubicBezTo>
                  <a:cubicBezTo>
                    <a:pt x="839352" y="406291"/>
                    <a:pt x="837106" y="406853"/>
                    <a:pt x="834823" y="406853"/>
                  </a:cubicBezTo>
                  <a:close/>
                  <a:moveTo>
                    <a:pt x="587389" y="242147"/>
                  </a:moveTo>
                  <a:lnTo>
                    <a:pt x="820860" y="370355"/>
                  </a:lnTo>
                  <a:cubicBezTo>
                    <a:pt x="816069" y="318136"/>
                    <a:pt x="785785" y="271607"/>
                    <a:pt x="738395" y="245553"/>
                  </a:cubicBezTo>
                  <a:cubicBezTo>
                    <a:pt x="690967" y="219574"/>
                    <a:pt x="634929" y="218676"/>
                    <a:pt x="587389" y="242147"/>
                  </a:cubicBezTo>
                  <a:close/>
                  <a:moveTo>
                    <a:pt x="905010" y="260414"/>
                  </a:moveTo>
                  <a:cubicBezTo>
                    <a:pt x="892695" y="260414"/>
                    <a:pt x="880229" y="257419"/>
                    <a:pt x="868700" y="251093"/>
                  </a:cubicBezTo>
                  <a:cubicBezTo>
                    <a:pt x="851106" y="241473"/>
                    <a:pt x="838379" y="225564"/>
                    <a:pt x="832914" y="206398"/>
                  </a:cubicBezTo>
                  <a:cubicBezTo>
                    <a:pt x="827486" y="187344"/>
                    <a:pt x="829844" y="167355"/>
                    <a:pt x="839614" y="150023"/>
                  </a:cubicBezTo>
                  <a:cubicBezTo>
                    <a:pt x="859716" y="114387"/>
                    <a:pt x="905347" y="101435"/>
                    <a:pt x="941545" y="121275"/>
                  </a:cubicBezTo>
                  <a:cubicBezTo>
                    <a:pt x="959139" y="130932"/>
                    <a:pt x="971866" y="146804"/>
                    <a:pt x="977331" y="166007"/>
                  </a:cubicBezTo>
                  <a:cubicBezTo>
                    <a:pt x="982759" y="185023"/>
                    <a:pt x="980401" y="205013"/>
                    <a:pt x="970631" y="222307"/>
                  </a:cubicBezTo>
                  <a:lnTo>
                    <a:pt x="970631" y="222307"/>
                  </a:lnTo>
                  <a:cubicBezTo>
                    <a:pt x="956968" y="246676"/>
                    <a:pt x="931401" y="260414"/>
                    <a:pt x="905010" y="260414"/>
                  </a:cubicBezTo>
                  <a:close/>
                  <a:moveTo>
                    <a:pt x="905197" y="138906"/>
                  </a:moveTo>
                  <a:cubicBezTo>
                    <a:pt x="888278" y="138906"/>
                    <a:pt x="871844" y="147702"/>
                    <a:pt x="863085" y="163275"/>
                  </a:cubicBezTo>
                  <a:cubicBezTo>
                    <a:pt x="856909" y="174243"/>
                    <a:pt x="855411" y="186933"/>
                    <a:pt x="858855" y="199023"/>
                  </a:cubicBezTo>
                  <a:cubicBezTo>
                    <a:pt x="862374" y="211227"/>
                    <a:pt x="870497" y="221334"/>
                    <a:pt x="881689" y="227473"/>
                  </a:cubicBezTo>
                  <a:cubicBezTo>
                    <a:pt x="904973" y="240312"/>
                    <a:pt x="934283" y="232002"/>
                    <a:pt x="947160" y="209130"/>
                  </a:cubicBezTo>
                  <a:lnTo>
                    <a:pt x="947160" y="209130"/>
                  </a:lnTo>
                  <a:cubicBezTo>
                    <a:pt x="953337" y="198162"/>
                    <a:pt x="954834" y="185473"/>
                    <a:pt x="951390" y="173419"/>
                  </a:cubicBezTo>
                  <a:cubicBezTo>
                    <a:pt x="947909" y="161216"/>
                    <a:pt x="939786" y="151109"/>
                    <a:pt x="928556" y="144932"/>
                  </a:cubicBezTo>
                  <a:cubicBezTo>
                    <a:pt x="921144" y="140852"/>
                    <a:pt x="913096" y="138906"/>
                    <a:pt x="905197" y="138906"/>
                  </a:cubicBezTo>
                  <a:close/>
                  <a:moveTo>
                    <a:pt x="701036" y="148451"/>
                  </a:moveTo>
                  <a:cubicBezTo>
                    <a:pt x="688758" y="148451"/>
                    <a:pt x="676293" y="145456"/>
                    <a:pt x="664801" y="139130"/>
                  </a:cubicBezTo>
                  <a:cubicBezTo>
                    <a:pt x="647170" y="129472"/>
                    <a:pt x="634443" y="113601"/>
                    <a:pt x="628977" y="94435"/>
                  </a:cubicBezTo>
                  <a:cubicBezTo>
                    <a:pt x="623550" y="75381"/>
                    <a:pt x="625908" y="55392"/>
                    <a:pt x="635678" y="38060"/>
                  </a:cubicBezTo>
                  <a:cubicBezTo>
                    <a:pt x="655780" y="2387"/>
                    <a:pt x="701523" y="-10528"/>
                    <a:pt x="737609" y="9312"/>
                  </a:cubicBezTo>
                  <a:cubicBezTo>
                    <a:pt x="755240" y="18970"/>
                    <a:pt x="767967" y="34879"/>
                    <a:pt x="773432" y="54044"/>
                  </a:cubicBezTo>
                  <a:cubicBezTo>
                    <a:pt x="778860" y="73098"/>
                    <a:pt x="776464" y="93087"/>
                    <a:pt x="766732" y="110344"/>
                  </a:cubicBezTo>
                  <a:cubicBezTo>
                    <a:pt x="753031" y="134713"/>
                    <a:pt x="727389" y="148451"/>
                    <a:pt x="701036" y="148451"/>
                  </a:cubicBezTo>
                  <a:close/>
                  <a:moveTo>
                    <a:pt x="701261" y="26943"/>
                  </a:moveTo>
                  <a:cubicBezTo>
                    <a:pt x="684341" y="26943"/>
                    <a:pt x="667908" y="35740"/>
                    <a:pt x="659149" y="51312"/>
                  </a:cubicBezTo>
                  <a:cubicBezTo>
                    <a:pt x="652972" y="62280"/>
                    <a:pt x="651475" y="74970"/>
                    <a:pt x="654919" y="87061"/>
                  </a:cubicBezTo>
                  <a:cubicBezTo>
                    <a:pt x="658437" y="99264"/>
                    <a:pt x="666560" y="109371"/>
                    <a:pt x="677753" y="115547"/>
                  </a:cubicBezTo>
                  <a:cubicBezTo>
                    <a:pt x="701074" y="128312"/>
                    <a:pt x="730384" y="120039"/>
                    <a:pt x="743261" y="97168"/>
                  </a:cubicBezTo>
                  <a:cubicBezTo>
                    <a:pt x="749438" y="86237"/>
                    <a:pt x="750935" y="73547"/>
                    <a:pt x="747491" y="61494"/>
                  </a:cubicBezTo>
                  <a:cubicBezTo>
                    <a:pt x="743972" y="49290"/>
                    <a:pt x="735849" y="39146"/>
                    <a:pt x="724657" y="32970"/>
                  </a:cubicBezTo>
                  <a:cubicBezTo>
                    <a:pt x="717245" y="28889"/>
                    <a:pt x="709197" y="26943"/>
                    <a:pt x="701261" y="26943"/>
                  </a:cubicBezTo>
                  <a:close/>
                </a:path>
              </a:pathLst>
            </a:custGeom>
            <a:solidFill>
              <a:schemeClr val="accent1"/>
            </a:solidFill>
            <a:ln w="37207"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854D1CD2-DBEC-6982-19DD-6A64A14C435C}"/>
              </a:ext>
            </a:extLst>
          </p:cNvPr>
          <p:cNvGrpSpPr/>
          <p:nvPr/>
        </p:nvGrpSpPr>
        <p:grpSpPr>
          <a:xfrm>
            <a:off x="4916567" y="5925311"/>
            <a:ext cx="2364962" cy="2743200"/>
            <a:chOff x="20387335" y="9865973"/>
            <a:chExt cx="2364962" cy="2743200"/>
          </a:xfrm>
        </p:grpSpPr>
        <p:sp>
          <p:nvSpPr>
            <p:cNvPr id="85" name="Hexagon 84">
              <a:extLst>
                <a:ext uri="{FF2B5EF4-FFF2-40B4-BE49-F238E27FC236}">
                  <a16:creationId xmlns:a16="http://schemas.microsoft.com/office/drawing/2014/main" id="{1C88C90D-5D75-69ED-E27B-3486268B7C19}"/>
                </a:ext>
              </a:extLst>
            </p:cNvPr>
            <p:cNvSpPr>
              <a:spLocks noChangeAspect="1"/>
            </p:cNvSpPr>
            <p:nvPr/>
          </p:nvSpPr>
          <p:spPr bwMode="auto">
            <a:xfrm rot="16200000">
              <a:off x="20198216" y="10055092"/>
              <a:ext cx="2743200" cy="2364962"/>
            </a:xfrm>
            <a:prstGeom prst="hex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800" u="none" strike="noStrike" cap="none" normalizeH="0" baseline="0" dirty="0">
                <a:ln>
                  <a:noFill/>
                </a:ln>
                <a:solidFill>
                  <a:schemeClr val="tx1"/>
                </a:solidFill>
                <a:effectLst/>
              </a:endParaRPr>
            </a:p>
          </p:txBody>
        </p:sp>
        <p:sp>
          <p:nvSpPr>
            <p:cNvPr id="77" name="Graphic 68">
              <a:extLst>
                <a:ext uri="{FF2B5EF4-FFF2-40B4-BE49-F238E27FC236}">
                  <a16:creationId xmlns:a16="http://schemas.microsoft.com/office/drawing/2014/main" id="{B52F42D9-5C1A-A526-6B9D-0699F810414C}"/>
                </a:ext>
              </a:extLst>
            </p:cNvPr>
            <p:cNvSpPr/>
            <p:nvPr/>
          </p:nvSpPr>
          <p:spPr>
            <a:xfrm>
              <a:off x="20994786" y="10741677"/>
              <a:ext cx="1150061" cy="991793"/>
            </a:xfrm>
            <a:custGeom>
              <a:avLst/>
              <a:gdLst>
                <a:gd name="connsiteX0" fmla="*/ 575012 w 1150061"/>
                <a:gd name="connsiteY0" fmla="*/ 991794 h 991793"/>
                <a:gd name="connsiteX1" fmla="*/ 565467 w 1150061"/>
                <a:gd name="connsiteY1" fmla="*/ 987864 h 991793"/>
                <a:gd name="connsiteX2" fmla="*/ 87482 w 1150061"/>
                <a:gd name="connsiteY2" fmla="*/ 509878 h 991793"/>
                <a:gd name="connsiteX3" fmla="*/ 0 w 1150061"/>
                <a:gd name="connsiteY3" fmla="*/ 299167 h 991793"/>
                <a:gd name="connsiteX4" fmla="*/ 87482 w 1150061"/>
                <a:gd name="connsiteY4" fmla="*/ 87482 h 991793"/>
                <a:gd name="connsiteX5" fmla="*/ 298568 w 1150061"/>
                <a:gd name="connsiteY5" fmla="*/ 0 h 991793"/>
                <a:gd name="connsiteX6" fmla="*/ 298642 w 1150061"/>
                <a:gd name="connsiteY6" fmla="*/ 0 h 991793"/>
                <a:gd name="connsiteX7" fmla="*/ 509878 w 1150061"/>
                <a:gd name="connsiteY7" fmla="*/ 87482 h 991793"/>
                <a:gd name="connsiteX8" fmla="*/ 575012 w 1150061"/>
                <a:gd name="connsiteY8" fmla="*/ 152615 h 991793"/>
                <a:gd name="connsiteX9" fmla="*/ 640146 w 1150061"/>
                <a:gd name="connsiteY9" fmla="*/ 87482 h 991793"/>
                <a:gd name="connsiteX10" fmla="*/ 851344 w 1150061"/>
                <a:gd name="connsiteY10" fmla="*/ 0 h 991793"/>
                <a:gd name="connsiteX11" fmla="*/ 851644 w 1150061"/>
                <a:gd name="connsiteY11" fmla="*/ 0 h 991793"/>
                <a:gd name="connsiteX12" fmla="*/ 1062580 w 1150061"/>
                <a:gd name="connsiteY12" fmla="*/ 87482 h 991793"/>
                <a:gd name="connsiteX13" fmla="*/ 1150062 w 1150061"/>
                <a:gd name="connsiteY13" fmla="*/ 298680 h 991793"/>
                <a:gd name="connsiteX14" fmla="*/ 1062580 w 1150061"/>
                <a:gd name="connsiteY14" fmla="*/ 509878 h 991793"/>
                <a:gd name="connsiteX15" fmla="*/ 584558 w 1150061"/>
                <a:gd name="connsiteY15" fmla="*/ 987864 h 991793"/>
                <a:gd name="connsiteX16" fmla="*/ 575012 w 1150061"/>
                <a:gd name="connsiteY16" fmla="*/ 991794 h 991793"/>
                <a:gd name="connsiteX17" fmla="*/ 298642 w 1150061"/>
                <a:gd name="connsiteY17" fmla="*/ 26989 h 991793"/>
                <a:gd name="connsiteX18" fmla="*/ 298568 w 1150061"/>
                <a:gd name="connsiteY18" fmla="*/ 26989 h 991793"/>
                <a:gd name="connsiteX19" fmla="*/ 106572 w 1150061"/>
                <a:gd name="connsiteY19" fmla="*/ 106572 h 991793"/>
                <a:gd name="connsiteX20" fmla="*/ 26989 w 1150061"/>
                <a:gd name="connsiteY20" fmla="*/ 299167 h 991793"/>
                <a:gd name="connsiteX21" fmla="*/ 106572 w 1150061"/>
                <a:gd name="connsiteY21" fmla="*/ 490787 h 991793"/>
                <a:gd name="connsiteX22" fmla="*/ 106572 w 1150061"/>
                <a:gd name="connsiteY22" fmla="*/ 490787 h 991793"/>
                <a:gd name="connsiteX23" fmla="*/ 575012 w 1150061"/>
                <a:gd name="connsiteY23" fmla="*/ 959227 h 991793"/>
                <a:gd name="connsiteX24" fmla="*/ 1043452 w 1150061"/>
                <a:gd name="connsiteY24" fmla="*/ 490787 h 991793"/>
                <a:gd name="connsiteX25" fmla="*/ 1123035 w 1150061"/>
                <a:gd name="connsiteY25" fmla="*/ 298680 h 991793"/>
                <a:gd name="connsiteX26" fmla="*/ 1043452 w 1150061"/>
                <a:gd name="connsiteY26" fmla="*/ 106572 h 991793"/>
                <a:gd name="connsiteX27" fmla="*/ 851606 w 1150061"/>
                <a:gd name="connsiteY27" fmla="*/ 26989 h 991793"/>
                <a:gd name="connsiteX28" fmla="*/ 851307 w 1150061"/>
                <a:gd name="connsiteY28" fmla="*/ 26989 h 991793"/>
                <a:gd name="connsiteX29" fmla="*/ 659200 w 1150061"/>
                <a:gd name="connsiteY29" fmla="*/ 106572 h 991793"/>
                <a:gd name="connsiteX30" fmla="*/ 584520 w 1150061"/>
                <a:gd name="connsiteY30" fmla="*/ 181252 h 991793"/>
                <a:gd name="connsiteX31" fmla="*/ 565429 w 1150061"/>
                <a:gd name="connsiteY31" fmla="*/ 181252 h 991793"/>
                <a:gd name="connsiteX32" fmla="*/ 490750 w 1150061"/>
                <a:gd name="connsiteY32" fmla="*/ 106572 h 991793"/>
                <a:gd name="connsiteX33" fmla="*/ 298642 w 1150061"/>
                <a:gd name="connsiteY33" fmla="*/ 26989 h 99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50061" h="991793">
                  <a:moveTo>
                    <a:pt x="575012" y="991794"/>
                  </a:moveTo>
                  <a:cubicBezTo>
                    <a:pt x="571568" y="991794"/>
                    <a:pt x="568087" y="990484"/>
                    <a:pt x="565467" y="987864"/>
                  </a:cubicBezTo>
                  <a:lnTo>
                    <a:pt x="87482" y="509878"/>
                  </a:lnTo>
                  <a:cubicBezTo>
                    <a:pt x="31070" y="453466"/>
                    <a:pt x="0" y="378637"/>
                    <a:pt x="0" y="299167"/>
                  </a:cubicBezTo>
                  <a:cubicBezTo>
                    <a:pt x="0" y="219097"/>
                    <a:pt x="31070" y="143931"/>
                    <a:pt x="87482" y="87482"/>
                  </a:cubicBezTo>
                  <a:cubicBezTo>
                    <a:pt x="143856" y="31107"/>
                    <a:pt x="218797" y="75"/>
                    <a:pt x="298568" y="0"/>
                  </a:cubicBezTo>
                  <a:cubicBezTo>
                    <a:pt x="298568" y="0"/>
                    <a:pt x="298605" y="0"/>
                    <a:pt x="298642" y="0"/>
                  </a:cubicBezTo>
                  <a:cubicBezTo>
                    <a:pt x="378450" y="0"/>
                    <a:pt x="453466" y="31070"/>
                    <a:pt x="509878" y="87482"/>
                  </a:cubicBezTo>
                  <a:lnTo>
                    <a:pt x="575012" y="152615"/>
                  </a:lnTo>
                  <a:lnTo>
                    <a:pt x="640146" y="87482"/>
                  </a:lnTo>
                  <a:cubicBezTo>
                    <a:pt x="696558" y="31070"/>
                    <a:pt x="771574" y="0"/>
                    <a:pt x="851344" y="0"/>
                  </a:cubicBezTo>
                  <a:cubicBezTo>
                    <a:pt x="851457" y="0"/>
                    <a:pt x="851532" y="0"/>
                    <a:pt x="851644" y="0"/>
                  </a:cubicBezTo>
                  <a:cubicBezTo>
                    <a:pt x="931302" y="75"/>
                    <a:pt x="1006206" y="31144"/>
                    <a:pt x="1062580" y="87482"/>
                  </a:cubicBezTo>
                  <a:cubicBezTo>
                    <a:pt x="1118992" y="143931"/>
                    <a:pt x="1150062" y="218910"/>
                    <a:pt x="1150062" y="298680"/>
                  </a:cubicBezTo>
                  <a:cubicBezTo>
                    <a:pt x="1150062" y="378450"/>
                    <a:pt x="1118992" y="453429"/>
                    <a:pt x="1062580" y="509878"/>
                  </a:cubicBezTo>
                  <a:lnTo>
                    <a:pt x="584558" y="987864"/>
                  </a:lnTo>
                  <a:cubicBezTo>
                    <a:pt x="581900" y="990484"/>
                    <a:pt x="578456" y="991794"/>
                    <a:pt x="575012" y="991794"/>
                  </a:cubicBezTo>
                  <a:close/>
                  <a:moveTo>
                    <a:pt x="298642" y="26989"/>
                  </a:moveTo>
                  <a:cubicBezTo>
                    <a:pt x="298642" y="26989"/>
                    <a:pt x="298605" y="26989"/>
                    <a:pt x="298568" y="26989"/>
                  </a:cubicBezTo>
                  <a:cubicBezTo>
                    <a:pt x="226022" y="27027"/>
                    <a:pt x="157856" y="55289"/>
                    <a:pt x="106572" y="106572"/>
                  </a:cubicBezTo>
                  <a:cubicBezTo>
                    <a:pt x="55251" y="157893"/>
                    <a:pt x="26989" y="226284"/>
                    <a:pt x="26989" y="299167"/>
                  </a:cubicBezTo>
                  <a:cubicBezTo>
                    <a:pt x="26989" y="371450"/>
                    <a:pt x="55251" y="439504"/>
                    <a:pt x="106572" y="490787"/>
                  </a:cubicBezTo>
                  <a:lnTo>
                    <a:pt x="106572" y="490787"/>
                  </a:lnTo>
                  <a:lnTo>
                    <a:pt x="575012" y="959227"/>
                  </a:lnTo>
                  <a:lnTo>
                    <a:pt x="1043452" y="490787"/>
                  </a:lnTo>
                  <a:cubicBezTo>
                    <a:pt x="1094773" y="439466"/>
                    <a:pt x="1123035" y="371263"/>
                    <a:pt x="1123035" y="298680"/>
                  </a:cubicBezTo>
                  <a:cubicBezTo>
                    <a:pt x="1123035" y="226097"/>
                    <a:pt x="1094773" y="157893"/>
                    <a:pt x="1043452" y="106572"/>
                  </a:cubicBezTo>
                  <a:cubicBezTo>
                    <a:pt x="992168" y="55326"/>
                    <a:pt x="924040" y="27064"/>
                    <a:pt x="851606" y="26989"/>
                  </a:cubicBezTo>
                  <a:cubicBezTo>
                    <a:pt x="851494" y="26989"/>
                    <a:pt x="851382" y="26989"/>
                    <a:pt x="851307" y="26989"/>
                  </a:cubicBezTo>
                  <a:cubicBezTo>
                    <a:pt x="778761" y="26989"/>
                    <a:pt x="710521" y="55214"/>
                    <a:pt x="659200" y="106572"/>
                  </a:cubicBezTo>
                  <a:lnTo>
                    <a:pt x="584520" y="181252"/>
                  </a:lnTo>
                  <a:cubicBezTo>
                    <a:pt x="579242" y="186530"/>
                    <a:pt x="570707" y="186530"/>
                    <a:pt x="565429" y="181252"/>
                  </a:cubicBezTo>
                  <a:lnTo>
                    <a:pt x="490750" y="106572"/>
                  </a:lnTo>
                  <a:cubicBezTo>
                    <a:pt x="439504" y="55251"/>
                    <a:pt x="371226" y="26989"/>
                    <a:pt x="298642" y="26989"/>
                  </a:cubicBezTo>
                  <a:close/>
                </a:path>
              </a:pathLst>
            </a:custGeom>
            <a:solidFill>
              <a:schemeClr val="accent1"/>
            </a:solidFill>
            <a:ln w="37207" cap="flat">
              <a:noFill/>
              <a:prstDash val="solid"/>
              <a:miter/>
            </a:ln>
          </p:spPr>
          <p:txBody>
            <a:bodyPr rtlCol="0" anchor="ctr"/>
            <a:lstStyle/>
            <a:p>
              <a:endParaRPr lang="en-US"/>
            </a:p>
          </p:txBody>
        </p:sp>
      </p:grpSp>
      <p:sp>
        <p:nvSpPr>
          <p:cNvPr id="3" name="Title 2">
            <a:extLst>
              <a:ext uri="{FF2B5EF4-FFF2-40B4-BE49-F238E27FC236}">
                <a16:creationId xmlns:a16="http://schemas.microsoft.com/office/drawing/2014/main" id="{40C19C43-5EDC-7E9E-6BD3-D012916CB3A1}"/>
              </a:ext>
            </a:extLst>
          </p:cNvPr>
          <p:cNvSpPr>
            <a:spLocks noGrp="1"/>
          </p:cNvSpPr>
          <p:nvPr>
            <p:ph type="title"/>
          </p:nvPr>
        </p:nvSpPr>
        <p:spPr>
          <a:xfrm>
            <a:off x="576072" y="385200"/>
            <a:ext cx="11009248" cy="1527048"/>
          </a:xfrm>
        </p:spPr>
        <p:txBody>
          <a:bodyPr/>
          <a:lstStyle/>
          <a:p>
            <a:r>
              <a:rPr lang="en-US" kern="0" dirty="0">
                <a:latin typeface="+mn-lt"/>
                <a:cs typeface="Arial"/>
                <a:sym typeface="Arial"/>
              </a:rPr>
              <a:t>watsonx orchestrate: Unlock </a:t>
            </a:r>
            <a:r>
              <a:rPr lang="en-US" i="1" kern="0" dirty="0">
                <a:solidFill>
                  <a:schemeClr val="accent1"/>
                </a:solidFill>
                <a:latin typeface="+mn-lt"/>
                <a:cs typeface="Arial"/>
                <a:sym typeface="Arial"/>
              </a:rPr>
              <a:t>productivity</a:t>
            </a:r>
            <a:r>
              <a:rPr lang="en-US" kern="0" dirty="0">
                <a:latin typeface="+mn-lt"/>
                <a:cs typeface="Arial"/>
                <a:sym typeface="Arial"/>
              </a:rPr>
              <a:t> with AI assistants </a:t>
            </a:r>
            <a:br>
              <a:rPr kumimoji="0" lang="en-US" u="none" strike="noStrike" kern="0" cap="none" spc="0" normalizeH="0" baseline="0" noProof="0" dirty="0">
                <a:ln>
                  <a:noFill/>
                </a:ln>
                <a:effectLst/>
                <a:uLnTx/>
                <a:uFillTx/>
                <a:latin typeface="+mn-lt"/>
                <a:cs typeface="Arial"/>
                <a:sym typeface="Arial"/>
              </a:rPr>
            </a:br>
            <a:endParaRPr lang="en-US" dirty="0">
              <a:latin typeface="+mn-lt"/>
            </a:endParaRPr>
          </a:p>
        </p:txBody>
      </p:sp>
    </p:spTree>
    <p:extLst>
      <p:ext uri="{BB962C8B-B14F-4D97-AF65-F5344CB8AC3E}">
        <p14:creationId xmlns:p14="http://schemas.microsoft.com/office/powerpoint/2010/main" val="287987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par>
                                <p:cTn id="15" presetID="10" presetClass="entr" presetSubtype="0" fill="hold" grpId="0" nodeType="withEffect">
                                  <p:stCondLst>
                                    <p:cond delay="0"/>
                                  </p:stCondLst>
                                  <p:iterate type="lt">
                                    <p:tmPct val="10000"/>
                                  </p:iterate>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childTnLst>
                                </p:cTn>
                              </p:par>
                            </p:childTnLst>
                          </p:cTn>
                        </p:par>
                        <p:par>
                          <p:cTn id="18" fill="hold">
                            <p:stCondLst>
                              <p:cond delay="4000"/>
                            </p:stCondLst>
                            <p:childTnLst>
                              <p:par>
                                <p:cTn id="19" presetID="10" presetClass="entr" presetSubtype="0" fill="hold"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par>
                          <p:cTn id="22" fill="hold">
                            <p:stCondLst>
                              <p:cond delay="4500"/>
                            </p:stCondLst>
                            <p:childTnLst>
                              <p:par>
                                <p:cTn id="23" presetID="10" presetClass="entr" presetSubtype="0" fill="hold" nodeType="afterEffect">
                                  <p:stCondLst>
                                    <p:cond delay="75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1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3.xml><?xml version="1.0" encoding="utf-8"?>
<a:theme xmlns:a="http://schemas.openxmlformats.org/drawingml/2006/main" name="15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4.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5.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2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7.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Override1.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IBM presentation template</Template>
  <TotalTime>19479</TotalTime>
  <Words>6602</Words>
  <Application>Microsoft Macintosh PowerPoint</Application>
  <PresentationFormat>Custom</PresentationFormat>
  <Paragraphs>750</Paragraphs>
  <Slides>33</Slides>
  <Notes>33</Notes>
  <HiddenSlides>0</HiddenSlides>
  <MMClips>1</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33</vt:i4>
      </vt:variant>
    </vt:vector>
  </HeadingPairs>
  <TitlesOfParts>
    <vt:vector size="49" baseType="lpstr">
      <vt:lpstr>IBM Plex Sans Light</vt:lpstr>
      <vt:lpstr>IBM Plex Sans</vt:lpstr>
      <vt:lpstr>HelvNeue Light for IBM</vt:lpstr>
      <vt:lpstr>IBM Plex Sans SmBld</vt:lpstr>
      <vt:lpstr>Aptos</vt:lpstr>
      <vt:lpstr>Arial</vt:lpstr>
      <vt:lpstr>IBM Plex Sans Text</vt:lpstr>
      <vt:lpstr>IBM Plex Sans ExtLt</vt:lpstr>
      <vt:lpstr>Calibri</vt:lpstr>
      <vt:lpstr>IBM presentation enablement template</vt:lpstr>
      <vt:lpstr>14_IBM Brand Template 2022</vt:lpstr>
      <vt:lpstr>15_IBM Brand Template 2022</vt:lpstr>
      <vt:lpstr>4_IBM presentation template</vt:lpstr>
      <vt:lpstr>2_IBM presentation template</vt:lpstr>
      <vt:lpstr>2_IBM presentation enablement template</vt:lpstr>
      <vt:lpstr>think-cell Slide</vt:lpstr>
      <vt:lpstr>AI Assistants Unlocking new levels of productivity  across the enterprise   IBM watsonx Orchestrate  </vt:lpstr>
      <vt:lpstr>AI assistants for enterprise productivity</vt:lpstr>
      <vt:lpstr>AI and automation  are present across every moment of life </vt:lpstr>
      <vt:lpstr>Advent of generative AI  and the evolution  of automation has ushered  in an era of AI Assistants  that are here to drive  productive customer  and employee experiences </vt:lpstr>
      <vt:lpstr>After years  of investments  in automation, employee productivity is still declining </vt:lpstr>
      <vt:lpstr>Employee productivity is hindered by having siloed  and disconnected tasks, systems, and processes </vt:lpstr>
      <vt:lpstr>IT teams have developed task-specific productivity tools,  but democratized automation for end-to-end process  remains a gap </vt:lpstr>
      <vt:lpstr>Friction points behind employee productivity </vt:lpstr>
      <vt:lpstr>watsonx orchestrate: Unlock productivity with AI assistants  </vt:lpstr>
      <vt:lpstr>PowerPoint Presentation</vt:lpstr>
      <vt:lpstr>PowerPoint Presentation</vt:lpstr>
      <vt:lpstr>watsonx Orchestrate: AI assistants for enterprise productivity </vt:lpstr>
      <vt:lpstr>PowerPoint Presentation</vt:lpstr>
      <vt:lpstr>PowerPoint Presentation</vt:lpstr>
      <vt:lpstr>PowerPoint Presentation</vt:lpstr>
      <vt:lpstr>PowerPoint Presentation</vt:lpstr>
      <vt:lpstr>PowerPoint Presentation</vt:lpstr>
      <vt:lpstr>PowerPoint Presentation</vt:lpstr>
      <vt:lpstr>AI assistants are more than a bot  or co-pilot</vt:lpstr>
      <vt:lpstr>IBM leads  the market  in business automation  with AI</vt:lpstr>
      <vt:lpstr>How users access generative AI capabilities in watsonx Orchestrate </vt:lpstr>
      <vt:lpstr>Skills – a core capability of watsonx Orchestrate</vt:lpstr>
      <vt:lpstr>PowerPoint Presentation</vt:lpstr>
      <vt:lpstr>IBM as client zero: Transforming internally with the power  of AI and Automation </vt:lpstr>
      <vt:lpstr>Employee productivity augmented by watsonx Orchestrate </vt:lpstr>
      <vt:lpstr>Getting started with watsonx Orchestrate</vt:lpstr>
      <vt:lpstr>Three ways  to get started today—IBM’s investment  in partnering with clients</vt:lpstr>
      <vt:lpstr>PowerPoint Presentation</vt:lpstr>
      <vt:lpstr>AI assistant  solutions  by industry</vt:lpstr>
      <vt:lpstr>AI assistants in  Customer care </vt:lpstr>
      <vt:lpstr>AI assistants in IT</vt:lpstr>
      <vt:lpstr>AI assistants in HR </vt:lpstr>
      <vt:lpstr>AI assistants in Procurement &amp; sales </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watsonx Orchestrate - Seller Enablement Level 2</dc:title>
  <dc:subject>Seller Enablement</dc:subject>
  <dc:creator>Thomas Yang</dc:creator>
  <cp:keywords/>
  <dc:description/>
  <cp:lastModifiedBy>GIULIO SOLIANI</cp:lastModifiedBy>
  <cp:revision>484</cp:revision>
  <cp:lastPrinted>2023-02-08T15:46:20Z</cp:lastPrinted>
  <dcterms:created xsi:type="dcterms:W3CDTF">2023-01-13T17:40:38Z</dcterms:created>
  <dcterms:modified xsi:type="dcterms:W3CDTF">2024-03-28T12:32:32Z</dcterms:modified>
  <cp:category>Seller Enablement Level 2</cp:category>
</cp:coreProperties>
</file>